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326" r:id="rId2"/>
    <p:sldId id="287" r:id="rId3"/>
    <p:sldId id="327" r:id="rId4"/>
    <p:sldId id="328" r:id="rId5"/>
    <p:sldId id="329" r:id="rId6"/>
    <p:sldId id="306" r:id="rId7"/>
    <p:sldId id="360" r:id="rId8"/>
    <p:sldId id="361" r:id="rId9"/>
    <p:sldId id="362" r:id="rId10"/>
    <p:sldId id="368" r:id="rId11"/>
    <p:sldId id="364" r:id="rId12"/>
    <p:sldId id="365" r:id="rId13"/>
    <p:sldId id="366" r:id="rId14"/>
    <p:sldId id="367" r:id="rId15"/>
    <p:sldId id="372" r:id="rId16"/>
    <p:sldId id="344" r:id="rId17"/>
    <p:sldId id="343" r:id="rId18"/>
    <p:sldId id="369" r:id="rId19"/>
    <p:sldId id="354" r:id="rId20"/>
    <p:sldId id="370" r:id="rId21"/>
    <p:sldId id="356" r:id="rId22"/>
    <p:sldId id="345" r:id="rId23"/>
    <p:sldId id="355" r:id="rId24"/>
    <p:sldId id="346" r:id="rId25"/>
    <p:sldId id="358" r:id="rId26"/>
    <p:sldId id="357" r:id="rId27"/>
    <p:sldId id="359" r:id="rId28"/>
    <p:sldId id="371" r:id="rId29"/>
    <p:sldId id="295" r:id="rId30"/>
    <p:sldId id="279" r:id="rId31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6E2CF4-691C-4624-93D9-05476D079460}" v="147" dt="2024-05-14T20:38:34.7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21" autoAdjust="0"/>
    <p:restoredTop sz="94238" autoAdjust="0"/>
  </p:normalViewPr>
  <p:slideViewPr>
    <p:cSldViewPr snapToGrid="0">
      <p:cViewPr varScale="1">
        <p:scale>
          <a:sx n="105" d="100"/>
          <a:sy n="105" d="100"/>
        </p:scale>
        <p:origin x="990" y="13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3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8/10/relationships/authors" Target="authors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iley, Daphne" userId="42c8d935-f117-4fcd-9f52-82556fd2bc1b" providerId="ADAL" clId="{08603751-4FC5-4445-8524-6621B4F63D81}"/>
    <pc:docChg chg="modSld">
      <pc:chgData name="Bailey, Daphne" userId="42c8d935-f117-4fcd-9f52-82556fd2bc1b" providerId="ADAL" clId="{08603751-4FC5-4445-8524-6621B4F63D81}" dt="2024-05-15T14:24:06.609" v="0" actId="20577"/>
      <pc:docMkLst>
        <pc:docMk/>
      </pc:docMkLst>
      <pc:sldChg chg="modSp mod">
        <pc:chgData name="Bailey, Daphne" userId="42c8d935-f117-4fcd-9f52-82556fd2bc1b" providerId="ADAL" clId="{08603751-4FC5-4445-8524-6621B4F63D81}" dt="2024-05-15T14:24:06.609" v="0" actId="20577"/>
        <pc:sldMkLst>
          <pc:docMk/>
          <pc:sldMk cId="2108230168" sldId="371"/>
        </pc:sldMkLst>
        <pc:spChg chg="mod">
          <ac:chgData name="Bailey, Daphne" userId="42c8d935-f117-4fcd-9f52-82556fd2bc1b" providerId="ADAL" clId="{08603751-4FC5-4445-8524-6621B4F63D81}" dt="2024-05-15T14:24:06.609" v="0" actId="20577"/>
          <ac:spMkLst>
            <pc:docMk/>
            <pc:sldMk cId="2108230168" sldId="371"/>
            <ac:spMk id="16" creationId="{8BC5ADD2-B554-73F4-6893-22F136A7D49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5/15/2024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8401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0301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8947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13610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77541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60426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9749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78286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55985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98292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37005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81585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40191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20917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93744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60353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00184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29006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61620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11904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45642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2952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8943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10332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5/15/2024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5/15/2024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5/15/2024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5/15/2024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5/15/2024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5/15/2024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5/15/2024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5/15/2024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5/15/2024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5/15/2024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5/15/2024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13772-5A8E-4CA2-9495-07BA94319129}" type="datetimeFigureOut">
              <a:rPr lang="en-US" smtClean="0"/>
              <a:t>5/15/2024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94136" y="1872805"/>
            <a:ext cx="736171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OVERVIEW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OF FINE ARTS 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&amp; SYSTEM-WIDE FIELD TRIPS</a:t>
            </a:r>
          </a:p>
          <a:p>
            <a:pPr algn="ctr" defTabSz="914400"/>
            <a:endParaRPr lang="en-US" sz="6000" b="1" dirty="0">
              <a:latin typeface="Trade Gothic Next HvyCd" panose="020B09060403030200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BEN BRIDGES</a:t>
            </a:r>
          </a:p>
          <a:p>
            <a:r>
              <a:rPr lang="en-US" sz="2400" i="1" dirty="0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Director of Fine Arts &amp; Magnet Programs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May 16, 2024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501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394" y="1030588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provide information regarding Fine Arts and system-wide field trips and the opportunities that they bring for students.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  <a:endParaRPr lang="en-US" sz="2200" dirty="0">
              <a:latin typeface="Arial Narrow" panose="020B0606020202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>
                <a:latin typeface="Arial Narrow" panose="020B0606020202030204" pitchFamily="34" charset="0"/>
              </a:rPr>
              <a:t>#BUILT4BIBB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>
                <a:latin typeface="Arial Narrow" panose="020B0606020202030204" pitchFamily="34" charset="0"/>
              </a:rPr>
              <a:t>Fine Arts Areas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>
                <a:latin typeface="Arial Narrow" panose="020B0606020202030204" pitchFamily="34" charset="0"/>
              </a:rPr>
              <a:t>2023-2024 Fine Arts Course Data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>
                <a:latin typeface="Arial Narrow" panose="020B0606020202030204" pitchFamily="34" charset="0"/>
              </a:rPr>
              <a:t>Large Group Performance Evaluation Data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>
                <a:latin typeface="Arial Narrow" panose="020B0606020202030204" pitchFamily="34" charset="0"/>
              </a:rPr>
              <a:t>2024 Student Art Show Data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>
                <a:latin typeface="Arial Narrow" panose="020B0606020202030204" pitchFamily="34" charset="0"/>
              </a:rPr>
              <a:t>Local Fine Arts Partnerships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>
                <a:latin typeface="Arial Narrow" panose="020B0606020202030204" pitchFamily="34" charset="0"/>
              </a:rPr>
              <a:t>System-Wide Field Trips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>
                <a:latin typeface="Arial Narrow" panose="020B0606020202030204" pitchFamily="34" charset="0"/>
              </a:rPr>
              <a:t>2023-2024 Macon Sister Cities Exchange Program Data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Fine Arts and system-wide field trips provide opportunities that are essential to the learning of students.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AGENDA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827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MISSION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VISION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3" y="1643402"/>
            <a:ext cx="4213671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 safe, equitable learning environments.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3" y="4746645"/>
            <a:ext cx="3590151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36129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C1FAA-3F56-E474-2891-A0DE4460C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54" y="2908304"/>
            <a:ext cx="3537585" cy="13436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GUIDING PRINCIPLES</a:t>
            </a:r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DFF555DE-DB6B-5E33-732B-D0DF28E9043A}"/>
              </a:ext>
            </a:extLst>
          </p:cNvPr>
          <p:cNvSpPr txBox="1">
            <a:spLocks/>
          </p:cNvSpPr>
          <p:nvPr/>
        </p:nvSpPr>
        <p:spPr>
          <a:xfrm>
            <a:off x="795182" y="4371975"/>
            <a:ext cx="4213672" cy="22370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Personalized Learning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Collaboration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Engagement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Safety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Trade Gothic Next HvyCd" panose="020B0906040303020004" pitchFamily="34" charset="0"/>
              </a:rPr>
              <a:t> Effective Leadership</a:t>
            </a:r>
          </a:p>
        </p:txBody>
      </p:sp>
      <p:pic>
        <p:nvPicPr>
          <p:cNvPr id="5" name="Picture 4" descr="A picture containing text, screenshot, font, design">
            <a:extLst>
              <a:ext uri="{FF2B5EF4-FFF2-40B4-BE49-F238E27FC236}">
                <a16:creationId xmlns:a16="http://schemas.microsoft.com/office/drawing/2014/main" id="{7501B1D4-D9B4-D654-5FC3-928AE1A8D3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0" b="24629"/>
          <a:stretch/>
        </p:blipFill>
        <p:spPr>
          <a:xfrm>
            <a:off x="7269737" y="1366837"/>
            <a:ext cx="4644678" cy="54911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8A7FA9-2814-F59A-7F38-37B487986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745" y="164113"/>
            <a:ext cx="3099248" cy="1987902"/>
          </a:xfrm>
          <a:prstGeom prst="rect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2657D71-AE76-97AA-DA0E-D3CD3078A36F}"/>
              </a:ext>
            </a:extLst>
          </p:cNvPr>
          <p:cNvSpPr txBox="1">
            <a:spLocks/>
          </p:cNvSpPr>
          <p:nvPr/>
        </p:nvSpPr>
        <p:spPr>
          <a:xfrm>
            <a:off x="7145790" y="911859"/>
            <a:ext cx="1792352" cy="10242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LEARNER </a:t>
            </a:r>
            <a:b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</a:br>
            <a: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OUTCOMES</a:t>
            </a:r>
          </a:p>
          <a:p>
            <a:endParaRPr lang="en-US" sz="3200" b="1" dirty="0">
              <a:ln w="0"/>
              <a:latin typeface="Trade Gothic Next HvyCd" panose="020B09060403030200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0F9BBDF-2C80-DD54-83B7-9F2B4A0F367A}"/>
              </a:ext>
            </a:extLst>
          </p:cNvPr>
          <p:cNvSpPr txBox="1">
            <a:spLocks/>
          </p:cNvSpPr>
          <p:nvPr/>
        </p:nvSpPr>
        <p:spPr>
          <a:xfrm>
            <a:off x="374839" y="350541"/>
            <a:ext cx="3537585" cy="745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GOALS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2C7A1F4-E378-CECE-21D4-1DF1B81A8468}"/>
              </a:ext>
            </a:extLst>
          </p:cNvPr>
          <p:cNvSpPr txBox="1">
            <a:spLocks/>
          </p:cNvSpPr>
          <p:nvPr/>
        </p:nvSpPr>
        <p:spPr>
          <a:xfrm>
            <a:off x="789467" y="1197608"/>
            <a:ext cx="4213672" cy="13436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Student Achievement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Staff Effectiveness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Stakeholder Engagement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4A67C5-BB2D-D4CE-A2B2-3C8E11B6C1A4}"/>
              </a:ext>
            </a:extLst>
          </p:cNvPr>
          <p:cNvSpPr txBox="1"/>
          <p:nvPr/>
        </p:nvSpPr>
        <p:spPr>
          <a:xfrm>
            <a:off x="4587302" y="2476043"/>
            <a:ext cx="308133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rade Gothic Next" panose="020B0503040303020004" pitchFamily="34" charset="0"/>
              </a:rPr>
              <a:t>Each student </a:t>
            </a:r>
          </a:p>
          <a:p>
            <a:r>
              <a:rPr lang="en-US" sz="2000" dirty="0">
                <a:latin typeface="Trade Gothic Next" panose="020B0503040303020004" pitchFamily="34" charset="0"/>
              </a:rPr>
              <a:t>will graduate </a:t>
            </a:r>
            <a:r>
              <a:rPr lang="en-US" sz="2000" b="1" i="1" dirty="0">
                <a:latin typeface="Trade Gothic Next" panose="020B0503040303020004" pitchFamily="34" charset="0"/>
              </a:rPr>
              <a:t>empowered</a:t>
            </a:r>
            <a:r>
              <a:rPr lang="en-US" sz="2000" dirty="0">
                <a:latin typeface="Trade Gothic Next" panose="020B0503040303020004" pitchFamily="34" charset="0"/>
              </a:rPr>
              <a:t> to make a well-informed decision about their next step. They will learn about themselves as they </a:t>
            </a:r>
            <a:r>
              <a:rPr lang="en-US" sz="2000" b="1" i="1" dirty="0">
                <a:latin typeface="Trade Gothic Next" panose="020B0503040303020004" pitchFamily="34" charset="0"/>
              </a:rPr>
              <a:t>engage</a:t>
            </a:r>
            <a:r>
              <a:rPr lang="en-US" sz="2000" dirty="0">
                <a:latin typeface="Trade Gothic Next" panose="020B0503040303020004" pitchFamily="34" charset="0"/>
              </a:rPr>
              <a:t> in rigorous content and gain </a:t>
            </a:r>
            <a:r>
              <a:rPr lang="en-US" sz="2000" b="1" i="1" dirty="0">
                <a:latin typeface="Trade Gothic Next" panose="020B0503040303020004" pitchFamily="34" charset="0"/>
              </a:rPr>
              <a:t>exposure</a:t>
            </a:r>
            <a:r>
              <a:rPr lang="en-US" sz="2000" dirty="0">
                <a:latin typeface="Trade Gothic Next" panose="020B0503040303020004" pitchFamily="34" charset="0"/>
              </a:rPr>
              <a:t> through personalized learning </a:t>
            </a:r>
            <a:r>
              <a:rPr lang="en-US" sz="2000" b="1" i="1" dirty="0">
                <a:latin typeface="Trade Gothic Next" panose="020B0503040303020004" pitchFamily="34" charset="0"/>
              </a:rPr>
              <a:t>experiences</a:t>
            </a:r>
            <a:r>
              <a:rPr lang="en-US" sz="2000" dirty="0">
                <a:latin typeface="Trade Gothic Next" panose="020B0503040303020004" pitchFamily="34" charset="0"/>
              </a:rPr>
              <a:t>, thereby </a:t>
            </a:r>
            <a:r>
              <a:rPr lang="en-US" sz="2000" b="1" i="1" dirty="0">
                <a:latin typeface="Trade Gothic Next" panose="020B0503040303020004" pitchFamily="34" charset="0"/>
              </a:rPr>
              <a:t>enlightening</a:t>
            </a:r>
            <a:r>
              <a:rPr lang="en-US" sz="2000" dirty="0">
                <a:latin typeface="Trade Gothic Next" panose="020B0503040303020004" pitchFamily="34" charset="0"/>
              </a:rPr>
              <a:t> them to choose their most meaningful pathway.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28808E4-1EC9-EB48-37AA-4B66D2CAE58C}"/>
              </a:ext>
            </a:extLst>
          </p:cNvPr>
          <p:cNvCxnSpPr>
            <a:cxnSpLocks/>
          </p:cNvCxnSpPr>
          <p:nvPr/>
        </p:nvCxnSpPr>
        <p:spPr>
          <a:xfrm>
            <a:off x="4375150" y="2516770"/>
            <a:ext cx="0" cy="3987444"/>
          </a:xfrm>
          <a:prstGeom prst="line">
            <a:avLst/>
          </a:prstGeom>
          <a:ln w="19050">
            <a:solidFill>
              <a:srgbClr val="FFC7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9F2E784-CA47-8743-40B6-CDD826103E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026" r="6357" b="12015"/>
          <a:stretch/>
        </p:blipFill>
        <p:spPr>
          <a:xfrm>
            <a:off x="10593926" y="76200"/>
            <a:ext cx="1444436" cy="151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271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836A6F51-24CE-541D-AC48-04DF5C135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245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62426" y="1005253"/>
            <a:ext cx="7322426" cy="657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Band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Chorus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Dance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General Music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Guitar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Orchestra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Theatre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Visual Arts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4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Each area follows a curriculum map that is focused on mastery, real-world application, and is performance- centered based on the prescribed Georgia Standards of Excellence for each individual course.  Musical instruments are available for loan to students, as needed.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-30348" y="67575"/>
            <a:ext cx="109224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AREAS OF FINE ARTS EDUCATION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17410" name="Picture 2">
            <a:extLst>
              <a:ext uri="{FF2B5EF4-FFF2-40B4-BE49-F238E27FC236}">
                <a16:creationId xmlns:a16="http://schemas.microsoft.com/office/drawing/2014/main" id="{8988EE61-80BD-1975-8908-A9074FE98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890" y="3845860"/>
            <a:ext cx="4274119" cy="3012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99FFD8-D7F4-1F7B-A40F-CB36E9745C3F}"/>
              </a:ext>
            </a:extLst>
          </p:cNvPr>
          <p:cNvSpPr txBox="1"/>
          <p:nvPr/>
        </p:nvSpPr>
        <p:spPr>
          <a:xfrm>
            <a:off x="5916509" y="1002503"/>
            <a:ext cx="6286500" cy="2260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300" b="1" dirty="0">
                <a:solidFill>
                  <a:prstClr val="black"/>
                </a:solidFill>
                <a:latin typeface="Calibri" panose="020F0502020204030204"/>
              </a:rPr>
              <a:t>School Fine Arts staffing is based on the following: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Application Of The District Allocation Formula, Based </a:t>
            </a:r>
            <a:r>
              <a:rPr lang="en-US" sz="2300" dirty="0">
                <a:solidFill>
                  <a:prstClr val="black"/>
                </a:solidFill>
                <a:latin typeface="Calibri" panose="020F0502020204030204"/>
              </a:rPr>
              <a:t>On Student Enrollment At Each School (Magnet schools receive two additional teachers above the allocation formula.)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Student Interests At Each Individual School</a:t>
            </a:r>
          </a:p>
        </p:txBody>
      </p:sp>
    </p:spTree>
    <p:extLst>
      <p:ext uri="{BB962C8B-B14F-4D97-AF65-F5344CB8AC3E}">
        <p14:creationId xmlns:p14="http://schemas.microsoft.com/office/powerpoint/2010/main" val="3009318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284046" y="980923"/>
            <a:ext cx="7259754" cy="7086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Appling Middle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Ballard-Hudson Middle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Howard Middle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Miller Fine Arts Magnet Middle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Rutland Middle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Weaver Middle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Central Fine Arts &amp; International Baccalaureate Magnet High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Howard High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Northeast High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Rutland High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Southwest High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Westside High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-30348" y="67575"/>
            <a:ext cx="109224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BAND IS OFFERED AT THE FOLLOWING SCHOOLS: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BE22889-B3B7-B8F6-9217-EC6EF9FB5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167" y="980923"/>
            <a:ext cx="3825491" cy="1922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preview">
            <a:extLst>
              <a:ext uri="{FF2B5EF4-FFF2-40B4-BE49-F238E27FC236}">
                <a16:creationId xmlns:a16="http://schemas.microsoft.com/office/drawing/2014/main" id="{0BF4C285-151E-1E05-EA0E-E36BAFFCB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305" y="4625788"/>
            <a:ext cx="9486703" cy="2232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A2B199-3E1E-9B86-D36D-1DCA6417E242}"/>
              </a:ext>
            </a:extLst>
          </p:cNvPr>
          <p:cNvSpPr txBox="1"/>
          <p:nvPr/>
        </p:nvSpPr>
        <p:spPr>
          <a:xfrm>
            <a:off x="7960658" y="3031877"/>
            <a:ext cx="4432851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300" b="1" dirty="0">
                <a:solidFill>
                  <a:prstClr val="black"/>
                </a:solidFill>
                <a:latin typeface="Calibri" panose="020F0502020204030204"/>
              </a:rPr>
              <a:t>Band provides students with instruction in Music fundamentals while learning playing techniques for brass, percussion and woodwind instruments.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6769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27198" y="1278284"/>
            <a:ext cx="6747661" cy="604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Ballard-Hudson Middle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Howard Middle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Miller Fine Arts Magnet Middle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Rutland Middle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Central Fine Arts &amp; International Baccalaureate Magnet High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Howard High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Northeast High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Rutland High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0" y="67575"/>
            <a:ext cx="114031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CHORUS IS OFFERED AT THE FOLLOWING SCHOOLS: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3482" y="-76331"/>
            <a:ext cx="1283529" cy="1386174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E08AFBC0-212F-00B2-4F63-551F3638F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859" y="4007224"/>
            <a:ext cx="4928150" cy="2850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B02765A-FC51-1F61-21C3-A2267B7E85BF}"/>
              </a:ext>
            </a:extLst>
          </p:cNvPr>
          <p:cNvSpPr txBox="1"/>
          <p:nvPr/>
        </p:nvSpPr>
        <p:spPr>
          <a:xfrm>
            <a:off x="6096000" y="1274008"/>
            <a:ext cx="6293222" cy="136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300" b="1" dirty="0">
                <a:solidFill>
                  <a:prstClr val="black"/>
                </a:solidFill>
                <a:latin typeface="Calibri" panose="020F0502020204030204"/>
              </a:rPr>
              <a:t>Chorus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provides students with instruction in </a:t>
            </a:r>
            <a:r>
              <a:rPr lang="en-US" sz="2300" b="1" dirty="0">
                <a:solidFill>
                  <a:prstClr val="black"/>
                </a:solidFill>
                <a:latin typeface="Calibri" panose="020F0502020204030204"/>
              </a:rPr>
              <a:t>proper vocal techniques, sight reading, and part-singing in ultimately identifying as a bass, tenor, alto, or soprano singer in high school.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1874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7" y="1309843"/>
            <a:ext cx="6309218" cy="6203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Central Fine Arts &amp; International Baccalaureate Magnet High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Miller Fine Arts Magnet Middle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Veterans Elementary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Vineville Academy of the Arts (Magnet)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Weaver Middle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Williams Elementary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300" b="1" dirty="0">
                <a:solidFill>
                  <a:prstClr val="black"/>
                </a:solidFill>
                <a:latin typeface="Calibri" panose="020F0502020204030204"/>
              </a:rPr>
              <a:t>Dance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provides students with instruction in healthy Dance techniques, content-specific Dance vocabulary, Dance history, and choreography.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-30349" y="67575"/>
            <a:ext cx="110489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DANCE IS OFFERED AT THE FOLLOWING SCHOOLS: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33DA449A-7B88-24CA-1794-5F6065F67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0044" y="3227634"/>
            <a:ext cx="5342965" cy="3630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9707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-30349" y="67575"/>
            <a:ext cx="120582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GENERAL MUSIC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 &amp; CHORUS IS OFFERED AT THE FOLLOWING SCHOOLS: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3477" y="-29941"/>
            <a:ext cx="1210492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A0D5F3-A0CF-CD16-F52E-9915C37C11A8}"/>
              </a:ext>
            </a:extLst>
          </p:cNvPr>
          <p:cNvSpPr txBox="1"/>
          <p:nvPr/>
        </p:nvSpPr>
        <p:spPr>
          <a:xfrm>
            <a:off x="11009" y="973377"/>
            <a:ext cx="5905500" cy="628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Alexander II Math &amp; Science Magnet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Bernd Elementary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300" dirty="0">
                <a:solidFill>
                  <a:prstClr val="black"/>
                </a:solidFill>
                <a:latin typeface="Calibri" panose="020F0502020204030204"/>
              </a:rPr>
              <a:t>Bruce Elementary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Burdell-Hunt </a:t>
            </a:r>
            <a:r>
              <a:rPr lang="en-US" sz="2300" dirty="0">
                <a:solidFill>
                  <a:prstClr val="black"/>
                </a:solidFill>
                <a:latin typeface="Calibri" panose="020F0502020204030204"/>
              </a:rPr>
              <a:t>Communications Magnet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Carter Elementary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Hartley Elementary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Heard Elementary (Academic Magnet)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Heritage Elementary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300" dirty="0">
                <a:solidFill>
                  <a:prstClr val="black"/>
                </a:solidFill>
                <a:latin typeface="Calibri" panose="020F0502020204030204"/>
              </a:rPr>
              <a:t>Ingram-Pye Elementary (ARP)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Dr. Martin Luther King, Jr. Elementary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300" b="1" dirty="0">
                <a:solidFill>
                  <a:prstClr val="black"/>
                </a:solidFill>
                <a:latin typeface="Calibri" panose="020F0502020204030204"/>
              </a:rPr>
              <a:t>General Music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provides students with graded instruction in singing, content-specific Music vocabulary, classroom instruments, including recorder instruction for grades four and five. 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85C51C-1E5C-F0CB-9558-021CBB527412}"/>
              </a:ext>
            </a:extLst>
          </p:cNvPr>
          <p:cNvSpPr txBox="1"/>
          <p:nvPr/>
        </p:nvSpPr>
        <p:spPr>
          <a:xfrm>
            <a:off x="5741377" y="967715"/>
            <a:ext cx="6286500" cy="5772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Lane Elementary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John R. Lewis Elementary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Porter Elementary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Skyview Elementary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Southfield Elementary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Springdale Elementary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300" dirty="0">
                <a:solidFill>
                  <a:prstClr val="black"/>
                </a:solidFill>
                <a:latin typeface="Calibri" panose="020F0502020204030204"/>
              </a:rPr>
              <a:t>Taylor Elementary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Union Elementary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300" dirty="0">
                <a:solidFill>
                  <a:prstClr val="black"/>
                </a:solidFill>
                <a:latin typeface="Calibri" panose="020F0502020204030204"/>
              </a:rPr>
              <a:t>Veterans Elementary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Vineville Academy of the Arts (Magnet)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300" dirty="0">
              <a:solidFill>
                <a:prstClr val="black"/>
              </a:solidFill>
              <a:latin typeface="Calibri" panose="020F050202020403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Howard Middle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196" name="Picture 4" descr="Image preview">
            <a:extLst>
              <a:ext uri="{FF2B5EF4-FFF2-40B4-BE49-F238E27FC236}">
                <a16:creationId xmlns:a16="http://schemas.microsoft.com/office/drawing/2014/main" id="{9210631C-1D26-FCFA-F785-05FF8E8EC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4627" y="1936376"/>
            <a:ext cx="3274161" cy="2985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600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8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Howard High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Howard Middle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-30349" y="67575"/>
            <a:ext cx="113126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GUITAR IS OFFERED AT THE FOLLOWING SCHOOLS: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6079" y="2034"/>
            <a:ext cx="1320733" cy="1386174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927F5828-0041-9D87-F04D-6FD4EC493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847" y="3079376"/>
            <a:ext cx="5549153" cy="377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AB8B369-FD14-E2BB-651C-552CBB085757}"/>
              </a:ext>
            </a:extLst>
          </p:cNvPr>
          <p:cNvSpPr txBox="1"/>
          <p:nvPr/>
        </p:nvSpPr>
        <p:spPr>
          <a:xfrm>
            <a:off x="208430" y="4515154"/>
            <a:ext cx="6313394" cy="136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300" b="1" dirty="0">
                <a:solidFill>
                  <a:prstClr val="black"/>
                </a:solidFill>
                <a:latin typeface="Calibri" panose="020F0502020204030204"/>
              </a:rPr>
              <a:t>Guitar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provides students with instruction in Music fundamentals while learning and demonstrating classical playing techniques </a:t>
            </a:r>
            <a:r>
              <a:rPr lang="en-US" sz="2300" b="1" dirty="0">
                <a:solidFill>
                  <a:prstClr val="black"/>
                </a:solidFill>
                <a:latin typeface="Calibri" panose="020F0502020204030204"/>
              </a:rPr>
              <a:t>specific to the guitar in a variety of musical styles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4958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77418"/>
            <a:ext cx="6132361" cy="606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Central Fine Arts &amp; International Baccalaureate Magnet High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Howard High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Howard Middle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Miller Fine Arts Magnet Middle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Vineville Academy of the Arts (Magnet)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300" b="1" dirty="0">
                <a:solidFill>
                  <a:prstClr val="black"/>
                </a:solidFill>
                <a:latin typeface="Calibri" panose="020F0502020204030204"/>
              </a:rPr>
              <a:t>Orchestra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provides students with graded instruction in playing the bass, cello, viola, violin, and harp while learning Music terminology and techniques specific to Orchestra.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-30349" y="67575"/>
            <a:ext cx="120582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ORCHESTRA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 IS OFFERED AT THE FOLLOWING SCHOOLS: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3477" y="-29941"/>
            <a:ext cx="1210492" cy="1386174"/>
          </a:xfrm>
          <a:prstGeom prst="rect">
            <a:avLst/>
          </a:prstGeom>
        </p:spPr>
      </p:pic>
      <p:pic>
        <p:nvPicPr>
          <p:cNvPr id="5122" name="Picture 2" descr="Image preview">
            <a:extLst>
              <a:ext uri="{FF2B5EF4-FFF2-40B4-BE49-F238E27FC236}">
                <a16:creationId xmlns:a16="http://schemas.microsoft.com/office/drawing/2014/main" id="{138D74C0-3583-B62F-617A-B95D2B4AA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187" y="3151163"/>
            <a:ext cx="5519821" cy="3706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2356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7" y="1377418"/>
            <a:ext cx="5545174" cy="6840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Central Fine Arts &amp; International Baccalaureate Magnet High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Howard High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Ingram-Pye Elementary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Miller Fine Arts Magnet Middle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Southfield Elementary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Williams Elementary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300" b="1" dirty="0">
                <a:solidFill>
                  <a:prstClr val="black"/>
                </a:solidFill>
                <a:latin typeface="Calibri" panose="020F0502020204030204"/>
              </a:rPr>
              <a:t>Theatre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provides students with graded instruction regarding the performance side of Theatr</a:t>
            </a:r>
            <a:r>
              <a:rPr lang="en-US" sz="2300" b="1" dirty="0">
                <a:solidFill>
                  <a:prstClr val="black"/>
                </a:solidFill>
                <a:latin typeface="Calibri" panose="020F0502020204030204"/>
              </a:rPr>
              <a:t>e and the technical side of Theatre, including set design, costuming, lighting, sound, and stage management.  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-30349" y="67575"/>
            <a:ext cx="120582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THEATRE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 IS OFFERED AT THE FOLLOWING SCHOOLS: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3477" y="-29941"/>
            <a:ext cx="1210492" cy="1386174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5DA1009B-F8EA-46E0-9319-2D2B58F98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883876"/>
            <a:ext cx="6107008" cy="3974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7889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-30349" y="67575"/>
            <a:ext cx="120582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VISUAL ARTS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 IS OFFERED AT THE FOLLOWING SCHOOLS: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3477" y="-29941"/>
            <a:ext cx="1210492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A0D5F3-A0CF-CD16-F52E-9915C37C11A8}"/>
              </a:ext>
            </a:extLst>
          </p:cNvPr>
          <p:cNvSpPr txBox="1"/>
          <p:nvPr/>
        </p:nvSpPr>
        <p:spPr>
          <a:xfrm>
            <a:off x="-48086" y="869731"/>
            <a:ext cx="6391638" cy="45704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Alexander II Math &amp; Science Magnet (ARP)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Hartley Elementary (ARP)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Heard Elementary (Academic Magnet)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Heritage Elementary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Dr. Martin Luther King, Jr. Elementary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Lane Elementary (ARP)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John R. Lewis Elementary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Springdale Elementary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Vineville Academy of the Arts (Magnet)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Williams Elementary (ARP)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85C51C-1E5C-F0CB-9558-021CBB527412}"/>
              </a:ext>
            </a:extLst>
          </p:cNvPr>
          <p:cNvSpPr txBox="1"/>
          <p:nvPr/>
        </p:nvSpPr>
        <p:spPr>
          <a:xfrm>
            <a:off x="5386253" y="869731"/>
            <a:ext cx="4323742" cy="60908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Appling Middle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Ballard-Hudson Middle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300" dirty="0">
                <a:solidFill>
                  <a:prstClr val="black"/>
                </a:solidFill>
                <a:latin typeface="Calibri" panose="020F0502020204030204"/>
              </a:rPr>
              <a:t>Howard Middle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Miller Fine Arts Magnet Middle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Rutland Middle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Weaver Middle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Central Fine Arts &amp; International Baccalaureate Magnet High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Howard High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Northeast High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Rutland High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Southwest High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Westside High</a:t>
            </a:r>
            <a:endParaRPr lang="en-US" sz="2300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1964D992-D11B-2A09-BBB4-6E6692BA0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7718" y="4309028"/>
            <a:ext cx="2214282" cy="2548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2C0EF592-CBB4-611F-32C9-BF0F9A3A66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146" y="4961964"/>
            <a:ext cx="1880107" cy="1896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>
            <a:extLst>
              <a:ext uri="{FF2B5EF4-FFF2-40B4-BE49-F238E27FC236}">
                <a16:creationId xmlns:a16="http://schemas.microsoft.com/office/drawing/2014/main" id="{A604FAD3-A93D-0D5E-CBAB-BA6CBB506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349" y="5209308"/>
            <a:ext cx="2492618" cy="1648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9369D0-3507-9974-0942-83B4E4C35103}"/>
              </a:ext>
            </a:extLst>
          </p:cNvPr>
          <p:cNvSpPr txBox="1"/>
          <p:nvPr/>
        </p:nvSpPr>
        <p:spPr>
          <a:xfrm>
            <a:off x="9614647" y="983082"/>
            <a:ext cx="2605971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300" b="1" dirty="0">
                <a:solidFill>
                  <a:prstClr val="black"/>
                </a:solidFill>
                <a:latin typeface="Calibri" panose="020F0502020204030204"/>
              </a:rPr>
              <a:t>Visual Arts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provides students with graded instruction </a:t>
            </a:r>
            <a:r>
              <a:rPr lang="en-US" sz="2300" b="1" dirty="0" err="1">
                <a:solidFill>
                  <a:prstClr val="black"/>
                </a:solidFill>
                <a:latin typeface="Calibri" panose="020F0502020204030204"/>
              </a:rPr>
              <a:t>i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the techniques of drawing, painting, </a:t>
            </a:r>
            <a:r>
              <a:rPr lang="en-US" sz="2300" b="1" dirty="0">
                <a:solidFill>
                  <a:prstClr val="black"/>
                </a:solidFill>
                <a:latin typeface="Calibri" panose="020F0502020204030204"/>
              </a:rPr>
              <a:t>ceramics, and Art history, with advanced courses available at the high school level.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79611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-30349" y="115701"/>
            <a:ext cx="11191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STUDENTS ARE SHOWCASING THEIR WORK AT THEIR SCHOOLS</a:t>
            </a:r>
            <a:r>
              <a:rPr lang="en-US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!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1059" y="-76331"/>
            <a:ext cx="1175952" cy="1386174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E6CDFF2-E11D-2480-8486-8A596D5C1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4143265"/>
            <a:ext cx="6107010" cy="2714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F538CF44-BFF5-4980-05AE-98F707B04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71" y="934956"/>
            <a:ext cx="6084991" cy="268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59E377DC-0AC7-9158-6CE9-147DFA050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319" y="934956"/>
            <a:ext cx="6105671" cy="268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B7809001-295A-438D-F273-D9148AA32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9" y="4143264"/>
            <a:ext cx="6084991" cy="271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78034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22018" y="991441"/>
            <a:ext cx="1216998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  <a:p>
            <a:pPr marL="857250" marR="0" lvl="0" indent="-85725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17,040 students </a:t>
            </a: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re </a:t>
            </a: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nrolled in Fine Arts courses for the 2023-2024 school year.</a:t>
            </a:r>
          </a:p>
          <a:p>
            <a:pPr marL="857250" marR="0" lvl="0" indent="-85725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82 Fine Arts teachers are serving students in 33 schools (K-12).</a:t>
            </a:r>
          </a:p>
          <a:p>
            <a:pPr marL="857250" marR="0" lvl="0" indent="-85725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99.25 is the Fine Arts Pathway Graduation Rate for 2023.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-30349" y="43512"/>
            <a:ext cx="110972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2023-2024 COURSE DATA FOR FINE ARTS: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475" y="-30278"/>
            <a:ext cx="1391675" cy="1386174"/>
          </a:xfrm>
          <a:prstGeom prst="rect">
            <a:avLst/>
          </a:prstGeom>
        </p:spPr>
      </p:pic>
      <p:pic>
        <p:nvPicPr>
          <p:cNvPr id="7170" name="Picture 2" descr="Image preview">
            <a:extLst>
              <a:ext uri="{FF2B5EF4-FFF2-40B4-BE49-F238E27FC236}">
                <a16:creationId xmlns:a16="http://schemas.microsoft.com/office/drawing/2014/main" id="{820A328F-1E84-E305-879D-63CB9DF2D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088" y="2493817"/>
            <a:ext cx="6521823" cy="4364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94408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959542"/>
            <a:ext cx="5166218" cy="6320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49% Overall Superior (I) Rating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33% Overall Excellent (II) Rating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12% Overall Good (III) Rating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3% Overall Fair (IV) Rating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0% Overall Poor (V) Rating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3% Did Not Attend </a:t>
            </a:r>
            <a:endParaRPr lang="en-US" sz="24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The evaluation scores each performing musical ensemble in areas such as tone, intonation, technique, balance, and musicality.  </a:t>
            </a:r>
            <a:r>
              <a:rPr lang="en-US" sz="2400" b="1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With the exception of first- year teachers, 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ll Music teachers within the Bibb County School District are required to participate with an ensemble. 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-30350" y="115701"/>
            <a:ext cx="11917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22-23 LARGE GROUP PERFORMANCE EVALUATION (MUSIC) DATA: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3824" y="-76331"/>
            <a:ext cx="1307014" cy="1386174"/>
          </a:xfrm>
          <a:prstGeom prst="rect">
            <a:avLst/>
          </a:prstGeom>
        </p:spPr>
      </p:pic>
      <p:pic>
        <p:nvPicPr>
          <p:cNvPr id="10242" name="Picture 2" descr="Image preview">
            <a:extLst>
              <a:ext uri="{FF2B5EF4-FFF2-40B4-BE49-F238E27FC236}">
                <a16:creationId xmlns:a16="http://schemas.microsoft.com/office/drawing/2014/main" id="{C1BD70F1-0B51-B308-1824-300E0B8C9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7044" y="2111188"/>
            <a:ext cx="6485965" cy="474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3443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-30349" y="67575"/>
            <a:ext cx="12058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22-23 SCHOOLS RECEIVING AN OVERALL SUPERIOR (</a:t>
            </a:r>
            <a:r>
              <a:rPr lang="en-US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) RATING: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3477" y="-29941"/>
            <a:ext cx="1210492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A0D5F3-A0CF-CD16-F52E-9915C37C11A8}"/>
              </a:ext>
            </a:extLst>
          </p:cNvPr>
          <p:cNvSpPr txBox="1"/>
          <p:nvPr/>
        </p:nvSpPr>
        <p:spPr>
          <a:xfrm>
            <a:off x="0" y="967715"/>
            <a:ext cx="5905500" cy="6984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300" dirty="0">
                <a:solidFill>
                  <a:prstClr val="black"/>
                </a:solidFill>
                <a:latin typeface="Calibri" panose="020F0502020204030204"/>
              </a:rPr>
              <a:t>Bruce Elementary Chorus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Burdell-Hunt Communications Magnet Chorus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Carter Elementary Chorus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Heard Elementary (Academic Magnet) Chorus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300" dirty="0">
                <a:solidFill>
                  <a:prstClr val="black"/>
                </a:solidFill>
                <a:latin typeface="Calibri" panose="020F0502020204030204"/>
              </a:rPr>
              <a:t>Lane Elementary Chorus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Porter Elementary Chorus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300" dirty="0">
                <a:solidFill>
                  <a:prstClr val="black"/>
                </a:solidFill>
                <a:latin typeface="Calibri" panose="020F0502020204030204"/>
              </a:rPr>
              <a:t>Skyview Elementary Chorus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Springdale Elementary Chorus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300" dirty="0">
                <a:solidFill>
                  <a:prstClr val="black"/>
                </a:solidFill>
                <a:latin typeface="Calibri" panose="020F0502020204030204"/>
              </a:rPr>
              <a:t>Taylor Elementary Chorus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300" dirty="0">
                <a:solidFill>
                  <a:prstClr val="black"/>
                </a:solidFill>
                <a:latin typeface="Calibri" panose="020F0502020204030204"/>
              </a:rPr>
              <a:t>Vineville Academy of the Arts (Magnet) Orchestra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300" dirty="0">
              <a:solidFill>
                <a:prstClr val="black"/>
              </a:solidFill>
              <a:latin typeface="Calibri" panose="020F050202020403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Miller Fine Arts Magnet Middle Orchestra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300" dirty="0">
              <a:solidFill>
                <a:prstClr val="black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300" dirty="0">
              <a:solidFill>
                <a:prstClr val="black"/>
              </a:solidFill>
              <a:latin typeface="Calibri" panose="020F050202020403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85C51C-1E5C-F0CB-9558-021CBB527412}"/>
              </a:ext>
            </a:extLst>
          </p:cNvPr>
          <p:cNvSpPr txBox="1"/>
          <p:nvPr/>
        </p:nvSpPr>
        <p:spPr>
          <a:xfrm>
            <a:off x="5905500" y="934956"/>
            <a:ext cx="6286500" cy="40472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Central Fine Arts &amp; International Baccalaureate Magnet High Band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Central Fine Arts &amp; International Baccalaureate Magnet High Chorus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Central Fine Arts &amp; International Baccalaureate Magnet High Orchestra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300" dirty="0">
                <a:solidFill>
                  <a:prstClr val="black"/>
                </a:solidFill>
                <a:latin typeface="Calibri" panose="020F0502020204030204"/>
              </a:rPr>
              <a:t>Howard High Band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300" dirty="0">
                <a:solidFill>
                  <a:prstClr val="black"/>
                </a:solidFill>
                <a:latin typeface="Calibri" panose="020F0502020204030204"/>
              </a:rPr>
              <a:t>Howard High Orchestra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DAD6E3A-450B-530D-DBC5-800C1DAC2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141" y="4034118"/>
            <a:ext cx="4618867" cy="2823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5501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3865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44% Overall Superior (I) Rating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38% Overall Excellent (II) Rating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11% Overall Good (III) Rating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% Overall Fair (IV) Rating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0% Overall Poor (V) Rating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7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% Unreported To Date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-30348" y="115701"/>
            <a:ext cx="11769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23-24 LARGE GROUP PERFORMANCE EVALUATION (MUSIC) DATA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1059" y="-76331"/>
            <a:ext cx="1175952" cy="1386174"/>
          </a:xfrm>
          <a:prstGeom prst="rect">
            <a:avLst/>
          </a:prstGeom>
        </p:spPr>
      </p:pic>
      <p:pic>
        <p:nvPicPr>
          <p:cNvPr id="11266" name="Picture 2">
            <a:extLst>
              <a:ext uri="{FF2B5EF4-FFF2-40B4-BE49-F238E27FC236}">
                <a16:creationId xmlns:a16="http://schemas.microsoft.com/office/drawing/2014/main" id="{472BB528-D8EF-76E0-1330-3F8D43AE4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433" y="2702858"/>
            <a:ext cx="6203576" cy="4155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21443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-30349" y="67575"/>
            <a:ext cx="12058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23-24 SCHOOLS RECEIVING AN OVERALL SUPERIOR (I) RATING: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3477" y="-29941"/>
            <a:ext cx="1210492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A0D5F3-A0CF-CD16-F52E-9915C37C11A8}"/>
              </a:ext>
            </a:extLst>
          </p:cNvPr>
          <p:cNvSpPr txBox="1"/>
          <p:nvPr/>
        </p:nvSpPr>
        <p:spPr>
          <a:xfrm>
            <a:off x="0" y="967715"/>
            <a:ext cx="5905500" cy="6409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Bernd Elementary Chorus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300" dirty="0">
                <a:solidFill>
                  <a:prstClr val="black"/>
                </a:solidFill>
                <a:latin typeface="Calibri" panose="020F0502020204030204"/>
              </a:rPr>
              <a:t>Bruce Elementary Chorus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300" dirty="0">
                <a:solidFill>
                  <a:prstClr val="black"/>
                </a:solidFill>
                <a:latin typeface="Calibri" panose="020F0502020204030204"/>
              </a:rPr>
              <a:t>Hartley Elementary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Chorus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Heard Elementary (Academic Magnet) Chorus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300" dirty="0">
                <a:solidFill>
                  <a:prstClr val="black"/>
                </a:solidFill>
                <a:latin typeface="Calibri" panose="020F0502020204030204"/>
              </a:rPr>
              <a:t>Heritage Elementary Chorus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Lane Elementary Chorus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300" dirty="0">
                <a:solidFill>
                  <a:prstClr val="black"/>
                </a:solidFill>
                <a:latin typeface="Calibri" panose="020F0502020204030204"/>
              </a:rPr>
              <a:t>John R. Lewis Elementary Chorus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300" dirty="0">
                <a:solidFill>
                  <a:prstClr val="black"/>
                </a:solidFill>
                <a:latin typeface="Calibri" panose="020F0502020204030204"/>
              </a:rPr>
              <a:t>Vineville Academy of the Arts (Magnet)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Chorus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Vineville Academy of the Arts (Magnet) Orchestra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Miller Fine Arts Magnet Middle Chorus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85C51C-1E5C-F0CB-9558-021CBB527412}"/>
              </a:ext>
            </a:extLst>
          </p:cNvPr>
          <p:cNvSpPr txBox="1"/>
          <p:nvPr/>
        </p:nvSpPr>
        <p:spPr>
          <a:xfrm>
            <a:off x="5905500" y="934956"/>
            <a:ext cx="6286500" cy="5577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Miller Fine Arts Magnet Middle/Central Fine Arts &amp; International Baccalaureate Magnet High Orchestra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Central Fine Arts &amp; International Baccalaureate Magnet High Band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Central Fine Arts &amp; International Baccalaureate Magnet High Chorus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Central Fine Arts &amp; International Baccalaureate Magnet High Orchestra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Howard High Band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300" dirty="0">
                <a:solidFill>
                  <a:prstClr val="black"/>
                </a:solidFill>
                <a:latin typeface="Calibri" panose="020F0502020204030204"/>
              </a:rPr>
              <a:t>Howard High Orchestra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Rutland High Band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7E659A4-B579-331D-5CBB-97BFA00F9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3318" y="5136776"/>
            <a:ext cx="3139690" cy="1721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83115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11009" y="1355896"/>
            <a:ext cx="1216998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201 pieces of K-12 student art were exhibited at The 567 Center For Renewal during the month of March 2024.</a:t>
            </a:r>
          </a:p>
          <a:p>
            <a:pPr marL="342900" marR="0" lvl="0" indent="-34290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All schools with Visual Arts teachers were represented in the show.</a:t>
            </a:r>
          </a:p>
          <a:p>
            <a:pPr marL="342900" marR="0" lvl="0" indent="-34290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This was the largest Student Art Show in the history of the exhibition.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-30349" y="43512"/>
            <a:ext cx="110972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2024 </a:t>
            </a:r>
            <a:r>
              <a:rPr lang="en-US" sz="4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STUDENT ART SHOW DATA: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475" y="-30278"/>
            <a:ext cx="1391675" cy="1386174"/>
          </a:xfrm>
          <a:prstGeom prst="rect">
            <a:avLst/>
          </a:prstGeom>
        </p:spPr>
      </p:pic>
      <p:pic>
        <p:nvPicPr>
          <p:cNvPr id="12290" name="Picture 2">
            <a:extLst>
              <a:ext uri="{FF2B5EF4-FFF2-40B4-BE49-F238E27FC236}">
                <a16:creationId xmlns:a16="http://schemas.microsoft.com/office/drawing/2014/main" id="{83BA040E-C39F-4B29-3DAB-6E4898A59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747" y="2904565"/>
            <a:ext cx="6602506" cy="3953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39396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71504" y="949033"/>
            <a:ext cx="11048991" cy="7135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prstClr val="black"/>
                </a:solidFill>
                <a:latin typeface="Arial Narrow" panose="020B0606020202030204" pitchFamily="34" charset="0"/>
              </a:rPr>
              <a:t>Cherry Blossom Festival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prstClr val="black"/>
                </a:solidFill>
                <a:latin typeface="Arial Narrow" panose="020B0606020202030204" pitchFamily="34" charset="0"/>
              </a:rPr>
              <a:t>Choral Heritage Festival, Douglass Theatre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prstClr val="black"/>
                </a:solidFill>
                <a:latin typeface="Arial Narrow" panose="020B0606020202030204" pitchFamily="34" charset="0"/>
              </a:rPr>
              <a:t>Jazz Association of Macon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prstClr val="black"/>
                </a:solidFill>
                <a:latin typeface="Arial Narrow" panose="020B0606020202030204" pitchFamily="34" charset="0"/>
              </a:rPr>
              <a:t>Keep Macon-Bibb Beautiful Commission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prstClr val="black"/>
                </a:solidFill>
                <a:latin typeface="Arial Narrow" panose="020B0606020202030204" pitchFamily="34" charset="0"/>
              </a:rPr>
              <a:t>Kiwanis Art &amp; Talent Showcase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prstClr val="black"/>
                </a:solidFill>
                <a:latin typeface="Arial Narrow" panose="020B0606020202030204" pitchFamily="34" charset="0"/>
              </a:rPr>
              <a:t>Leadership Macon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prstClr val="black"/>
                </a:solidFill>
                <a:latin typeface="Arial Narrow" panose="020B0606020202030204" pitchFamily="34" charset="0"/>
              </a:rPr>
              <a:t>Macon-Bibb Emergency Management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prstClr val="black"/>
                </a:solidFill>
                <a:latin typeface="Arial Narrow" panose="020B0606020202030204" pitchFamily="34" charset="0"/>
              </a:rPr>
              <a:t>Macon-Bibb Fire Department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prstClr val="black"/>
                </a:solidFill>
                <a:latin typeface="Arial Narrow" panose="020B0606020202030204" pitchFamily="34" charset="0"/>
              </a:rPr>
              <a:t>Macon-Bibb Health Department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prstClr val="black"/>
                </a:solidFill>
                <a:latin typeface="Arial Narrow" panose="020B0606020202030204" pitchFamily="34" charset="0"/>
              </a:rPr>
              <a:t>Macon Transit Authority</a:t>
            </a:r>
          </a:p>
          <a:p>
            <a:pPr marL="342900" indent="-3429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prstClr val="black"/>
                </a:solidFill>
                <a:latin typeface="Arial Narrow" panose="020B0606020202030204" pitchFamily="34" charset="0"/>
              </a:rPr>
              <a:t>Morning Music Club of Macon, Partners In Education (P.I.E.)</a:t>
            </a:r>
          </a:p>
          <a:p>
            <a:pPr marL="342900" indent="-3429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prstClr val="black"/>
                </a:solidFill>
                <a:latin typeface="Arial Narrow" panose="020B0606020202030204" pitchFamily="34" charset="0"/>
              </a:rPr>
              <a:t>Otis Redding Foundation</a:t>
            </a:r>
          </a:p>
          <a:p>
            <a:pPr marL="342900" indent="-3429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prstClr val="black"/>
                </a:solidFill>
                <a:latin typeface="Arial Narrow" panose="020B0606020202030204" pitchFamily="34" charset="0"/>
              </a:rPr>
              <a:t>The 567 Center For Renewal</a:t>
            </a:r>
          </a:p>
          <a:p>
            <a:pPr marL="342900" indent="-3429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prstClr val="black"/>
                </a:solidFill>
                <a:latin typeface="Arial Narrow" panose="020B0606020202030204" pitchFamily="34" charset="0"/>
              </a:rPr>
              <a:t>Think Pink Art Contest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2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-30348" y="91638"/>
            <a:ext cx="109224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LOCAL FINE ARTS PARTNERSHIPS: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13314" name="Picture 2">
            <a:extLst>
              <a:ext uri="{FF2B5EF4-FFF2-40B4-BE49-F238E27FC236}">
                <a16:creationId xmlns:a16="http://schemas.microsoft.com/office/drawing/2014/main" id="{FE5BB823-8697-931D-E7A9-E17EA782C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4692" y="4405744"/>
            <a:ext cx="4447308" cy="2452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>
            <a:extLst>
              <a:ext uri="{FF2B5EF4-FFF2-40B4-BE49-F238E27FC236}">
                <a16:creationId xmlns:a16="http://schemas.microsoft.com/office/drawing/2014/main" id="{5EBA9B88-B231-BD1D-9D99-CBACF769F2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5700" y="1126989"/>
            <a:ext cx="4436300" cy="3057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23103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7" y="1132466"/>
            <a:ext cx="5365879" cy="6507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Elliott Farms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Georgia Sports Hall of Fame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Grand Opera House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Hay House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Mercer Uni</a:t>
            </a: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versity Athletics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Museum of Arts </a:t>
            </a: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and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Sciences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Ocmulgee Mounds National Historical Park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Tubman Museum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300" b="1" dirty="0">
                <a:solidFill>
                  <a:prstClr val="black"/>
                </a:solidFill>
                <a:latin typeface="Calibri" panose="020F0502020204030204"/>
              </a:rPr>
              <a:t>Each field trip venue is selected based on proposal submission in response to a survey sent to all known possible venues and the presence of a direct curriculum correlation.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-1" y="91638"/>
            <a:ext cx="1148378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LOCAL SYSTEM-WIDE K-8 FIELD TRIP VENUES OVER THREE YEARS: 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0652" y="-76331"/>
            <a:ext cx="1170682" cy="1386174"/>
          </a:xfrm>
          <a:prstGeom prst="rect">
            <a:avLst/>
          </a:prstGeom>
        </p:spPr>
      </p:pic>
      <p:pic>
        <p:nvPicPr>
          <p:cNvPr id="14338" name="Picture 2">
            <a:extLst>
              <a:ext uri="{FF2B5EF4-FFF2-40B4-BE49-F238E27FC236}">
                <a16:creationId xmlns:a16="http://schemas.microsoft.com/office/drawing/2014/main" id="{ACE72733-980B-B962-6AC5-9A1180584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706" y="3240741"/>
            <a:ext cx="6275294" cy="3617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24682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71504" y="1416054"/>
            <a:ext cx="11048991" cy="2607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2021-2022:  13,517 Students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2022-2023:  11,225 Students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2023-2024:  9,546 Students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-30349" y="43512"/>
            <a:ext cx="1125253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STUDENTS OFFERED LOCAL SYSTEM-WIDE </a:t>
            </a:r>
            <a:r>
              <a:rPr lang="en-US" sz="3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K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-8 FIELD TRIPS (ARP FUNDED):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475" y="0"/>
            <a:ext cx="1391675" cy="1386174"/>
          </a:xfrm>
          <a:prstGeom prst="rect">
            <a:avLst/>
          </a:prstGeom>
        </p:spPr>
      </p:pic>
      <p:pic>
        <p:nvPicPr>
          <p:cNvPr id="15362" name="Picture 2">
            <a:extLst>
              <a:ext uri="{FF2B5EF4-FFF2-40B4-BE49-F238E27FC236}">
                <a16:creationId xmlns:a16="http://schemas.microsoft.com/office/drawing/2014/main" id="{6B487C74-5AB3-41FC-6BCE-6FC2E592F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9" y="2810435"/>
            <a:ext cx="6096000" cy="4047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36459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447171" y="959019"/>
            <a:ext cx="5659838" cy="6629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Athens, Georgia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Georgia Museum of Art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University of Georgia Campus Tour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Atlanta, Georgia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Fernbank Museum of Natural History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High Museum of Art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800100" lvl="1" indent="-342900" defTabSz="914400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Center for Puppetry Arts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World of Coca-Cola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Cartersville</a:t>
            </a: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, Georgia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Booth Western Art Museum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New Echota State Historic Site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Tellus Museum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-30348" y="91638"/>
            <a:ext cx="11048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OUT-OF-TOWN SYSTEM-WIDE K-12 FIELD TRIP VENUES: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1026" name="Picture 2" descr="Image preview">
            <a:extLst>
              <a:ext uri="{FF2B5EF4-FFF2-40B4-BE49-F238E27FC236}">
                <a16:creationId xmlns:a16="http://schemas.microsoft.com/office/drawing/2014/main" id="{FDB9B631-C483-109C-4AB6-BC089AFE4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564" y="5389418"/>
            <a:ext cx="2105891" cy="146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045A78-12E4-D6B5-BEF2-00F06E48810F}"/>
              </a:ext>
            </a:extLst>
          </p:cNvPr>
          <p:cNvSpPr txBox="1"/>
          <p:nvPr/>
        </p:nvSpPr>
        <p:spPr>
          <a:xfrm>
            <a:off x="5494147" y="959019"/>
            <a:ext cx="6409764" cy="5369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Columbus, Georgia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Callaway Gardens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Coca-Cola Space Science Museum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Savannah, Georgia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Ecology Tour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National Museum of the Mighty Eighth Air</a:t>
            </a: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Force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Old Fort Jackson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Telfair Museum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Waycross, Georgia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Okefenokee Swamp Park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28" name="Picture 4" descr="Georgia Bulldogs Football logo">
            <a:extLst>
              <a:ext uri="{FF2B5EF4-FFF2-40B4-BE49-F238E27FC236}">
                <a16:creationId xmlns:a16="http://schemas.microsoft.com/office/drawing/2014/main" id="{CACD8480-9A60-CC7F-39DD-B6EB7D8CF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7792" y="4765962"/>
            <a:ext cx="2421700" cy="255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e Georgia Museum of Art">
            <a:extLst>
              <a:ext uri="{FF2B5EF4-FFF2-40B4-BE49-F238E27FC236}">
                <a16:creationId xmlns:a16="http://schemas.microsoft.com/office/drawing/2014/main" id="{A1C5DB5F-7D7C-0967-E980-F8DEDEFC6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5990" y="1111767"/>
            <a:ext cx="1797019" cy="1603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72479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71504" y="1416054"/>
            <a:ext cx="11048991" cy="2607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202</a:t>
            </a: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-2022:  11,234 Students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2022-2023:  2,739 Students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2023-2024:  As Budgeted By Each Individual School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-30350" y="43512"/>
            <a:ext cx="11836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STUDENTS OFFERED OUT-OF-TOWN SYSTEM-WIDE K-12 FIELD TRIPS (ARP FUNDED):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2291" y="0"/>
            <a:ext cx="922859" cy="1386174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4F87C3F9-8748-0762-C4C6-84C42CB86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624" y="3065929"/>
            <a:ext cx="3852385" cy="3792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35CEBE-A89E-F95E-A197-122F7D54EC84}"/>
              </a:ext>
            </a:extLst>
          </p:cNvPr>
          <p:cNvSpPr txBox="1"/>
          <p:nvPr/>
        </p:nvSpPr>
        <p:spPr>
          <a:xfrm>
            <a:off x="1101436" y="4023947"/>
            <a:ext cx="6248400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Amount of ARP Funding Spent On Local and Out-of-Town System-Wide Field Trips:  $1,073,445 </a:t>
            </a:r>
          </a:p>
        </p:txBody>
      </p:sp>
    </p:spTree>
    <p:extLst>
      <p:ext uri="{BB962C8B-B14F-4D97-AF65-F5344CB8AC3E}">
        <p14:creationId xmlns:p14="http://schemas.microsoft.com/office/powerpoint/2010/main" val="37858420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11009" y="1355896"/>
            <a:ext cx="1216998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16 students traveled to Kurobe City, Japan and Tokyo, Japan during the week of October 14-21, 2023.</a:t>
            </a:r>
          </a:p>
          <a:p>
            <a:pPr marL="342900" marR="0" lvl="0" indent="-34290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This represents the largest student group to travel to Japan in the history of the program.</a:t>
            </a:r>
          </a:p>
          <a:p>
            <a:pPr marL="342900" marR="0" lvl="0" indent="-34290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The program is a partnership between the Bibb County School District, Macon-Bibb County Consolidated Government, and YKK.</a:t>
            </a:r>
          </a:p>
          <a:p>
            <a:pPr marL="342900" marR="0" lvl="0" indent="-34290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Student slots were advertised in each school zone.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09" y="0"/>
            <a:ext cx="114593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23-24 MACON SISTER </a:t>
            </a:r>
            <a:r>
              <a:rPr lang="en-US" sz="39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CITIES EXCHANGE PROGRAM DATA:</a:t>
            </a:r>
            <a:endParaRPr kumimoji="0" lang="en-US" sz="3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5856" y="-30278"/>
            <a:ext cx="1120125" cy="1386174"/>
          </a:xfrm>
          <a:prstGeom prst="rect">
            <a:avLst/>
          </a:prstGeom>
        </p:spPr>
      </p:pic>
      <p:pic>
        <p:nvPicPr>
          <p:cNvPr id="16386" name="Picture 2">
            <a:extLst>
              <a:ext uri="{FF2B5EF4-FFF2-40B4-BE49-F238E27FC236}">
                <a16:creationId xmlns:a16="http://schemas.microsoft.com/office/drawing/2014/main" id="{C67F61F0-EFD2-8842-1917-11BBF4DA5A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570" y="3711388"/>
            <a:ext cx="4988859" cy="314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38918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11009" y="1355896"/>
            <a:ext cx="857881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Miller Fine Arts Magnet Middle School will present High School Musical at the Douglass Theatre on Friday, May 17, 2024, at 7:00 PM.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Schools will continue to attend local system-wide field trips through May 22, 2024.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Fine Arts opportunities will be offered as enrichment opportunities at the Bibb County School District’s Summer Camp/School for elementary school and middle school students during June 2024.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High School </a:t>
            </a: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marching band camps begin in July 2024.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The Bibb County School District will host 20 students from Kurobe</a:t>
            </a: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City, Japan in November 2024 as part of the Macon Sister Cities Exchange Program.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  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09" y="0"/>
            <a:ext cx="114593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9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LOOKING AHEAD</a:t>
            </a:r>
            <a:r>
              <a:rPr kumimoji="0" lang="en-US" sz="3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5856" y="-30278"/>
            <a:ext cx="1120125" cy="13861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51B3FD0-F5CB-E28B-130F-1A9091DF7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2839" y="2838589"/>
            <a:ext cx="3523314" cy="180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2301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10861</TotalTime>
  <Words>1880</Words>
  <Application>Microsoft Office PowerPoint</Application>
  <PresentationFormat>Widescreen</PresentationFormat>
  <Paragraphs>333</Paragraphs>
  <Slides>30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0" baseType="lpstr">
      <vt:lpstr>Arial</vt:lpstr>
      <vt:lpstr>Arial Narrow</vt:lpstr>
      <vt:lpstr>Calibri</vt:lpstr>
      <vt:lpstr>Calibri Light</vt:lpstr>
      <vt:lpstr>Courier New</vt:lpstr>
      <vt:lpstr>Trade Gothic Next</vt:lpstr>
      <vt:lpstr>Trade Gothic Next Cond</vt:lpstr>
      <vt:lpstr>Trade Gothic Next HvyCd</vt:lpstr>
      <vt:lpstr>Wingdings</vt:lpstr>
      <vt:lpstr>Office Theme</vt:lpstr>
      <vt:lpstr>PowerPoint Presentation</vt:lpstr>
      <vt:lpstr>PowerPoint Presentation</vt:lpstr>
      <vt:lpstr>OUR MISSION</vt:lpstr>
      <vt:lpstr>OUR GUIDING PRINCIPLES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Bailey, Daphne</cp:lastModifiedBy>
  <cp:revision>20</cp:revision>
  <cp:lastPrinted>2024-05-02T15:29:39Z</cp:lastPrinted>
  <dcterms:created xsi:type="dcterms:W3CDTF">2023-05-01T16:02:45Z</dcterms:created>
  <dcterms:modified xsi:type="dcterms:W3CDTF">2024-05-15T14:24:10Z</dcterms:modified>
</cp:coreProperties>
</file>