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0" r:id="rId21"/>
    <p:sldId id="295" r:id="rId22"/>
    <p:sldId id="279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FD1933-C766-C3C0-8E95-1135BEE63DB9}" v="6" dt="2023-09-08T15:50:49.008"/>
    <p1510:client id="{25B88AEA-DC19-A638-F8A7-7F46FF048FAB}" v="20" dt="2023-09-08T15:23:58.540"/>
    <p1510:client id="{83C334B8-98F1-A41C-EC25-0E0742C1F126}" v="4" dt="2023-09-08T16:29:22.568"/>
    <p1510:client id="{B055D87E-A484-40E0-9921-3FDE1DD89DCD}" v="33" dt="2023-09-08T15:13:28.8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bibbcountyschools-my.sharepoint.com/personal/eric_bush_bcsdk12_net/Documents/Desktop/1%20-%20Eric%20Bush%20-%20L%20drive/3%20-%20Financials/FY24%20-%20Financials/01%20-%20July%202023/01%20-%20July%20FY%2023%20Financials/July%202023-%20Financials%20October%20Board%20Meeting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bibbcountyschools-my.sharepoint.com/personal/eric_bush_bcsdk12_net/Documents/Desktop/1%20-%20Eric%20Bush%20-%20L%20drive/3%20-%20Financials/FY24%20-%20Financials/01%20-%20July%202023/01%20-%20July%20FY%2023%20Financials/July%202023-%20Financials%20October%20Board%20Meeti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General Fund</a:t>
            </a:r>
          </a:p>
          <a:p>
            <a:pPr>
              <a:defRPr/>
            </a:pPr>
            <a:r>
              <a:rPr lang="en-US"/>
              <a:t>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6776201589437227E-2"/>
          <c:y val="0.18415759078914581"/>
          <c:w val="0.85067505200643767"/>
          <c:h val="0.6646717958466841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CCE-4AE4-B599-4B7C9938AC0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CCE-4AE4-B599-4B7C9938AC0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CCE-4AE4-B599-4B7C9938AC08}"/>
              </c:ext>
            </c:extLst>
          </c:dPt>
          <c:dLbls>
            <c:dLbl>
              <c:idx val="0"/>
              <c:layout>
                <c:manualLayout>
                  <c:x val="0.21084873579881938"/>
                  <c:y val="-3.549560223467364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CE-4AE4-B599-4B7C9938AC08}"/>
                </c:ext>
              </c:extLst>
            </c:dLbl>
            <c:dLbl>
              <c:idx val="1"/>
              <c:layout>
                <c:manualLayout>
                  <c:x val="-0.3422004135691929"/>
                  <c:y val="-0.1094250899051157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CE-4AE4-B599-4B7C9938AC08}"/>
                </c:ext>
              </c:extLst>
            </c:dLbl>
            <c:dLbl>
              <c:idx val="2"/>
              <c:layout>
                <c:manualLayout>
                  <c:x val="-0.18055555555555555"/>
                  <c:y val="-7.864908628267407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CE-4AE4-B599-4B7C9938AC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'[July 2023- Financials October Board Meeting.xlsx]GF Inc'!$J$9:$J$11</c:f>
              <c:strCache>
                <c:ptCount val="3"/>
                <c:pt idx="0">
                  <c:v>Local Sources</c:v>
                </c:pt>
                <c:pt idx="1">
                  <c:v>State Sources</c:v>
                </c:pt>
                <c:pt idx="2">
                  <c:v>Federal Sources</c:v>
                </c:pt>
              </c:strCache>
            </c:strRef>
          </c:cat>
          <c:val>
            <c:numRef>
              <c:f>'[July 2023- Financials October Board Meeting.xlsx]GF Inc'!$K$9:$K$11</c:f>
              <c:numCache>
                <c:formatCode>_("$"* #,##0_);_("$"* \(#,##0\);_("$"* "-"??_);_(@_)</c:formatCode>
                <c:ptCount val="3"/>
                <c:pt idx="0">
                  <c:v>288828.56</c:v>
                </c:pt>
                <c:pt idx="1">
                  <c:v>11423177.050000001</c:v>
                </c:pt>
                <c:pt idx="2">
                  <c:v>348356.07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CCE-4AE4-B599-4B7C9938AC08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/>
              <a:t>General Fund</a:t>
            </a:r>
          </a:p>
          <a:p>
            <a:pPr>
              <a:defRPr/>
            </a:pPr>
            <a:r>
              <a:rPr lang="en-US" sz="2000" b="1" i="0" baseline="0"/>
              <a:t>Expenditures by Function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E9C-4D0D-93D7-BEC00D0790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E9C-4D0D-93D7-BEC00D0790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E9C-4D0D-93D7-BEC00D0790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E9C-4D0D-93D7-BEC00D0790F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E9C-4D0D-93D7-BEC00D0790F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E9C-4D0D-93D7-BEC00D0790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1E9C-4D0D-93D7-BEC00D0790F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1E9C-4D0D-93D7-BEC00D0790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1E9C-4D0D-93D7-BEC00D0790F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1E9C-4D0D-93D7-BEC00D0790F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1E9C-4D0D-93D7-BEC00D0790F8}"/>
              </c:ext>
            </c:extLst>
          </c:dPt>
          <c:dLbls>
            <c:dLbl>
              <c:idx val="0"/>
              <c:layout>
                <c:manualLayout>
                  <c:x val="-0.22732198803465248"/>
                  <c:y val="2.82239199064504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pPr>
                    <a:fld id="{CE8A43E0-F4DF-49C1-94EE-5819AD8A948C}" type="CATEGORYNAME">
                      <a:rPr lang="en-US" sz="2000">
                        <a:solidFill>
                          <a:schemeClr val="bg1"/>
                        </a:solidFill>
                      </a:rPr>
                      <a:pPr>
                        <a:defRPr sz="1200">
                          <a:latin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2000" baseline="0">
                        <a:solidFill>
                          <a:schemeClr val="bg1"/>
                        </a:solidFill>
                      </a:rPr>
                      <a:t>
</a:t>
                    </a:r>
                    <a:fld id="{2D0838FB-31A8-410E-BBE4-97E9ECB7F882}" type="PERCENTAGE">
                      <a:rPr lang="en-US" sz="2000" baseline="0">
                        <a:solidFill>
                          <a:schemeClr val="bg1"/>
                        </a:solidFill>
                      </a:rPr>
                      <a:pPr>
                        <a:defRPr sz="1200">
                          <a:latin typeface="Arial" panose="020B0604020202020204" pitchFamily="34" charset="0"/>
                        </a:defRPr>
                      </a:pPr>
                      <a:t>[PERCENTAGE]</a:t>
                    </a:fld>
                    <a:endParaRPr lang="en-US" sz="2000" baseline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18389958247987"/>
                      <c:h val="0.189919612967372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E9C-4D0D-93D7-BEC00D0790F8}"/>
                </c:ext>
              </c:extLst>
            </c:dLbl>
            <c:dLbl>
              <c:idx val="4"/>
              <c:layout>
                <c:manualLayout>
                  <c:x val="1.1148174563175928E-3"/>
                  <c:y val="1.15334081943046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E9C-4D0D-93D7-BEC00D0790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'[July 2023- Financials October Board Meeting.xlsx]GF Inc'!$J$15:$J$25</c:f>
              <c:strCache>
                <c:ptCount val="11"/>
                <c:pt idx="0">
                  <c:v>Instruction</c:v>
                </c:pt>
                <c:pt idx="1">
                  <c:v>Pupil Services</c:v>
                </c:pt>
                <c:pt idx="2">
                  <c:v>Improvement of Instructional Services</c:v>
                </c:pt>
                <c:pt idx="3">
                  <c:v>Educational Media</c:v>
                </c:pt>
                <c:pt idx="4">
                  <c:v>General Administration</c:v>
                </c:pt>
                <c:pt idx="5">
                  <c:v>School Administration</c:v>
                </c:pt>
                <c:pt idx="6">
                  <c:v>Business Services</c:v>
                </c:pt>
                <c:pt idx="7">
                  <c:v>Maintenance &amp; Operation</c:v>
                </c:pt>
                <c:pt idx="8">
                  <c:v>Student Transportation</c:v>
                </c:pt>
                <c:pt idx="9">
                  <c:v>Central Support</c:v>
                </c:pt>
                <c:pt idx="10">
                  <c:v>Other Support</c:v>
                </c:pt>
              </c:strCache>
            </c:strRef>
          </c:cat>
          <c:val>
            <c:numRef>
              <c:f>'[July 2023- Financials October Board Meeting.xlsx]GF Inc'!$K$15:$K$25</c:f>
              <c:numCache>
                <c:formatCode>_("$"* #,##0_);_("$"* \(#,##0\);_("$"* "-"??_);_(@_)</c:formatCode>
                <c:ptCount val="11"/>
                <c:pt idx="0">
                  <c:v>8080008.606856402</c:v>
                </c:pt>
                <c:pt idx="1">
                  <c:v>1828687.8487358631</c:v>
                </c:pt>
                <c:pt idx="2">
                  <c:v>1728822.0612072845</c:v>
                </c:pt>
                <c:pt idx="3">
                  <c:v>288389.36993064947</c:v>
                </c:pt>
                <c:pt idx="4">
                  <c:v>216444.33305830628</c:v>
                </c:pt>
                <c:pt idx="5">
                  <c:v>1323349.9076954732</c:v>
                </c:pt>
                <c:pt idx="6">
                  <c:v>268381.67069023644</c:v>
                </c:pt>
                <c:pt idx="7">
                  <c:v>2022147.5525608126</c:v>
                </c:pt>
                <c:pt idx="8">
                  <c:v>2598418.7262321915</c:v>
                </c:pt>
                <c:pt idx="9">
                  <c:v>1851038.9141753372</c:v>
                </c:pt>
                <c:pt idx="10">
                  <c:v>163345.16120234309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BE97-4CFA-A7B0-519717A64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6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July 31,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Sharon Roberts,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September 21,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July 31,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July 31,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July 31, 2023.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One Month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31,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July 31,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FE3FAA6-13CC-9191-DD07-4F1EE04FD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441760"/>
              </p:ext>
            </p:extLst>
          </p:nvPr>
        </p:nvGraphicFramePr>
        <p:xfrm>
          <a:off x="6646281" y="4455460"/>
          <a:ext cx="5545719" cy="2237026"/>
        </p:xfrm>
        <a:graphic>
          <a:graphicData uri="http://schemas.openxmlformats.org/drawingml/2006/table">
            <a:tbl>
              <a:tblPr/>
              <a:tblGrid>
                <a:gridCol w="2432061">
                  <a:extLst>
                    <a:ext uri="{9D8B030D-6E8A-4147-A177-3AD203B41FA5}">
                      <a16:colId xmlns:a16="http://schemas.microsoft.com/office/drawing/2014/main" val="2779032537"/>
                    </a:ext>
                  </a:extLst>
                </a:gridCol>
                <a:gridCol w="123926">
                  <a:extLst>
                    <a:ext uri="{9D8B030D-6E8A-4147-A177-3AD203B41FA5}">
                      <a16:colId xmlns:a16="http://schemas.microsoft.com/office/drawing/2014/main" val="451599053"/>
                    </a:ext>
                  </a:extLst>
                </a:gridCol>
                <a:gridCol w="1494866">
                  <a:extLst>
                    <a:ext uri="{9D8B030D-6E8A-4147-A177-3AD203B41FA5}">
                      <a16:colId xmlns:a16="http://schemas.microsoft.com/office/drawing/2014/main" val="1039624353"/>
                    </a:ext>
                  </a:extLst>
                </a:gridCol>
                <a:gridCol w="1494866">
                  <a:extLst>
                    <a:ext uri="{9D8B030D-6E8A-4147-A177-3AD203B41FA5}">
                      <a16:colId xmlns:a16="http://schemas.microsoft.com/office/drawing/2014/main" val="3262930370"/>
                    </a:ext>
                  </a:extLst>
                </a:gridCol>
              </a:tblGrid>
              <a:tr h="232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017405"/>
                  </a:ext>
                </a:extLst>
              </a:tr>
              <a:tr h="6681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20,369,034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250,041,399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240691"/>
                  </a:ext>
                </a:extLst>
              </a:tr>
              <a:tr h="6681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68,919,250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49,511,617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561529"/>
                  </a:ext>
                </a:extLst>
              </a:tr>
              <a:tr h="6681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72902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FBB684-F98B-DC13-0302-AC76A2A2C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" y="965866"/>
            <a:ext cx="6635272" cy="57266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55A667-E537-C05E-49E4-BF3AFE65F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6280" y="953220"/>
            <a:ext cx="5545719" cy="347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One Month Ending July 31,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1174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71C49B-06E9-AE61-2253-4673B34F5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1003365"/>
            <a:ext cx="11689760" cy="558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355" y="6491597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145FD93-750F-CF6D-54E0-93AB70AFE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796044"/>
              </p:ext>
            </p:extLst>
          </p:nvPr>
        </p:nvGraphicFramePr>
        <p:xfrm>
          <a:off x="188058" y="1280169"/>
          <a:ext cx="11486078" cy="5227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6C0D88A-E921-9C64-320F-3FD72F3FF5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226650"/>
              </p:ext>
            </p:extLst>
          </p:nvPr>
        </p:nvGraphicFramePr>
        <p:xfrm>
          <a:off x="225240" y="1279805"/>
          <a:ext cx="11368997" cy="5183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436988" y="2466777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57%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One Month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31,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July 31,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78455D-4D6D-D244-1839-2B9B6E8BB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" y="934956"/>
            <a:ext cx="12169983" cy="559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July 31,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CEF89D-31B8-EC4F-00DD-12B3887D8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416" y="1025443"/>
            <a:ext cx="9587882" cy="561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4007-F3A7-AF74-07E3-B839EE51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951" y="646867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AEE7D-C714-9260-90A0-B7A82D684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49" y="1294758"/>
            <a:ext cx="10687238" cy="518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One Month Ending July 31, 2023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8171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EA518B-DBC5-F66C-2D33-02E9A7AAD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16" y="928768"/>
            <a:ext cx="11938768" cy="563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C9FC75-8ABB-610F-51E3-0391D7CBD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14" y="1261841"/>
            <a:ext cx="10493406" cy="506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86C0B3-6228-1C83-61CE-3B3C04C64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1690687"/>
            <a:ext cx="11087100" cy="37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B86D81-D972-3EB8-6A49-220B0CA71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126989"/>
            <a:ext cx="1110615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143</TotalTime>
  <Words>453</Words>
  <Application>Microsoft Office PowerPoint</Application>
  <PresentationFormat>Widescreen</PresentationFormat>
  <Paragraphs>128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Tims, Carol</cp:lastModifiedBy>
  <cp:revision>18</cp:revision>
  <cp:lastPrinted>2023-05-01T18:56:22Z</cp:lastPrinted>
  <dcterms:created xsi:type="dcterms:W3CDTF">2023-05-01T16:02:45Z</dcterms:created>
  <dcterms:modified xsi:type="dcterms:W3CDTF">2023-09-08T16:35:06Z</dcterms:modified>
</cp:coreProperties>
</file>