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notesMasterIdLst>
    <p:notesMasterId r:id="rId36"/>
  </p:notesMasterIdLst>
  <p:sldIdLst>
    <p:sldId id="292" r:id="rId3"/>
    <p:sldId id="287" r:id="rId4"/>
    <p:sldId id="3479" r:id="rId5"/>
    <p:sldId id="298" r:id="rId6"/>
    <p:sldId id="297" r:id="rId7"/>
    <p:sldId id="300" r:id="rId8"/>
    <p:sldId id="2975" r:id="rId9"/>
    <p:sldId id="3501" r:id="rId10"/>
    <p:sldId id="3502" r:id="rId11"/>
    <p:sldId id="2947" r:id="rId12"/>
    <p:sldId id="2969" r:id="rId13"/>
    <p:sldId id="3492" r:id="rId14"/>
    <p:sldId id="3499" r:id="rId15"/>
    <p:sldId id="3503" r:id="rId16"/>
    <p:sldId id="3494" r:id="rId17"/>
    <p:sldId id="2982" r:id="rId18"/>
    <p:sldId id="3485" r:id="rId19"/>
    <p:sldId id="3482" r:id="rId20"/>
    <p:sldId id="3486" r:id="rId21"/>
    <p:sldId id="3487" r:id="rId22"/>
    <p:sldId id="3483" r:id="rId23"/>
    <p:sldId id="3488" r:id="rId24"/>
    <p:sldId id="3489" r:id="rId25"/>
    <p:sldId id="2959" r:id="rId26"/>
    <p:sldId id="3480" r:id="rId27"/>
    <p:sldId id="3466" r:id="rId28"/>
    <p:sldId id="3496" r:id="rId29"/>
    <p:sldId id="3500" r:id="rId30"/>
    <p:sldId id="295" r:id="rId31"/>
    <p:sldId id="279" r:id="rId32"/>
    <p:sldId id="3484" r:id="rId33"/>
    <p:sldId id="3498" r:id="rId34"/>
    <p:sldId id="3497" r:id="rId35"/>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7070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03A52CB-CC11-4025-A187-F2C5CEA18B47}" v="194" dt="2025-09-17T17:38:59.60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9" d="100"/>
          <a:sy n="79" d="100"/>
        </p:scale>
        <p:origin x="821" y="72"/>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theme" Target="theme/theme1.xml"/><Relationship Id="rId21" Type="http://schemas.openxmlformats.org/officeDocument/2006/relationships/slide" Target="slides/slide19.xml"/><Relationship Id="rId34" Type="http://schemas.openxmlformats.org/officeDocument/2006/relationships/slide" Target="slides/slide32.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5FFD4FC4-267D-47AE-8990-4218A4C7298C}" type="datetimeFigureOut">
              <a:rPr lang="en-US" smtClean="0"/>
              <a:t>9/18/2025</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EFDE824E-02A0-4403-94EB-4C2308D1258D}" type="slidenum">
              <a:rPr lang="en-US" smtClean="0"/>
              <a:t>‹#›</a:t>
            </a:fld>
            <a:endParaRPr lang="en-US"/>
          </a:p>
        </p:txBody>
      </p:sp>
    </p:spTree>
    <p:extLst>
      <p:ext uri="{BB962C8B-B14F-4D97-AF65-F5344CB8AC3E}">
        <p14:creationId xmlns:p14="http://schemas.microsoft.com/office/powerpoint/2010/main" val="32760251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FDE824E-02A0-4403-94EB-4C2308D1258D}" type="slidenum">
              <a:rPr lang="en-US" smtClean="0"/>
              <a:t>1</a:t>
            </a:fld>
            <a:endParaRPr lang="en-US"/>
          </a:p>
        </p:txBody>
      </p:sp>
    </p:spTree>
    <p:extLst>
      <p:ext uri="{BB962C8B-B14F-4D97-AF65-F5344CB8AC3E}">
        <p14:creationId xmlns:p14="http://schemas.microsoft.com/office/powerpoint/2010/main" val="22698813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47713" y="1181100"/>
            <a:ext cx="5670550" cy="3189288"/>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defTabSz="465887">
              <a:defRPr/>
            </a:pPr>
            <a:fld id="{560E63B2-D433-497B-82B7-B837A3F36A27}" type="slidenum">
              <a:rPr lang="en-US">
                <a:solidFill>
                  <a:prstClr val="black"/>
                </a:solidFill>
                <a:latin typeface="Calibri" panose="020F0502020204030204"/>
              </a:rPr>
              <a:pPr defTabSz="465887">
                <a:defRPr/>
              </a:pPr>
              <a:t>2</a:t>
            </a:fld>
            <a:endParaRPr lang="en-US">
              <a:solidFill>
                <a:prstClr val="black"/>
              </a:solidFill>
              <a:latin typeface="Calibri" panose="020F0502020204030204"/>
            </a:endParaRPr>
          </a:p>
        </p:txBody>
      </p:sp>
    </p:spTree>
    <p:extLst>
      <p:ext uri="{BB962C8B-B14F-4D97-AF65-F5344CB8AC3E}">
        <p14:creationId xmlns:p14="http://schemas.microsoft.com/office/powerpoint/2010/main" val="6345784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4F33C1-368A-88CF-5228-E22987071B7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4C242D8-C41E-0E2D-DC8B-D8D59B7AC04D}"/>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B08C48D9-7D6F-12B0-E1A7-68A453D0B51C}"/>
              </a:ext>
            </a:extLst>
          </p:cNvPr>
          <p:cNvSpPr>
            <a:spLocks noGrp="1"/>
          </p:cNvSpPr>
          <p:nvPr>
            <p:ph type="body" idx="1"/>
          </p:nvPr>
        </p:nvSpPr>
        <p:spPr/>
        <p:txBody>
          <a:bodyPr/>
          <a:lstStyle/>
          <a:p>
            <a:r>
              <a:rPr lang="en-US"/>
              <a:t>Dr. Sims</a:t>
            </a:r>
          </a:p>
        </p:txBody>
      </p:sp>
      <p:sp>
        <p:nvSpPr>
          <p:cNvPr id="4" name="Slide Number Placeholder 3">
            <a:extLst>
              <a:ext uri="{FF2B5EF4-FFF2-40B4-BE49-F238E27FC236}">
                <a16:creationId xmlns:a16="http://schemas.microsoft.com/office/drawing/2014/main" id="{01C9D4C4-72A9-606C-A14C-BCFE34F7F2F6}"/>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698585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FDE824E-02A0-4403-94EB-4C2308D1258D}" type="slidenum">
              <a:rPr lang="en-US" smtClean="0"/>
              <a:t>4</a:t>
            </a:fld>
            <a:endParaRPr lang="en-US"/>
          </a:p>
        </p:txBody>
      </p:sp>
    </p:spTree>
    <p:extLst>
      <p:ext uri="{BB962C8B-B14F-4D97-AF65-F5344CB8AC3E}">
        <p14:creationId xmlns:p14="http://schemas.microsoft.com/office/powerpoint/2010/main" val="21230639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FDE824E-02A0-4403-94EB-4C2308D1258D}" type="slidenum">
              <a:rPr lang="en-US" smtClean="0"/>
              <a:t>5</a:t>
            </a:fld>
            <a:endParaRPr lang="en-US"/>
          </a:p>
        </p:txBody>
      </p:sp>
    </p:spTree>
    <p:extLst>
      <p:ext uri="{BB962C8B-B14F-4D97-AF65-F5344CB8AC3E}">
        <p14:creationId xmlns:p14="http://schemas.microsoft.com/office/powerpoint/2010/main" val="109067767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None/>
            </a:pPr>
            <a:endParaRPr lang="en-US"/>
          </a:p>
        </p:txBody>
      </p:sp>
      <p:sp>
        <p:nvSpPr>
          <p:cNvPr id="4" name="Slide Number Placeholder 3"/>
          <p:cNvSpPr>
            <a:spLocks noGrp="1"/>
          </p:cNvSpPr>
          <p:nvPr>
            <p:ph type="sldNum" sz="quarter" idx="5"/>
          </p:nvPr>
        </p:nvSpPr>
        <p:spPr/>
        <p:txBody>
          <a:bodyPr/>
          <a:lstStyle/>
          <a:p>
            <a:fld id="{EFDE824E-02A0-4403-94EB-4C2308D1258D}" type="slidenum">
              <a:rPr lang="en-US" smtClean="0"/>
              <a:t>6</a:t>
            </a:fld>
            <a:endParaRPr lang="en-US"/>
          </a:p>
        </p:txBody>
      </p:sp>
    </p:spTree>
    <p:extLst>
      <p:ext uri="{BB962C8B-B14F-4D97-AF65-F5344CB8AC3E}">
        <p14:creationId xmlns:p14="http://schemas.microsoft.com/office/powerpoint/2010/main" val="12684370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47713" y="1181100"/>
            <a:ext cx="5670550" cy="3189288"/>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defTabSz="465887">
              <a:defRPr/>
            </a:pPr>
            <a:fld id="{560E63B2-D433-497B-82B7-B837A3F36A27}" type="slidenum">
              <a:rPr lang="en-US">
                <a:solidFill>
                  <a:prstClr val="black"/>
                </a:solidFill>
                <a:latin typeface="Calibri" panose="020F0502020204030204"/>
              </a:rPr>
              <a:pPr defTabSz="465887">
                <a:defRPr/>
              </a:pPr>
              <a:t>7</a:t>
            </a:fld>
            <a:endParaRPr lang="en-US">
              <a:solidFill>
                <a:prstClr val="black"/>
              </a:solidFill>
              <a:latin typeface="Calibri" panose="020F0502020204030204"/>
            </a:endParaRPr>
          </a:p>
        </p:txBody>
      </p:sp>
    </p:spTree>
    <p:extLst>
      <p:ext uri="{BB962C8B-B14F-4D97-AF65-F5344CB8AC3E}">
        <p14:creationId xmlns:p14="http://schemas.microsoft.com/office/powerpoint/2010/main" val="22336660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021817-51BB-3AFF-EB3E-F3DA50C23BD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9976514-61AD-1614-8CCB-C6C3F7B30CAB}"/>
              </a:ext>
            </a:extLst>
          </p:cNvPr>
          <p:cNvSpPr>
            <a:spLocks noGrp="1" noRot="1" noChangeAspect="1"/>
          </p:cNvSpPr>
          <p:nvPr>
            <p:ph type="sldImg"/>
          </p:nvPr>
        </p:nvSpPr>
        <p:spPr>
          <a:xfrm>
            <a:off x="747713" y="1181100"/>
            <a:ext cx="5670550" cy="3189288"/>
          </a:xfrm>
        </p:spPr>
      </p:sp>
      <p:sp>
        <p:nvSpPr>
          <p:cNvPr id="3" name="Notes Placeholder 2">
            <a:extLst>
              <a:ext uri="{FF2B5EF4-FFF2-40B4-BE49-F238E27FC236}">
                <a16:creationId xmlns:a16="http://schemas.microsoft.com/office/drawing/2014/main" id="{935ED2A7-1C3A-AA44-2100-B0D9521126B6}"/>
              </a:ext>
            </a:extLst>
          </p:cNvPr>
          <p:cNvSpPr>
            <a:spLocks noGrp="1"/>
          </p:cNvSpPr>
          <p:nvPr>
            <p:ph type="body" idx="1"/>
          </p:nvPr>
        </p:nvSpPr>
        <p:spPr/>
        <p:txBody>
          <a:bodyPr/>
          <a:lstStyle/>
          <a:p>
            <a:r>
              <a:rPr lang="en-US" sz="1200" b="0" i="0" kern="1200">
                <a:solidFill>
                  <a:schemeClr val="tx1"/>
                </a:solidFill>
                <a:effectLst/>
                <a:latin typeface="+mn-lt"/>
                <a:ea typeface="+mn-ea"/>
                <a:cs typeface="+mn-cs"/>
              </a:rPr>
              <a:t>"During the 24-25 school year, our Pre-K students demonstrated impressive growth in foundational math skills. We see a significant increase in students reaching advanced levels by Spring, with many mastering number sequencing, numeral recognition, and counting with one-to-one correspondence. This strong progress lays a solid math foundation essential for success in Kindergarten and beyond."</a:t>
            </a:r>
            <a:endParaRPr lang="en-US"/>
          </a:p>
        </p:txBody>
      </p:sp>
      <p:sp>
        <p:nvSpPr>
          <p:cNvPr id="4" name="Slide Number Placeholder 3">
            <a:extLst>
              <a:ext uri="{FF2B5EF4-FFF2-40B4-BE49-F238E27FC236}">
                <a16:creationId xmlns:a16="http://schemas.microsoft.com/office/drawing/2014/main" id="{3DD781A2-A44F-9D36-879D-F1FF4B379505}"/>
              </a:ext>
            </a:extLst>
          </p:cNvPr>
          <p:cNvSpPr>
            <a:spLocks noGrp="1"/>
          </p:cNvSpPr>
          <p:nvPr>
            <p:ph type="sldNum" sz="quarter" idx="5"/>
          </p:nvPr>
        </p:nvSpPr>
        <p:spPr/>
        <p:txBody>
          <a:bodyPr/>
          <a:lstStyle/>
          <a:p>
            <a:pPr defTabSz="465887">
              <a:defRPr/>
            </a:pPr>
            <a:fld id="{560E63B2-D433-497B-82B7-B837A3F36A27}" type="slidenum">
              <a:rPr lang="en-US">
                <a:solidFill>
                  <a:prstClr val="black"/>
                </a:solidFill>
                <a:latin typeface="Calibri" panose="020F0502020204030204"/>
              </a:rPr>
              <a:pPr defTabSz="465887">
                <a:defRPr/>
              </a:pPr>
              <a:t>8</a:t>
            </a:fld>
            <a:endParaRPr lang="en-US">
              <a:solidFill>
                <a:prstClr val="black"/>
              </a:solidFill>
              <a:latin typeface="Calibri" panose="020F0502020204030204"/>
            </a:endParaRPr>
          </a:p>
        </p:txBody>
      </p:sp>
    </p:spTree>
    <p:extLst>
      <p:ext uri="{BB962C8B-B14F-4D97-AF65-F5344CB8AC3E}">
        <p14:creationId xmlns:p14="http://schemas.microsoft.com/office/powerpoint/2010/main" val="354802611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6EAB1F-9686-360A-7B65-892F8DFB656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3689E24-692C-5BDD-F246-4B2E0D1969F5}"/>
              </a:ext>
            </a:extLst>
          </p:cNvPr>
          <p:cNvSpPr>
            <a:spLocks noGrp="1" noRot="1" noChangeAspect="1"/>
          </p:cNvSpPr>
          <p:nvPr>
            <p:ph type="sldImg"/>
          </p:nvPr>
        </p:nvSpPr>
        <p:spPr>
          <a:xfrm>
            <a:off x="747713" y="1181100"/>
            <a:ext cx="5670550" cy="3189288"/>
          </a:xfrm>
        </p:spPr>
      </p:sp>
      <p:sp>
        <p:nvSpPr>
          <p:cNvPr id="3" name="Notes Placeholder 2">
            <a:extLst>
              <a:ext uri="{FF2B5EF4-FFF2-40B4-BE49-F238E27FC236}">
                <a16:creationId xmlns:a16="http://schemas.microsoft.com/office/drawing/2014/main" id="{367B9BE3-1469-F8F1-F07A-CC65CE9B0DA0}"/>
              </a:ext>
            </a:extLst>
          </p:cNvPr>
          <p:cNvSpPr>
            <a:spLocks noGrp="1"/>
          </p:cNvSpPr>
          <p:nvPr>
            <p:ph type="body" idx="1"/>
          </p:nvPr>
        </p:nvSpPr>
        <p:spPr/>
        <p:txBody>
          <a:bodyPr/>
          <a:lstStyle/>
          <a:p>
            <a:r>
              <a:rPr lang="en-US" sz="1200" b="0" i="0" kern="1200">
                <a:solidFill>
                  <a:schemeClr val="tx1"/>
                </a:solidFill>
                <a:effectLst/>
                <a:latin typeface="+mn-lt"/>
                <a:ea typeface="+mn-ea"/>
                <a:cs typeface="+mn-cs"/>
              </a:rPr>
              <a:t>"Our Pre-K students also made remarkable strides in early literacy, improving their ability to differentiate sounds and name both uppercase and lowercase letters. The upward trend throughout the year shows that children are developing key skills that prepare them for reading and writing tasks they will encounter in Kindergarten."</a:t>
            </a:r>
            <a:endParaRPr lang="en-US"/>
          </a:p>
        </p:txBody>
      </p:sp>
      <p:sp>
        <p:nvSpPr>
          <p:cNvPr id="4" name="Slide Number Placeholder 3">
            <a:extLst>
              <a:ext uri="{FF2B5EF4-FFF2-40B4-BE49-F238E27FC236}">
                <a16:creationId xmlns:a16="http://schemas.microsoft.com/office/drawing/2014/main" id="{A621B907-0D3E-22D0-7A4A-F03778AE5C64}"/>
              </a:ext>
            </a:extLst>
          </p:cNvPr>
          <p:cNvSpPr>
            <a:spLocks noGrp="1"/>
          </p:cNvSpPr>
          <p:nvPr>
            <p:ph type="sldNum" sz="quarter" idx="5"/>
          </p:nvPr>
        </p:nvSpPr>
        <p:spPr/>
        <p:txBody>
          <a:bodyPr/>
          <a:lstStyle/>
          <a:p>
            <a:pPr defTabSz="465887">
              <a:defRPr/>
            </a:pPr>
            <a:fld id="{560E63B2-D433-497B-82B7-B837A3F36A27}" type="slidenum">
              <a:rPr lang="en-US">
                <a:solidFill>
                  <a:prstClr val="black"/>
                </a:solidFill>
                <a:latin typeface="Calibri" panose="020F0502020204030204"/>
              </a:rPr>
              <a:pPr defTabSz="465887">
                <a:defRPr/>
              </a:pPr>
              <a:t>9</a:t>
            </a:fld>
            <a:endParaRPr lang="en-US">
              <a:solidFill>
                <a:prstClr val="black"/>
              </a:solidFill>
              <a:latin typeface="Calibri" panose="020F0502020204030204"/>
            </a:endParaRPr>
          </a:p>
        </p:txBody>
      </p:sp>
    </p:spTree>
    <p:extLst>
      <p:ext uri="{BB962C8B-B14F-4D97-AF65-F5344CB8AC3E}">
        <p14:creationId xmlns:p14="http://schemas.microsoft.com/office/powerpoint/2010/main" val="245469952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47713" y="1181100"/>
            <a:ext cx="5670550" cy="3189288"/>
          </a:xfrm>
        </p:spPr>
      </p:sp>
      <p:sp>
        <p:nvSpPr>
          <p:cNvPr id="3" name="Notes Placeholder 2"/>
          <p:cNvSpPr>
            <a:spLocks noGrp="1"/>
          </p:cNvSpPr>
          <p:nvPr>
            <p:ph type="body" idx="1"/>
          </p:nvPr>
        </p:nvSpPr>
        <p:spPr/>
        <p:txBody>
          <a:bodyPr/>
          <a:lstStyle/>
          <a:p>
            <a:r>
              <a:rPr lang="en-US" sz="1200" b="0" i="0" kern="1200">
                <a:solidFill>
                  <a:schemeClr val="tx1"/>
                </a:solidFill>
                <a:effectLst/>
                <a:latin typeface="+mn-lt"/>
                <a:ea typeface="+mn-ea"/>
                <a:cs typeface="+mn-cs"/>
              </a:rPr>
              <a:t>"As these students transition into Kindergarten, nearly half begin the year at or above the literacy benchmark, reflecting the effectiveness of their Pre-K preparation. This positive start in Kindergarten highlights how the skills gained during Pre-K give children a strong advantage as they continue their academic journey.“ "</a:t>
            </a:r>
            <a:r>
              <a:rPr lang="en-US" sz="1200" b="1" i="0" kern="1200">
                <a:solidFill>
                  <a:schemeClr val="tx1"/>
                </a:solidFill>
                <a:effectLst/>
                <a:latin typeface="+mn-lt"/>
                <a:ea typeface="+mn-ea"/>
                <a:cs typeface="+mn-cs"/>
              </a:rPr>
              <a:t>Together, these data points show that quality Pre-K education has a clear, positive impact on Kindergarten readiness. The growth in both math and literacy skills during Pre-K equips children with the essential tools they need to enter Kindergarten confident and prepared for success."</a:t>
            </a:r>
            <a:endParaRPr lang="en-US" b="1"/>
          </a:p>
        </p:txBody>
      </p:sp>
      <p:sp>
        <p:nvSpPr>
          <p:cNvPr id="4" name="Slide Number Placeholder 3"/>
          <p:cNvSpPr>
            <a:spLocks noGrp="1"/>
          </p:cNvSpPr>
          <p:nvPr>
            <p:ph type="sldNum" sz="quarter" idx="5"/>
          </p:nvPr>
        </p:nvSpPr>
        <p:spPr/>
        <p:txBody>
          <a:bodyPr/>
          <a:lstStyle/>
          <a:p>
            <a:pPr defTabSz="465887">
              <a:defRPr/>
            </a:pPr>
            <a:fld id="{560E63B2-D433-497B-82B7-B837A3F36A27}" type="slidenum">
              <a:rPr lang="en-US">
                <a:solidFill>
                  <a:prstClr val="black"/>
                </a:solidFill>
                <a:latin typeface="Calibri" panose="020F0502020204030204"/>
              </a:rPr>
              <a:pPr defTabSz="465887">
                <a:defRPr/>
              </a:pPr>
              <a:t>10</a:t>
            </a:fld>
            <a:endParaRPr lang="en-US">
              <a:solidFill>
                <a:prstClr val="black"/>
              </a:solidFill>
              <a:latin typeface="Calibri" panose="020F0502020204030204"/>
            </a:endParaRPr>
          </a:p>
        </p:txBody>
      </p:sp>
    </p:spTree>
    <p:extLst>
      <p:ext uri="{BB962C8B-B14F-4D97-AF65-F5344CB8AC3E}">
        <p14:creationId xmlns:p14="http://schemas.microsoft.com/office/powerpoint/2010/main" val="100213530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47713" y="1181100"/>
            <a:ext cx="5670550" cy="3189288"/>
          </a:xfrm>
        </p:spPr>
      </p:sp>
      <p:sp>
        <p:nvSpPr>
          <p:cNvPr id="3" name="Notes Placeholder 2"/>
          <p:cNvSpPr>
            <a:spLocks noGrp="1"/>
          </p:cNvSpPr>
          <p:nvPr>
            <p:ph type="body" idx="1"/>
          </p:nvPr>
        </p:nvSpPr>
        <p:spPr/>
        <p:txBody>
          <a:bodyPr/>
          <a:lstStyle/>
          <a:p>
            <a:r>
              <a:rPr lang="en-US"/>
              <a:t>Possible notes: </a:t>
            </a:r>
          </a:p>
          <a:p>
            <a:r>
              <a:rPr lang="en-US"/>
              <a:t>Tonight, I want to explain Lexile scores, since we often share this data with you in reports.</a:t>
            </a:r>
          </a:p>
          <a:p>
            <a:r>
              <a:rPr lang="en-US"/>
              <a:t>A Lexile score is like a ruler for reading. It measures two things: how difficult a book is to read, and how strong a student’s reading ability is. The higher the Lexile number, the more complex the text.</a:t>
            </a:r>
          </a:p>
          <a:p>
            <a:r>
              <a:rPr lang="en-US"/>
              <a:t>Think of it like shoe sizes. Books have a size, and readers have a size. If you give a child a book that’s too big, they’ll stumble. If it’s too small, they won’t grow. But if you give them a book that’s just the right fit—about 100 points below to 50 points above their score—they’ll build both skill and confidence.</a:t>
            </a:r>
          </a:p>
          <a:p>
            <a:endParaRPr lang="en-US"/>
          </a:p>
          <a:p>
            <a:r>
              <a:rPr lang="en-US"/>
              <a:t>“It’s also important to note why 4th grade matters so much in reading. Nationally, research shows that students experience the </a:t>
            </a:r>
            <a:r>
              <a:rPr lang="en-US" b="1"/>
              <a:t>largest Lexile jump between 3rd and 4th grade</a:t>
            </a:r>
            <a:r>
              <a:rPr lang="en-US"/>
              <a:t>.</a:t>
            </a:r>
          </a:p>
          <a:p>
            <a:r>
              <a:rPr lang="en-US"/>
              <a:t>In 3rd grade, texts are still mostly focused on learning to read — they’re simpler, more narrative, and often include illustrations and shorter sentences. But in 4th grade, students face a sharp increase in text complexity. This is when they move from ‘learning to read’ to ‘reading to learn.’ Texts become longer, vocabulary becomes more advanced, and comprehension demands grow quickly — especially in science, social studies, and informational texts.</a:t>
            </a:r>
          </a:p>
          <a:p>
            <a:r>
              <a:rPr lang="en-US"/>
              <a:t>Because of that, 4th grade is often where students struggle the most nationally. If they haven’t built strong foundational skills in earlier grades, the leap can feel overwhelming. That’s why we pay close attention to Lexile growth in 4th grade — it’s a key indicator of whether students are keeping up with that national shift in expectations.</a:t>
            </a:r>
          </a:p>
          <a:p>
            <a:endParaRPr lang="en-US"/>
          </a:p>
        </p:txBody>
      </p:sp>
      <p:sp>
        <p:nvSpPr>
          <p:cNvPr id="4" name="Slide Number Placeholder 3"/>
          <p:cNvSpPr>
            <a:spLocks noGrp="1"/>
          </p:cNvSpPr>
          <p:nvPr>
            <p:ph type="sldNum" sz="quarter" idx="5"/>
          </p:nvPr>
        </p:nvSpPr>
        <p:spPr/>
        <p:txBody>
          <a:bodyPr/>
          <a:lstStyle/>
          <a:p>
            <a:pPr defTabSz="465887">
              <a:defRPr/>
            </a:pPr>
            <a:fld id="{560E63B2-D433-497B-82B7-B837A3F36A27}" type="slidenum">
              <a:rPr lang="en-US">
                <a:solidFill>
                  <a:prstClr val="black"/>
                </a:solidFill>
                <a:latin typeface="Calibri" panose="020F0502020204030204"/>
              </a:rPr>
              <a:pPr defTabSz="465887">
                <a:defRPr/>
              </a:pPr>
              <a:t>11</a:t>
            </a:fld>
            <a:endParaRPr lang="en-US">
              <a:solidFill>
                <a:prstClr val="black"/>
              </a:solidFill>
              <a:latin typeface="Calibri" panose="020F0502020204030204"/>
            </a:endParaRPr>
          </a:p>
        </p:txBody>
      </p:sp>
    </p:spTree>
    <p:extLst>
      <p:ext uri="{BB962C8B-B14F-4D97-AF65-F5344CB8AC3E}">
        <p14:creationId xmlns:p14="http://schemas.microsoft.com/office/powerpoint/2010/main" val="177618300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825E05-8B40-B7C8-76CF-BB4E6EE34BC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0723E14-8B14-72D0-9FC5-BAD825692EA6}"/>
              </a:ext>
            </a:extLst>
          </p:cNvPr>
          <p:cNvSpPr>
            <a:spLocks noGrp="1" noRot="1" noChangeAspect="1"/>
          </p:cNvSpPr>
          <p:nvPr>
            <p:ph type="sldImg"/>
          </p:nvPr>
        </p:nvSpPr>
        <p:spPr>
          <a:xfrm>
            <a:off x="747713" y="1181100"/>
            <a:ext cx="5670550" cy="3189288"/>
          </a:xfrm>
        </p:spPr>
      </p:sp>
      <p:sp>
        <p:nvSpPr>
          <p:cNvPr id="3" name="Notes Placeholder 2">
            <a:extLst>
              <a:ext uri="{FF2B5EF4-FFF2-40B4-BE49-F238E27FC236}">
                <a16:creationId xmlns:a16="http://schemas.microsoft.com/office/drawing/2014/main" id="{3DD53A58-C885-71A9-8D72-9AC19E49731E}"/>
              </a:ext>
            </a:extLst>
          </p:cNvPr>
          <p:cNvSpPr>
            <a:spLocks noGrp="1"/>
          </p:cNvSpPr>
          <p:nvPr>
            <p:ph type="body" idx="1"/>
          </p:nvPr>
        </p:nvSpPr>
        <p:spPr/>
        <p:txBody>
          <a:bodyPr/>
          <a:lstStyle/>
          <a:p>
            <a:r>
              <a:rPr lang="en-US"/>
              <a:t>Possible notes: </a:t>
            </a:r>
          </a:p>
          <a:p>
            <a:r>
              <a:rPr lang="en-US"/>
              <a:t>Tonight, I want to explain Lexile scores, since we often share this data with you in reports.</a:t>
            </a:r>
          </a:p>
          <a:p>
            <a:r>
              <a:rPr lang="en-US"/>
              <a:t>A Lexile score is like a ruler for reading. It measures two things: how difficult a book is to read, and how strong a student’s reading ability is. The higher the Lexile number, the more complex the text.</a:t>
            </a:r>
          </a:p>
          <a:p>
            <a:r>
              <a:rPr lang="en-US"/>
              <a:t>Think of it like shoe sizes. Books have a size, and readers have a size. If you give a child a book that’s too big, they’ll stumble. If it’s too small, they won’t grow. But if you give them a book that’s just the right fit—about 100 points below to 50 points above their score—they’ll build both skill and confidence.</a:t>
            </a:r>
          </a:p>
          <a:p>
            <a:endParaRPr lang="en-US"/>
          </a:p>
          <a:p>
            <a:r>
              <a:rPr lang="en-US"/>
              <a:t>“It’s also important to note why 4th grade matters so much in reading. Nationally, research shows that students experience the </a:t>
            </a:r>
            <a:r>
              <a:rPr lang="en-US" b="1"/>
              <a:t>largest Lexile jump between 3rd and 4th grade</a:t>
            </a:r>
            <a:r>
              <a:rPr lang="en-US"/>
              <a:t>.</a:t>
            </a:r>
          </a:p>
          <a:p>
            <a:r>
              <a:rPr lang="en-US"/>
              <a:t>In 3rd grade, texts are still mostly focused on learning to read — they’re simpler, more narrative, and often include illustrations and shorter sentences. But in 4th grade, students face a sharp increase in text complexity. This is when they move from ‘learning to read’ to ‘reading to learn.’ Texts become longer, vocabulary becomes more advanced, and comprehension demands grow quickly — especially in science, social studies, and informational texts.</a:t>
            </a:r>
          </a:p>
          <a:p>
            <a:r>
              <a:rPr lang="en-US"/>
              <a:t>Because of that, 4th grade is often where students struggle the most nationally. If they haven’t built strong foundational skills in earlier grades, the leap can feel overwhelming. That’s why we pay close attention to Lexile growth in 4th grade — it’s a key indicator of whether students are keeping up with that national shift in expectations.</a:t>
            </a:r>
          </a:p>
          <a:p>
            <a:endParaRPr lang="en-US"/>
          </a:p>
        </p:txBody>
      </p:sp>
      <p:sp>
        <p:nvSpPr>
          <p:cNvPr id="4" name="Slide Number Placeholder 3">
            <a:extLst>
              <a:ext uri="{FF2B5EF4-FFF2-40B4-BE49-F238E27FC236}">
                <a16:creationId xmlns:a16="http://schemas.microsoft.com/office/drawing/2014/main" id="{37CB8E8D-770F-1161-EDB1-A0D5B1BAA915}"/>
              </a:ext>
            </a:extLst>
          </p:cNvPr>
          <p:cNvSpPr>
            <a:spLocks noGrp="1"/>
          </p:cNvSpPr>
          <p:nvPr>
            <p:ph type="sldNum" sz="quarter" idx="5"/>
          </p:nvPr>
        </p:nvSpPr>
        <p:spPr/>
        <p:txBody>
          <a:bodyPr/>
          <a:lstStyle/>
          <a:p>
            <a:pPr defTabSz="465887">
              <a:defRPr/>
            </a:pPr>
            <a:fld id="{560E63B2-D433-497B-82B7-B837A3F36A27}" type="slidenum">
              <a:rPr lang="en-US">
                <a:solidFill>
                  <a:prstClr val="black"/>
                </a:solidFill>
                <a:latin typeface="Calibri" panose="020F0502020204030204"/>
              </a:rPr>
              <a:pPr defTabSz="465887">
                <a:defRPr/>
              </a:pPr>
              <a:t>12</a:t>
            </a:fld>
            <a:endParaRPr lang="en-US">
              <a:solidFill>
                <a:prstClr val="black"/>
              </a:solidFill>
              <a:latin typeface="Calibri" panose="020F0502020204030204"/>
            </a:endParaRPr>
          </a:p>
        </p:txBody>
      </p:sp>
    </p:spTree>
    <p:extLst>
      <p:ext uri="{BB962C8B-B14F-4D97-AF65-F5344CB8AC3E}">
        <p14:creationId xmlns:p14="http://schemas.microsoft.com/office/powerpoint/2010/main" val="283269146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DC3886-1E43-CBA9-46D8-EAB8030A384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86EF202-1C47-AFEF-CD34-40DC3EC04B20}"/>
              </a:ext>
            </a:extLst>
          </p:cNvPr>
          <p:cNvSpPr>
            <a:spLocks noGrp="1" noRot="1" noChangeAspect="1"/>
          </p:cNvSpPr>
          <p:nvPr>
            <p:ph type="sldImg"/>
          </p:nvPr>
        </p:nvSpPr>
        <p:spPr>
          <a:xfrm>
            <a:off x="747713" y="1181100"/>
            <a:ext cx="5670550" cy="3189288"/>
          </a:xfrm>
        </p:spPr>
      </p:sp>
      <p:sp>
        <p:nvSpPr>
          <p:cNvPr id="3" name="Notes Placeholder 2">
            <a:extLst>
              <a:ext uri="{FF2B5EF4-FFF2-40B4-BE49-F238E27FC236}">
                <a16:creationId xmlns:a16="http://schemas.microsoft.com/office/drawing/2014/main" id="{E2A8759E-DA18-609A-B2E3-1F842032FB7E}"/>
              </a:ext>
            </a:extLst>
          </p:cNvPr>
          <p:cNvSpPr>
            <a:spLocks noGrp="1"/>
          </p:cNvSpPr>
          <p:nvPr>
            <p:ph type="body" idx="1"/>
          </p:nvPr>
        </p:nvSpPr>
        <p:spPr/>
        <p:txBody>
          <a:bodyPr/>
          <a:lstStyle/>
          <a:p>
            <a:r>
              <a:rPr lang="en-US" dirty="0"/>
              <a:t>Possible notes: </a:t>
            </a:r>
          </a:p>
          <a:p>
            <a:r>
              <a:rPr lang="en-US" dirty="0"/>
              <a:t>This histogram represents the Lexile performance of students on the FY2025 3rd Grade EOG Reading assessment, taken last spring. These students are now 4th graders. The results show that many students were clustered </a:t>
            </a:r>
            <a:r>
              <a:rPr lang="en-US" b="1" dirty="0"/>
              <a:t>Below Grade Level (&lt;520L)</a:t>
            </a:r>
            <a:r>
              <a:rPr lang="en-US" dirty="0"/>
              <a:t>, with a large group around </a:t>
            </a:r>
            <a:r>
              <a:rPr lang="en-US" b="1" dirty="0"/>
              <a:t>400L (171 students)</a:t>
            </a:r>
            <a:r>
              <a:rPr lang="en-US" dirty="0"/>
              <a:t>. The single largest group, however, scored </a:t>
            </a:r>
            <a:r>
              <a:rPr lang="en-US" b="1" dirty="0"/>
              <a:t>550L (187 students)</a:t>
            </a:r>
            <a:r>
              <a:rPr lang="en-US" dirty="0"/>
              <a:t>, placing them in the </a:t>
            </a:r>
            <a:r>
              <a:rPr lang="en-US" b="1" dirty="0"/>
              <a:t>Grade Level band (520–669L)</a:t>
            </a:r>
            <a:r>
              <a:rPr lang="en-US" dirty="0"/>
              <a:t>. A strong portion of students reached into the </a:t>
            </a:r>
            <a:r>
              <a:rPr lang="en-US" b="1" dirty="0"/>
              <a:t>Grade Level Plus range (670–820L)</a:t>
            </a:r>
            <a:r>
              <a:rPr lang="en-US" dirty="0"/>
              <a:t>, including 126 students at 650L and 99 students at 700L. A smaller but important group scored </a:t>
            </a:r>
            <a:r>
              <a:rPr lang="en-US" b="1" dirty="0"/>
              <a:t>Above Grade Level (&gt;820L)</a:t>
            </a:r>
            <a:r>
              <a:rPr lang="en-US" dirty="0"/>
              <a:t>, with 57 students at 850L and others extending beyond 1000L.</a:t>
            </a:r>
            <a:endParaRPr lang="en-US" dirty="0">
              <a:ea typeface="Calibri"/>
              <a:cs typeface="Calibri"/>
            </a:endParaRPr>
          </a:p>
          <a:p>
            <a:endParaRPr lang="en-US" dirty="0">
              <a:ea typeface="Calibri"/>
              <a:cs typeface="Calibri"/>
            </a:endParaRPr>
          </a:p>
          <a:p>
            <a:endParaRPr lang="en-US" dirty="0">
              <a:ea typeface="Calibri"/>
              <a:cs typeface="Calibri"/>
            </a:endParaRPr>
          </a:p>
          <a:p>
            <a:r>
              <a:rPr lang="en-US" dirty="0">
                <a:ea typeface="Calibri"/>
                <a:cs typeface="Calibri"/>
              </a:rPr>
              <a:t>MORE Details:</a:t>
            </a:r>
          </a:p>
          <a:p>
            <a:r>
              <a:rPr lang="en-US" b="1" dirty="0"/>
              <a:t>Histogram Counts by Category</a:t>
            </a:r>
            <a:endParaRPr lang="en-US" dirty="0"/>
          </a:p>
          <a:p>
            <a:r>
              <a:rPr lang="en-US" dirty="0"/>
              <a:t>(adding the bar counts from the chart you shared)</a:t>
            </a:r>
          </a:p>
          <a:p>
            <a:pPr marL="171450" indent="-171450">
              <a:buFont typeface="Arial"/>
              <a:buChar char="•"/>
            </a:pPr>
            <a:r>
              <a:rPr lang="en-US" b="1" dirty="0"/>
              <a:t>Below Grade Level (&lt;520L):</a:t>
            </a:r>
            <a:br>
              <a:rPr lang="en-US" b="1" dirty="0"/>
            </a:br>
            <a:r>
              <a:rPr lang="en-US" b="1" dirty="0"/>
              <a:t> 1 + 10 + 4 + 22 + 34 + 133 + 94 + 171 + 76 + 93 = 638 students</a:t>
            </a:r>
            <a:endParaRPr lang="en-US" dirty="0"/>
          </a:p>
          <a:p>
            <a:pPr marL="171450" indent="-171450">
              <a:buFont typeface="Arial"/>
              <a:buChar char="•"/>
            </a:pPr>
            <a:r>
              <a:rPr lang="en-US" b="1" dirty="0"/>
              <a:t>Grade Level (520–669L):</a:t>
            </a:r>
            <a:br>
              <a:rPr lang="en-US" b="1" dirty="0"/>
            </a:br>
            <a:r>
              <a:rPr lang="en-US" b="1" dirty="0"/>
              <a:t> 187 + 105 + 126 = 418 students</a:t>
            </a:r>
            <a:endParaRPr lang="en-US" dirty="0"/>
          </a:p>
          <a:p>
            <a:pPr marL="171450" indent="-171450">
              <a:buFont typeface="Arial"/>
              <a:buChar char="•"/>
            </a:pPr>
            <a:r>
              <a:rPr lang="en-US" b="1" dirty="0"/>
              <a:t>Grade Level Plus (670–820L):</a:t>
            </a:r>
            <a:br>
              <a:rPr lang="en-US" b="1" dirty="0"/>
            </a:br>
            <a:r>
              <a:rPr lang="en-US" b="1" dirty="0"/>
              <a:t> 76 + 99 + 40 = 215 students</a:t>
            </a:r>
            <a:endParaRPr lang="en-US" dirty="0"/>
          </a:p>
          <a:p>
            <a:pPr marL="171450" indent="-171450">
              <a:buFont typeface="Arial"/>
              <a:buChar char="•"/>
            </a:pPr>
            <a:r>
              <a:rPr lang="en-US" b="1" dirty="0"/>
              <a:t>Above Grade Level (&gt;820L):</a:t>
            </a:r>
            <a:br>
              <a:rPr lang="en-US" b="1" dirty="0"/>
            </a:br>
            <a:r>
              <a:rPr lang="en-US" b="1" dirty="0"/>
              <a:t> 57 + 30 + 16 + 17 + 17 + 8 = 145 students</a:t>
            </a:r>
            <a:endParaRPr lang="en-US" dirty="0"/>
          </a:p>
          <a:p>
            <a:r>
              <a:rPr lang="en-US" b="1" dirty="0"/>
              <a:t>Total = 1,416 students</a:t>
            </a:r>
            <a:endParaRPr lang="en-US" dirty="0"/>
          </a:p>
          <a:p>
            <a:endParaRPr lang="en-US" dirty="0">
              <a:ea typeface="Calibri" panose="020F0502020204030204"/>
              <a:cs typeface="Calibri" panose="020F0502020204030204"/>
            </a:endParaRPr>
          </a:p>
          <a:p>
            <a:endParaRPr lang="en-US" dirty="0">
              <a:ea typeface="Calibri" panose="020F0502020204030204"/>
              <a:cs typeface="Calibri" panose="020F0502020204030204"/>
            </a:endParaRPr>
          </a:p>
          <a:p>
            <a:endParaRPr lang="en-US" dirty="0">
              <a:ea typeface="Calibri" panose="020F0502020204030204"/>
              <a:cs typeface="Calibri" panose="020F0502020204030204"/>
            </a:endParaRPr>
          </a:p>
        </p:txBody>
      </p:sp>
      <p:sp>
        <p:nvSpPr>
          <p:cNvPr id="4" name="Slide Number Placeholder 3">
            <a:extLst>
              <a:ext uri="{FF2B5EF4-FFF2-40B4-BE49-F238E27FC236}">
                <a16:creationId xmlns:a16="http://schemas.microsoft.com/office/drawing/2014/main" id="{46182D0B-A6AB-CB81-9DA5-6D38B14CA7CF}"/>
              </a:ext>
            </a:extLst>
          </p:cNvPr>
          <p:cNvSpPr>
            <a:spLocks noGrp="1"/>
          </p:cNvSpPr>
          <p:nvPr>
            <p:ph type="sldNum" sz="quarter" idx="5"/>
          </p:nvPr>
        </p:nvSpPr>
        <p:spPr/>
        <p:txBody>
          <a:bodyPr/>
          <a:lstStyle/>
          <a:p>
            <a:pPr defTabSz="465887">
              <a:defRPr/>
            </a:pPr>
            <a:fld id="{560E63B2-D433-497B-82B7-B837A3F36A27}" type="slidenum">
              <a:rPr lang="en-US">
                <a:solidFill>
                  <a:prstClr val="black"/>
                </a:solidFill>
                <a:latin typeface="Calibri" panose="020F0502020204030204"/>
              </a:rPr>
              <a:pPr defTabSz="465887">
                <a:defRPr/>
              </a:pPr>
              <a:t>13</a:t>
            </a:fld>
            <a:endParaRPr lang="en-US">
              <a:solidFill>
                <a:prstClr val="black"/>
              </a:solidFill>
              <a:latin typeface="Calibri" panose="020F0502020204030204"/>
            </a:endParaRPr>
          </a:p>
        </p:txBody>
      </p:sp>
    </p:spTree>
    <p:extLst>
      <p:ext uri="{BB962C8B-B14F-4D97-AF65-F5344CB8AC3E}">
        <p14:creationId xmlns:p14="http://schemas.microsoft.com/office/powerpoint/2010/main" val="292946614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B32979-2209-45E2-E76D-65EC53556E5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D3A0C94-08E2-2FCD-79DF-6716A0738DD3}"/>
              </a:ext>
            </a:extLst>
          </p:cNvPr>
          <p:cNvSpPr>
            <a:spLocks noGrp="1" noRot="1" noChangeAspect="1"/>
          </p:cNvSpPr>
          <p:nvPr>
            <p:ph type="sldImg"/>
          </p:nvPr>
        </p:nvSpPr>
        <p:spPr>
          <a:xfrm>
            <a:off x="747713" y="1181100"/>
            <a:ext cx="5670550" cy="3189288"/>
          </a:xfrm>
        </p:spPr>
      </p:sp>
      <p:sp>
        <p:nvSpPr>
          <p:cNvPr id="3" name="Notes Placeholder 2">
            <a:extLst>
              <a:ext uri="{FF2B5EF4-FFF2-40B4-BE49-F238E27FC236}">
                <a16:creationId xmlns:a16="http://schemas.microsoft.com/office/drawing/2014/main" id="{29BCE305-6366-D5A7-5D16-9186FBCE8D14}"/>
              </a:ext>
            </a:extLst>
          </p:cNvPr>
          <p:cNvSpPr>
            <a:spLocks noGrp="1"/>
          </p:cNvSpPr>
          <p:nvPr>
            <p:ph type="body" idx="1"/>
          </p:nvPr>
        </p:nvSpPr>
        <p:spPr/>
        <p:txBody>
          <a:bodyPr/>
          <a:lstStyle/>
          <a:p>
            <a:r>
              <a:rPr lang="en-US" dirty="0"/>
              <a:t>This histogram represents the Lexile performance of students on the FY2025 4th Grade EOG Reading assessment, taken last spring. These students are now 5th graders. The results show that about </a:t>
            </a:r>
            <a:r>
              <a:rPr lang="en-US" b="1" dirty="0"/>
              <a:t>28% of students scored Below Grade Level (&lt;740L)</a:t>
            </a:r>
            <a:r>
              <a:rPr lang="en-US" dirty="0"/>
              <a:t>, with the largest low cluster at </a:t>
            </a:r>
            <a:r>
              <a:rPr lang="en-US" b="1" dirty="0"/>
              <a:t>700L (142 students)</a:t>
            </a:r>
            <a:r>
              <a:rPr lang="en-US" dirty="0"/>
              <a:t>. A smaller group, </a:t>
            </a:r>
            <a:r>
              <a:rPr lang="en-US" b="1" dirty="0"/>
              <a:t>14% of students, scored in the Grade Level band (740–839L)</a:t>
            </a:r>
            <a:r>
              <a:rPr lang="en-US" dirty="0"/>
              <a:t>, with 110 students each at 750L and 800L. The largest share of students, </a:t>
            </a:r>
            <a:r>
              <a:rPr lang="en-US" b="1" dirty="0"/>
              <a:t>33%, fell into the Grade Level Plus range (840–940L)</a:t>
            </a:r>
            <a:r>
              <a:rPr lang="en-US" dirty="0"/>
              <a:t>, including 374 students at 850L. Finally, </a:t>
            </a:r>
            <a:r>
              <a:rPr lang="en-US" b="1" dirty="0"/>
              <a:t>26% of students scored Above Grade Level (&gt;940L)</a:t>
            </a:r>
            <a:r>
              <a:rPr lang="en-US" dirty="0"/>
              <a:t>, with 131 students at 950L and a notable tail of higher-level readers extending above 1200L.</a:t>
            </a:r>
          </a:p>
        </p:txBody>
      </p:sp>
      <p:sp>
        <p:nvSpPr>
          <p:cNvPr id="4" name="Slide Number Placeholder 3">
            <a:extLst>
              <a:ext uri="{FF2B5EF4-FFF2-40B4-BE49-F238E27FC236}">
                <a16:creationId xmlns:a16="http://schemas.microsoft.com/office/drawing/2014/main" id="{447B85CD-2577-8122-71A2-3812A42EA026}"/>
              </a:ext>
            </a:extLst>
          </p:cNvPr>
          <p:cNvSpPr>
            <a:spLocks noGrp="1"/>
          </p:cNvSpPr>
          <p:nvPr>
            <p:ph type="sldNum" sz="quarter" idx="5"/>
          </p:nvPr>
        </p:nvSpPr>
        <p:spPr/>
        <p:txBody>
          <a:bodyPr/>
          <a:lstStyle/>
          <a:p>
            <a:pPr marL="0" marR="0" lvl="0" indent="0" algn="r" defTabSz="465887"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465887"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6269448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B4201F-A7E1-C04D-3EFD-F79DC083A36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0220975-53E7-D516-EE3E-A10687265EA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763620F-FA1F-4DDA-D87B-96D1360CFF9A}"/>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D08138F-68B1-F0F4-82B1-C96FA46A8D2F}"/>
              </a:ext>
            </a:extLst>
          </p:cNvPr>
          <p:cNvSpPr>
            <a:spLocks noGrp="1"/>
          </p:cNvSpPr>
          <p:nvPr>
            <p:ph type="sldNum" sz="quarter" idx="5"/>
          </p:nvPr>
        </p:nvSpPr>
        <p:spPr/>
        <p:txBody>
          <a:bodyPr/>
          <a:lstStyle/>
          <a:p>
            <a:fld id="{EFDE824E-02A0-4403-94EB-4C2308D1258D}" type="slidenum">
              <a:rPr lang="en-US" smtClean="0"/>
              <a:t>15</a:t>
            </a:fld>
            <a:endParaRPr lang="en-US"/>
          </a:p>
        </p:txBody>
      </p:sp>
    </p:spTree>
    <p:extLst>
      <p:ext uri="{BB962C8B-B14F-4D97-AF65-F5344CB8AC3E}">
        <p14:creationId xmlns:p14="http://schemas.microsoft.com/office/powerpoint/2010/main" val="303000986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FDE824E-02A0-4403-94EB-4C2308D1258D}" type="slidenum">
              <a:rPr lang="en-US" smtClean="0"/>
              <a:t>16</a:t>
            </a:fld>
            <a:endParaRPr lang="en-US"/>
          </a:p>
        </p:txBody>
      </p:sp>
    </p:spTree>
    <p:extLst>
      <p:ext uri="{BB962C8B-B14F-4D97-AF65-F5344CB8AC3E}">
        <p14:creationId xmlns:p14="http://schemas.microsoft.com/office/powerpoint/2010/main" val="117014477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43ACF7-6B8A-2969-898C-E9336081075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023FE6E-291D-1CE8-440D-B3A47647654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49F08BE-26FE-70EE-2D52-6D4D978AE17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2CFF900-EAE5-8C69-83BD-164B715C64BB}"/>
              </a:ext>
            </a:extLst>
          </p:cNvPr>
          <p:cNvSpPr>
            <a:spLocks noGrp="1"/>
          </p:cNvSpPr>
          <p:nvPr>
            <p:ph type="sldNum" sz="quarter" idx="5"/>
          </p:nvPr>
        </p:nvSpPr>
        <p:spPr/>
        <p:txBody>
          <a:bodyPr/>
          <a:lstStyle/>
          <a:p>
            <a:fld id="{EFDE824E-02A0-4403-94EB-4C2308D1258D}" type="slidenum">
              <a:rPr lang="en-US" smtClean="0"/>
              <a:t>17</a:t>
            </a:fld>
            <a:endParaRPr lang="en-US"/>
          </a:p>
        </p:txBody>
      </p:sp>
    </p:spTree>
    <p:extLst>
      <p:ext uri="{BB962C8B-B14F-4D97-AF65-F5344CB8AC3E}">
        <p14:creationId xmlns:p14="http://schemas.microsoft.com/office/powerpoint/2010/main" val="108784305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86B3F5-B266-1875-BC38-9AD0FAA6D35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DB2B8D8-273E-F12A-BA51-AE2C48561BB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8646F3A-7ADB-87FE-2087-E8B84D00E58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9056350B-974D-20F4-3FCA-6285032F4671}"/>
              </a:ext>
            </a:extLst>
          </p:cNvPr>
          <p:cNvSpPr>
            <a:spLocks noGrp="1"/>
          </p:cNvSpPr>
          <p:nvPr>
            <p:ph type="sldNum" sz="quarter" idx="5"/>
          </p:nvPr>
        </p:nvSpPr>
        <p:spPr/>
        <p:txBody>
          <a:bodyPr/>
          <a:lstStyle/>
          <a:p>
            <a:fld id="{EFDE824E-02A0-4403-94EB-4C2308D1258D}" type="slidenum">
              <a:rPr lang="en-US" smtClean="0"/>
              <a:t>18</a:t>
            </a:fld>
            <a:endParaRPr lang="en-US"/>
          </a:p>
        </p:txBody>
      </p:sp>
    </p:spTree>
    <p:extLst>
      <p:ext uri="{BB962C8B-B14F-4D97-AF65-F5344CB8AC3E}">
        <p14:creationId xmlns:p14="http://schemas.microsoft.com/office/powerpoint/2010/main" val="154195301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868704-F8C1-0417-8CE7-726F06E888D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DE99F0A-A2D9-2987-7B50-24EB78AFA11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5B2B466-8172-DF7C-20B8-7D727C1C4E2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9F4E35C9-617D-77BD-0BC9-0AEC4B27F12F}"/>
              </a:ext>
            </a:extLst>
          </p:cNvPr>
          <p:cNvSpPr>
            <a:spLocks noGrp="1"/>
          </p:cNvSpPr>
          <p:nvPr>
            <p:ph type="sldNum" sz="quarter" idx="5"/>
          </p:nvPr>
        </p:nvSpPr>
        <p:spPr/>
        <p:txBody>
          <a:bodyPr/>
          <a:lstStyle/>
          <a:p>
            <a:fld id="{EFDE824E-02A0-4403-94EB-4C2308D1258D}" type="slidenum">
              <a:rPr lang="en-US" smtClean="0"/>
              <a:t>19</a:t>
            </a:fld>
            <a:endParaRPr lang="en-US"/>
          </a:p>
        </p:txBody>
      </p:sp>
    </p:spTree>
    <p:extLst>
      <p:ext uri="{BB962C8B-B14F-4D97-AF65-F5344CB8AC3E}">
        <p14:creationId xmlns:p14="http://schemas.microsoft.com/office/powerpoint/2010/main" val="338830360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A1C530-B02F-556C-65DB-8FD93362DA7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44E37D8-DBDC-5BD5-A761-827BAC425D7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CCD9983-FE0A-D253-4581-A5272B869538}"/>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8A7BEA4-C51A-8852-DA4A-9139F2C2A342}"/>
              </a:ext>
            </a:extLst>
          </p:cNvPr>
          <p:cNvSpPr>
            <a:spLocks noGrp="1"/>
          </p:cNvSpPr>
          <p:nvPr>
            <p:ph type="sldNum" sz="quarter" idx="5"/>
          </p:nvPr>
        </p:nvSpPr>
        <p:spPr/>
        <p:txBody>
          <a:bodyPr/>
          <a:lstStyle/>
          <a:p>
            <a:fld id="{EFDE824E-02A0-4403-94EB-4C2308D1258D}" type="slidenum">
              <a:rPr lang="en-US" smtClean="0"/>
              <a:t>20</a:t>
            </a:fld>
            <a:endParaRPr lang="en-US"/>
          </a:p>
        </p:txBody>
      </p:sp>
    </p:spTree>
    <p:extLst>
      <p:ext uri="{BB962C8B-B14F-4D97-AF65-F5344CB8AC3E}">
        <p14:creationId xmlns:p14="http://schemas.microsoft.com/office/powerpoint/2010/main" val="225658559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968793-AFC7-99A4-C206-CC885B11CDB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ACCF6D9-189E-BB0B-498C-5EB3E7F48B0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AF1AEC0-D5BB-DEFB-1FF9-95276C655614}"/>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5BF21B4-4F18-7A8A-8234-F7734E8F5AE6}"/>
              </a:ext>
            </a:extLst>
          </p:cNvPr>
          <p:cNvSpPr>
            <a:spLocks noGrp="1"/>
          </p:cNvSpPr>
          <p:nvPr>
            <p:ph type="sldNum" sz="quarter" idx="5"/>
          </p:nvPr>
        </p:nvSpPr>
        <p:spPr/>
        <p:txBody>
          <a:bodyPr/>
          <a:lstStyle/>
          <a:p>
            <a:fld id="{EFDE824E-02A0-4403-94EB-4C2308D1258D}" type="slidenum">
              <a:rPr lang="en-US" smtClean="0"/>
              <a:t>21</a:t>
            </a:fld>
            <a:endParaRPr lang="en-US"/>
          </a:p>
        </p:txBody>
      </p:sp>
    </p:spTree>
    <p:extLst>
      <p:ext uri="{BB962C8B-B14F-4D97-AF65-F5344CB8AC3E}">
        <p14:creationId xmlns:p14="http://schemas.microsoft.com/office/powerpoint/2010/main" val="87254192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2E4041-FFF9-B3A3-9FFB-85B8091F1FC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D5A763B-1710-FF0B-26F0-5924A901FB6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FEC61D8-823E-439E-16B9-3642D8CDBC9A}"/>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EF1EAD9B-F026-5E6D-3445-59BCF4CB6C37}"/>
              </a:ext>
            </a:extLst>
          </p:cNvPr>
          <p:cNvSpPr>
            <a:spLocks noGrp="1"/>
          </p:cNvSpPr>
          <p:nvPr>
            <p:ph type="sldNum" sz="quarter" idx="5"/>
          </p:nvPr>
        </p:nvSpPr>
        <p:spPr/>
        <p:txBody>
          <a:bodyPr/>
          <a:lstStyle/>
          <a:p>
            <a:fld id="{EFDE824E-02A0-4403-94EB-4C2308D1258D}" type="slidenum">
              <a:rPr lang="en-US" smtClean="0"/>
              <a:t>22</a:t>
            </a:fld>
            <a:endParaRPr lang="en-US"/>
          </a:p>
        </p:txBody>
      </p:sp>
    </p:spTree>
    <p:extLst>
      <p:ext uri="{BB962C8B-B14F-4D97-AF65-F5344CB8AC3E}">
        <p14:creationId xmlns:p14="http://schemas.microsoft.com/office/powerpoint/2010/main" val="178566178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840239-E139-3032-AAC1-E819C2C4AAE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207323C-52F0-E160-E02A-F7759DCA78E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C233D2F-5C10-1404-99BF-A7113E6CDD71}"/>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1C849F9-9923-0554-AE40-78FAAF1EDA53}"/>
              </a:ext>
            </a:extLst>
          </p:cNvPr>
          <p:cNvSpPr>
            <a:spLocks noGrp="1"/>
          </p:cNvSpPr>
          <p:nvPr>
            <p:ph type="sldNum" sz="quarter" idx="5"/>
          </p:nvPr>
        </p:nvSpPr>
        <p:spPr/>
        <p:txBody>
          <a:bodyPr/>
          <a:lstStyle/>
          <a:p>
            <a:fld id="{EFDE824E-02A0-4403-94EB-4C2308D1258D}" type="slidenum">
              <a:rPr lang="en-US" smtClean="0"/>
              <a:t>23</a:t>
            </a:fld>
            <a:endParaRPr lang="en-US"/>
          </a:p>
        </p:txBody>
      </p:sp>
    </p:spTree>
    <p:extLst>
      <p:ext uri="{BB962C8B-B14F-4D97-AF65-F5344CB8AC3E}">
        <p14:creationId xmlns:p14="http://schemas.microsoft.com/office/powerpoint/2010/main" val="159827211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47713" y="1181100"/>
            <a:ext cx="5670550" cy="3189288"/>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defTabSz="465887">
              <a:defRPr/>
            </a:pPr>
            <a:fld id="{560E63B2-D433-497B-82B7-B837A3F36A27}" type="slidenum">
              <a:rPr lang="en-US">
                <a:solidFill>
                  <a:prstClr val="black"/>
                </a:solidFill>
                <a:latin typeface="Calibri" panose="020F0502020204030204"/>
              </a:rPr>
              <a:pPr defTabSz="465887">
                <a:defRPr/>
              </a:pPr>
              <a:t>24</a:t>
            </a:fld>
            <a:endParaRPr lang="en-US">
              <a:solidFill>
                <a:prstClr val="black"/>
              </a:solidFill>
              <a:latin typeface="Calibri" panose="020F0502020204030204"/>
            </a:endParaRPr>
          </a:p>
        </p:txBody>
      </p:sp>
    </p:spTree>
    <p:extLst>
      <p:ext uri="{BB962C8B-B14F-4D97-AF65-F5344CB8AC3E}">
        <p14:creationId xmlns:p14="http://schemas.microsoft.com/office/powerpoint/2010/main" val="128133996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7B8FB7-34AE-0377-3336-55BBC54E495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DE84E9B-69C1-1ED3-A1AB-BFA3A267888E}"/>
              </a:ext>
            </a:extLst>
          </p:cNvPr>
          <p:cNvSpPr>
            <a:spLocks noGrp="1" noRot="1" noChangeAspect="1"/>
          </p:cNvSpPr>
          <p:nvPr>
            <p:ph type="sldImg"/>
          </p:nvPr>
        </p:nvSpPr>
        <p:spPr>
          <a:xfrm>
            <a:off x="747713" y="1181100"/>
            <a:ext cx="5670550" cy="3189288"/>
          </a:xfrm>
        </p:spPr>
      </p:sp>
      <p:sp>
        <p:nvSpPr>
          <p:cNvPr id="3" name="Notes Placeholder 2">
            <a:extLst>
              <a:ext uri="{FF2B5EF4-FFF2-40B4-BE49-F238E27FC236}">
                <a16:creationId xmlns:a16="http://schemas.microsoft.com/office/drawing/2014/main" id="{3FE8B747-DCF5-39F9-F077-57501DBEAB0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D5D870F5-6442-16C8-6185-A978623DD234}"/>
              </a:ext>
            </a:extLst>
          </p:cNvPr>
          <p:cNvSpPr>
            <a:spLocks noGrp="1"/>
          </p:cNvSpPr>
          <p:nvPr>
            <p:ph type="sldNum" sz="quarter" idx="5"/>
          </p:nvPr>
        </p:nvSpPr>
        <p:spPr/>
        <p:txBody>
          <a:bodyPr/>
          <a:lstStyle/>
          <a:p>
            <a:pPr defTabSz="465887">
              <a:defRPr/>
            </a:pPr>
            <a:fld id="{560E63B2-D433-497B-82B7-B837A3F36A27}" type="slidenum">
              <a:rPr lang="en-US">
                <a:solidFill>
                  <a:prstClr val="black"/>
                </a:solidFill>
                <a:latin typeface="Calibri" panose="020F0502020204030204"/>
              </a:rPr>
              <a:pPr defTabSz="465887">
                <a:defRPr/>
              </a:pPr>
              <a:t>25</a:t>
            </a:fld>
            <a:endParaRPr lang="en-US">
              <a:solidFill>
                <a:prstClr val="black"/>
              </a:solidFill>
              <a:latin typeface="Calibri" panose="020F0502020204030204"/>
            </a:endParaRPr>
          </a:p>
        </p:txBody>
      </p:sp>
    </p:spTree>
    <p:extLst>
      <p:ext uri="{BB962C8B-B14F-4D97-AF65-F5344CB8AC3E}">
        <p14:creationId xmlns:p14="http://schemas.microsoft.com/office/powerpoint/2010/main" val="337592694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D2B9DD-2DDF-C6BF-B91D-961E450F182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81EE8C5-E74A-E632-24E7-6920D2504950}"/>
              </a:ext>
            </a:extLst>
          </p:cNvPr>
          <p:cNvSpPr>
            <a:spLocks noGrp="1" noRot="1" noChangeAspect="1"/>
          </p:cNvSpPr>
          <p:nvPr>
            <p:ph type="sldImg"/>
          </p:nvPr>
        </p:nvSpPr>
        <p:spPr>
          <a:xfrm>
            <a:off x="747713" y="1181100"/>
            <a:ext cx="5670550" cy="3189288"/>
          </a:xfrm>
        </p:spPr>
      </p:sp>
      <p:sp>
        <p:nvSpPr>
          <p:cNvPr id="3" name="Notes Placeholder 2">
            <a:extLst>
              <a:ext uri="{FF2B5EF4-FFF2-40B4-BE49-F238E27FC236}">
                <a16:creationId xmlns:a16="http://schemas.microsoft.com/office/drawing/2014/main" id="{ECCE58CB-7EB8-7E9F-99FE-0B6995B7278E}"/>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EF870A2-CD49-E99A-EF3A-00253A6CE044}"/>
              </a:ext>
            </a:extLst>
          </p:cNvPr>
          <p:cNvSpPr>
            <a:spLocks noGrp="1"/>
          </p:cNvSpPr>
          <p:nvPr>
            <p:ph type="sldNum" sz="quarter" idx="5"/>
          </p:nvPr>
        </p:nvSpPr>
        <p:spPr/>
        <p:txBody>
          <a:bodyPr/>
          <a:lstStyle/>
          <a:p>
            <a:pPr marL="0" marR="0" lvl="0" indent="0" algn="r" defTabSz="465887"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465887"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9805726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71BBD7-34EE-5EC2-8169-77D359C9DFB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C41408A-87A7-3218-ACCD-3A9FD14B6A4A}"/>
              </a:ext>
            </a:extLst>
          </p:cNvPr>
          <p:cNvSpPr>
            <a:spLocks noGrp="1" noRot="1" noChangeAspect="1"/>
          </p:cNvSpPr>
          <p:nvPr>
            <p:ph type="sldImg"/>
          </p:nvPr>
        </p:nvSpPr>
        <p:spPr>
          <a:xfrm>
            <a:off x="747713" y="1181100"/>
            <a:ext cx="5670550" cy="3189288"/>
          </a:xfrm>
        </p:spPr>
      </p:sp>
      <p:sp>
        <p:nvSpPr>
          <p:cNvPr id="3" name="Notes Placeholder 2">
            <a:extLst>
              <a:ext uri="{FF2B5EF4-FFF2-40B4-BE49-F238E27FC236}">
                <a16:creationId xmlns:a16="http://schemas.microsoft.com/office/drawing/2014/main" id="{D2276F25-468A-2437-B143-D538ECD1E9C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DF5EB053-A119-B2A1-C79C-D3E842E58003}"/>
              </a:ext>
            </a:extLst>
          </p:cNvPr>
          <p:cNvSpPr>
            <a:spLocks noGrp="1"/>
          </p:cNvSpPr>
          <p:nvPr>
            <p:ph type="sldNum" sz="quarter" idx="5"/>
          </p:nvPr>
        </p:nvSpPr>
        <p:spPr/>
        <p:txBody>
          <a:bodyPr/>
          <a:lstStyle/>
          <a:p>
            <a:pPr marL="0" marR="0" lvl="0" indent="0" algn="r" defTabSz="465887"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465887"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1995875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DB94AB-0B4B-3CD1-5AA4-A2213FB09BC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16DE325-E2E9-4BE6-0BC0-9DDA038398CA}"/>
              </a:ext>
            </a:extLst>
          </p:cNvPr>
          <p:cNvSpPr>
            <a:spLocks noGrp="1" noRot="1" noChangeAspect="1"/>
          </p:cNvSpPr>
          <p:nvPr>
            <p:ph type="sldImg"/>
          </p:nvPr>
        </p:nvSpPr>
        <p:spPr>
          <a:xfrm>
            <a:off x="747713" y="1181100"/>
            <a:ext cx="5670550" cy="3189288"/>
          </a:xfrm>
        </p:spPr>
      </p:sp>
      <p:sp>
        <p:nvSpPr>
          <p:cNvPr id="3" name="Notes Placeholder 2">
            <a:extLst>
              <a:ext uri="{FF2B5EF4-FFF2-40B4-BE49-F238E27FC236}">
                <a16:creationId xmlns:a16="http://schemas.microsoft.com/office/drawing/2014/main" id="{B0E43072-8CF8-3D5E-A99D-74117E4BB731}"/>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2E0EBE53-D68B-D0F3-65A6-95ADB5D37BE2}"/>
              </a:ext>
            </a:extLst>
          </p:cNvPr>
          <p:cNvSpPr>
            <a:spLocks noGrp="1"/>
          </p:cNvSpPr>
          <p:nvPr>
            <p:ph type="sldNum" sz="quarter" idx="5"/>
          </p:nvPr>
        </p:nvSpPr>
        <p:spPr/>
        <p:txBody>
          <a:bodyPr/>
          <a:lstStyle/>
          <a:p>
            <a:pPr marL="0" marR="0" lvl="0" indent="0" algn="r" defTabSz="465887"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465887"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0150700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47713" y="1181100"/>
            <a:ext cx="5670550" cy="3189288"/>
          </a:xfrm>
        </p:spPr>
      </p:sp>
      <p:sp>
        <p:nvSpPr>
          <p:cNvPr id="3" name="Notes Placeholder 2"/>
          <p:cNvSpPr>
            <a:spLocks noGrp="1"/>
          </p:cNvSpPr>
          <p:nvPr>
            <p:ph type="body" idx="1"/>
          </p:nvPr>
        </p:nvSpPr>
        <p:spPr/>
        <p:txBody>
          <a:bodyPr/>
          <a:lstStyle/>
          <a:p>
            <a:r>
              <a:rPr lang="en-US"/>
              <a:t>This is just a first look at our GMAS data. Our plan is to continue reviewing data frequently to ensure that we are making data-based decisions to improve student achievement.</a:t>
            </a:r>
          </a:p>
        </p:txBody>
      </p:sp>
      <p:sp>
        <p:nvSpPr>
          <p:cNvPr id="4" name="Slide Number Placeholder 3"/>
          <p:cNvSpPr>
            <a:spLocks noGrp="1"/>
          </p:cNvSpPr>
          <p:nvPr>
            <p:ph type="sldNum" sz="quarter" idx="5"/>
          </p:nvPr>
        </p:nvSpPr>
        <p:spPr/>
        <p:txBody>
          <a:bodyPr/>
          <a:lstStyle/>
          <a:p>
            <a:pPr defTabSz="465887">
              <a:defRPr/>
            </a:pPr>
            <a:fld id="{560E63B2-D433-497B-82B7-B837A3F36A27}" type="slidenum">
              <a:rPr lang="en-US">
                <a:solidFill>
                  <a:prstClr val="black"/>
                </a:solidFill>
                <a:latin typeface="Calibri" panose="020F0502020204030204"/>
              </a:rPr>
              <a:pPr defTabSz="465887">
                <a:defRPr/>
              </a:pPr>
              <a:t>29</a:t>
            </a:fld>
            <a:endParaRPr lang="en-US">
              <a:solidFill>
                <a:prstClr val="black"/>
              </a:solidFill>
              <a:latin typeface="Calibri" panose="020F0502020204030204"/>
            </a:endParaRPr>
          </a:p>
        </p:txBody>
      </p:sp>
    </p:spTree>
    <p:extLst>
      <p:ext uri="{BB962C8B-B14F-4D97-AF65-F5344CB8AC3E}">
        <p14:creationId xmlns:p14="http://schemas.microsoft.com/office/powerpoint/2010/main" val="86441859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a:t>Dr. Sims</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695337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C1253E-CBF1-613F-9B48-36B24881EDE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38517F5-EFED-9182-2C76-CA8B107DB57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30C67B5-9899-F67B-1245-E278E6DCDBF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736A29D-AD3B-6CD3-6889-BCE2AD622D11}"/>
              </a:ext>
            </a:extLst>
          </p:cNvPr>
          <p:cNvSpPr>
            <a:spLocks noGrp="1"/>
          </p:cNvSpPr>
          <p:nvPr>
            <p:ph type="sldNum" sz="quarter" idx="5"/>
          </p:nvPr>
        </p:nvSpPr>
        <p:spPr/>
        <p:txBody>
          <a:bodyPr/>
          <a:lstStyle/>
          <a:p>
            <a:fld id="{EFDE824E-02A0-4403-94EB-4C2308D1258D}" type="slidenum">
              <a:rPr lang="en-US" smtClean="0"/>
              <a:t>31</a:t>
            </a:fld>
            <a:endParaRPr lang="en-US"/>
          </a:p>
        </p:txBody>
      </p:sp>
    </p:spTree>
    <p:extLst>
      <p:ext uri="{BB962C8B-B14F-4D97-AF65-F5344CB8AC3E}">
        <p14:creationId xmlns:p14="http://schemas.microsoft.com/office/powerpoint/2010/main" val="290582710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3B5BDA-CD14-2D29-7514-5B0364A9266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DD19C5D-7A1D-927D-71EF-4D6759A882B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3F50F9E-2F39-3B5D-7D77-315B1AF295C5}"/>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9676D47-207C-7BD3-FBFF-BFB68E8896CA}"/>
              </a:ext>
            </a:extLst>
          </p:cNvPr>
          <p:cNvSpPr>
            <a:spLocks noGrp="1"/>
          </p:cNvSpPr>
          <p:nvPr>
            <p:ph type="sldNum" sz="quarter" idx="5"/>
          </p:nvPr>
        </p:nvSpPr>
        <p:spPr/>
        <p:txBody>
          <a:bodyPr/>
          <a:lstStyle/>
          <a:p>
            <a:fld id="{EFDE824E-02A0-4403-94EB-4C2308D1258D}" type="slidenum">
              <a:rPr lang="en-US" smtClean="0"/>
              <a:t>32</a:t>
            </a:fld>
            <a:endParaRPr lang="en-US"/>
          </a:p>
        </p:txBody>
      </p:sp>
    </p:spTree>
    <p:extLst>
      <p:ext uri="{BB962C8B-B14F-4D97-AF65-F5344CB8AC3E}">
        <p14:creationId xmlns:p14="http://schemas.microsoft.com/office/powerpoint/2010/main" val="243706835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865741-47CB-9ED7-6645-BCE4FF9E359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9FAB015-1513-53BB-4913-4532314C211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5090D62-2CF8-4F9B-0069-3C1946FED588}"/>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EF3C054C-3F85-6512-E1AA-6891C8E14519}"/>
              </a:ext>
            </a:extLst>
          </p:cNvPr>
          <p:cNvSpPr>
            <a:spLocks noGrp="1"/>
          </p:cNvSpPr>
          <p:nvPr>
            <p:ph type="sldNum" sz="quarter" idx="5"/>
          </p:nvPr>
        </p:nvSpPr>
        <p:spPr/>
        <p:txBody>
          <a:bodyPr/>
          <a:lstStyle/>
          <a:p>
            <a:fld id="{EFDE824E-02A0-4403-94EB-4C2308D1258D}" type="slidenum">
              <a:rPr lang="en-US" smtClean="0"/>
              <a:t>33</a:t>
            </a:fld>
            <a:endParaRPr lang="en-US"/>
          </a:p>
        </p:txBody>
      </p:sp>
    </p:spTree>
    <p:extLst>
      <p:ext uri="{BB962C8B-B14F-4D97-AF65-F5344CB8AC3E}">
        <p14:creationId xmlns:p14="http://schemas.microsoft.com/office/powerpoint/2010/main" val="31832552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0E209D7E-8153-4E34-9C16-924E1F5027E0}" type="datetime1">
              <a:rPr lang="en-US" smtClean="0"/>
              <a:t>9/18/2025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21738291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E13E339-83C7-4C0A-AAE5-FA30510DDF9F}" type="datetime1">
              <a:rPr lang="en-US" smtClean="0"/>
              <a:t>9/18/2025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36106839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2"/>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7"/>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6611A6F-DD05-45DA-8A6B-6607A038AA91}" type="datetime1">
              <a:rPr lang="en-US" smtClean="0"/>
              <a:t>9/18/2025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32808860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A8246FB-8BF2-41EA-A8E7-F1CFCB5A8F04}" type="datetime1">
              <a:rPr lang="en-US" smtClean="0"/>
              <a:t>9/18/2025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9330228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9"/>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2"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2"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E6335AF-1FF9-4038-AD7B-8461021957C4}" type="datetime1">
              <a:rPr lang="en-US" smtClean="0"/>
              <a:t>9/18/2025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1802662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D9117AB-A808-4BA0-B4DB-EC8E52FCED9F}" type="datetime1">
              <a:rPr lang="en-US" smtClean="0"/>
              <a:t>9/18/2025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36532154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FEEBCCB-EFF6-40B6-A8FD-95ACE830720F}" type="datetime1">
              <a:rPr lang="en-US" smtClean="0"/>
              <a:t>9/18/2025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4271934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9"/>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B0CF09F-E589-49DF-A80F-8B2059AA9F4C}" type="datetime1">
              <a:rPr lang="en-US" smtClean="0"/>
              <a:t>9/18/2025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34734449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9"/>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0684BF4-A67E-40B7-AA54-33F48524050C}" type="datetime1">
              <a:rPr lang="en-US" smtClean="0"/>
              <a:t>9/18/2025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41426423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1E4D85A-414F-423C-B4EF-3FA1E098B481}" type="datetime1">
              <a:rPr lang="en-US" smtClean="0"/>
              <a:t>9/18/2025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23643922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2"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2"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1EE9350-785C-4E86-8A61-0E39CC280793}" type="datetime1">
              <a:rPr lang="en-US" smtClean="0"/>
              <a:t>9/18/2025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221388094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41213772-5A8E-4CA2-9495-07BA94319129}" type="datetimeFigureOut">
              <a:rPr lang="en-US" smtClean="0"/>
              <a:t>9/18/2025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257809939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1213772-5A8E-4CA2-9495-07BA94319129}" type="datetimeFigureOut">
              <a:rPr lang="en-US" smtClean="0"/>
              <a:t>9/18/2025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192073724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2"/>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7"/>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1213772-5A8E-4CA2-9495-07BA94319129}" type="datetimeFigureOut">
              <a:rPr lang="en-US" smtClean="0"/>
              <a:t>9/18/2025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306313687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1213772-5A8E-4CA2-9495-07BA94319129}" type="datetimeFigureOut">
              <a:rPr lang="en-US" smtClean="0"/>
              <a:t>9/18/2025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259889390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9"/>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2"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2"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1213772-5A8E-4CA2-9495-07BA94319129}" type="datetimeFigureOut">
              <a:rPr lang="en-US" smtClean="0"/>
              <a:t>9/18/2025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290502988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1213772-5A8E-4CA2-9495-07BA94319129}" type="datetimeFigureOut">
              <a:rPr lang="en-US" smtClean="0"/>
              <a:t>9/18/2025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422880691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1213772-5A8E-4CA2-9495-07BA94319129}" type="datetimeFigureOut">
              <a:rPr lang="en-US" smtClean="0"/>
              <a:t>9/18/2025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13233228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9"/>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1213772-5A8E-4CA2-9495-07BA94319129}" type="datetimeFigureOut">
              <a:rPr lang="en-US" smtClean="0"/>
              <a:t>9/18/2025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25580708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9"/>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1213772-5A8E-4CA2-9495-07BA94319129}" type="datetimeFigureOut">
              <a:rPr lang="en-US" smtClean="0"/>
              <a:t>9/18/2025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218865960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1213772-5A8E-4CA2-9495-07BA94319129}" type="datetimeFigureOut">
              <a:rPr lang="en-US" smtClean="0"/>
              <a:t>9/18/2025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166480171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2"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2"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1213772-5A8E-4CA2-9495-07BA94319129}" type="datetimeFigureOut">
              <a:rPr lang="en-US" smtClean="0"/>
              <a:t>9/18/2025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23120590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9"/>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4"/>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9B7BA07-9499-4B7A-BC13-66C4D0E28D24}" type="datetime1">
              <a:rPr lang="en-US" smtClean="0"/>
              <a:t>9/18/2025</a:t>
            </a:fld>
            <a:endParaRPr lang="en-US"/>
          </a:p>
        </p:txBody>
      </p:sp>
      <p:sp>
        <p:nvSpPr>
          <p:cNvPr id="5" name="Footer Placeholder 4"/>
          <p:cNvSpPr>
            <a:spLocks noGrp="1"/>
          </p:cNvSpPr>
          <p:nvPr>
            <p:ph type="ftr" sz="quarter" idx="3"/>
          </p:nvPr>
        </p:nvSpPr>
        <p:spPr>
          <a:xfrm>
            <a:off x="4038600" y="6356354"/>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4"/>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8E6F07D-F62F-4C3B-A21E-2367E9A39921}" type="slidenum">
              <a:rPr lang="en-US" smtClean="0"/>
              <a:t>‹#›</a:t>
            </a:fld>
            <a:endParaRPr lang="en-US"/>
          </a:p>
        </p:txBody>
      </p:sp>
    </p:spTree>
    <p:extLst>
      <p:ext uri="{BB962C8B-B14F-4D97-AF65-F5344CB8AC3E}">
        <p14:creationId xmlns:p14="http://schemas.microsoft.com/office/powerpoint/2010/main" val="285425519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9"/>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4"/>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1213772-5A8E-4CA2-9495-07BA94319129}" type="datetimeFigureOut">
              <a:rPr lang="en-US" smtClean="0"/>
              <a:t>9/18/2025</a:t>
            </a:fld>
            <a:endParaRPr lang="en-US"/>
          </a:p>
        </p:txBody>
      </p:sp>
      <p:sp>
        <p:nvSpPr>
          <p:cNvPr id="5" name="Footer Placeholder 4"/>
          <p:cNvSpPr>
            <a:spLocks noGrp="1"/>
          </p:cNvSpPr>
          <p:nvPr>
            <p:ph type="ftr" sz="quarter" idx="3"/>
          </p:nvPr>
        </p:nvSpPr>
        <p:spPr>
          <a:xfrm>
            <a:off x="4038600" y="6356354"/>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4"/>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8E6F07D-F62F-4C3B-A21E-2367E9A39921}" type="slidenum">
              <a:rPr lang="en-US" smtClean="0"/>
              <a:t>‹#›</a:t>
            </a:fld>
            <a:endParaRPr lang="en-US"/>
          </a:p>
        </p:txBody>
      </p:sp>
    </p:spTree>
    <p:extLst>
      <p:ext uri="{BB962C8B-B14F-4D97-AF65-F5344CB8AC3E}">
        <p14:creationId xmlns:p14="http://schemas.microsoft.com/office/powerpoint/2010/main" val="1941446225"/>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18.png"/><Relationship Id="rId4" Type="http://schemas.openxmlformats.org/officeDocument/2006/relationships/image" Target="../media/image17.png"/></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image" Target="../media/image19.png"/></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22.png"/><Relationship Id="rId4" Type="http://schemas.openxmlformats.org/officeDocument/2006/relationships/image" Target="../media/image21.png"/></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29.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32.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31.png"/><Relationship Id="rId5" Type="http://schemas.openxmlformats.org/officeDocument/2006/relationships/image" Target="../media/image24.png"/><Relationship Id="rId4" Type="http://schemas.openxmlformats.org/officeDocument/2006/relationships/image" Target="../media/image30.png"/></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35.pn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28.png"/><Relationship Id="rId5" Type="http://schemas.openxmlformats.org/officeDocument/2006/relationships/image" Target="../media/image34.png"/><Relationship Id="rId4" Type="http://schemas.openxmlformats.org/officeDocument/2006/relationships/image" Target="../media/image33.png"/></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38.pn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35.png"/><Relationship Id="rId5" Type="http://schemas.openxmlformats.org/officeDocument/2006/relationships/image" Target="../media/image37.png"/><Relationship Id="rId4" Type="http://schemas.openxmlformats.org/officeDocument/2006/relationships/image" Target="../media/image36.png"/></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42.pn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22.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42.pn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3.png"/></Relationships>
</file>

<file path=ppt/slides/_rels/slide23.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42.pn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45.png"/><Relationship Id="rId5" Type="http://schemas.openxmlformats.org/officeDocument/2006/relationships/image" Target="../media/image47.png"/><Relationship Id="rId4" Type="http://schemas.openxmlformats.org/officeDocument/2006/relationships/image" Target="../media/image46.png"/></Relationships>
</file>

<file path=ppt/slides/_rels/slide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48.jpeg"/></Relationships>
</file>

<file path=ppt/slides/_rels/slide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5.xml"/><Relationship Id="rId1" Type="http://schemas.openxmlformats.org/officeDocument/2006/relationships/slideLayout" Target="../slideLayouts/slideLayout2.xml"/><Relationship Id="rId5" Type="http://schemas.openxmlformats.org/officeDocument/2006/relationships/image" Target="../media/image50.jpeg"/><Relationship Id="rId4" Type="http://schemas.openxmlformats.org/officeDocument/2006/relationships/image" Target="../media/image49.png"/></Relationships>
</file>

<file path=ppt/slides/_rels/slide26.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hyperlink" Target="https://www.google.com/search?ei=UUvEaJTpMvGGp84PlICMsA0&amp;gs_lp=Egxnd3Mtd2l6LXNlcnAiJUNTSSBzY2hvb2wgZGVmaW5lZCBpbiBnZW9yZ2lhIHNjaG9vbHMyCBAAGKIEGIkFMggQABiABBiiBDIFEAAY7wVIuxdQAFidFHAAeAGQAQCYAXmgAf8HqgEDNS41uAEDyAEA-AEBmAIKoAKUCJgDAJIHAzMuN6AHghqyBwMzLje4B5QIwgcFMC45LjHIBxE&amp;oq=CSI+school+defined+in+georgia+schools&amp;q=Title+I+schools&amp;rlz=1C1GCEA_enUS1122US1122&amp;safe=active&amp;sca_esv=406eb65d2af5a8c7&amp;sclient=gws-wiz-serp&amp;surl=1&amp;sxsrf=AE3TifNnDE08qpmlBl4Q-Q8Tbh7eRWJdUg%3A1757694801836&amp;uact=5&amp;ved=2ahUKEwjH8LvC09OPAxXe4ckDHSN2Ge8QgK4QegQIARAD&amp;mstk=AUtExfD-4fElNWhAaxuW-rDpTq0sP0aflYQQbZi8O2i45eoLsGDkw3LtXUhiNZDUe_BfRjufNRel7ARUN7g4QYO61fO-_P0xbu4mtb3i60XpTuq0aPWk9jB44xX5sH36MA7ZaYJ5DKsCRv880MIG3rcIzjuQND4Zi47Gy7ltLV9yF9PU1pK7v-DG2IF7IFYbeZFYol_Bk10v161RD6xgm8DG5CpbOf6mURyUikglUgZWj1x0yKcTCJxPL4oNk7OQ7ARaHqv8pXIKhaqj5D6-H3zb4MWaL4ZC7uhfLUmB_GqDlCRIeA&amp;csui=3" TargetMode="External"/><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hyperlink" Target="https://www.google.com/search?ei=UUvEaJTpMvGGp84PlICMsA0&amp;gs_lp=Egxnd3Mtd2l6LXNlcnAiJUNTSSBzY2hvb2wgZGVmaW5lZCBpbiBnZW9yZ2lhIHNjaG9vbHMyCBAAGKIEGIkFMggQABiABBiiBDIFEAAY7wVIuxdQAFidFHAAeAGQAQCYAXmgAf8HqgEDNS41uAEDyAEA-AEBmAIKoAKUCJgDAJIHAzMuN6AHghqyBwMzLje4B5QIwgcFMC45LjHIBxE&amp;oq=CSI+school+defined+in+georgia+schools&amp;q=Georgia+Department+of+Education&amp;rlz=1C1GCEA_enUS1122US1122&amp;safe=active&amp;sca_esv=406eb65d2af5a8c7&amp;sclient=gws-wiz-serp&amp;surl=1&amp;sxsrf=AE3TifNnDE08qpmlBl4Q-Q8Tbh7eRWJdUg%3A1757694801836&amp;uact=5&amp;ved=2ahUKEwjH8LvC09OPAxXe4ckDHSN2Ge8QgK4QegQIARAC&amp;mstk=AUtExfD-4fElNWhAaxuW-rDpTq0sP0aflYQQbZi8O2i45eoLsGDkw3LtXUhiNZDUe_BfRjufNRel7ARUN7g4QYO61fO-_P0xbu4mtb3i60XpTuq0aPWk9jB44xX5sH36MA7ZaYJ5DKsCRv880MIG3rcIzjuQND4Zi47Gy7ltLV9yF9PU1pK7v-DG2IF7IFYbeZFYol_Bk10v161RD6xgm8DG5CpbOf6mURyUikglUgZWj1x0yKcTCJxPL4oNk7OQ7ARaHqv8pXIKhaqj5D6-H3zb4MWaL4ZC7uhfLUmB_GqDlCRIeA&amp;csui=3" TargetMode="External"/><Relationship Id="rId5" Type="http://schemas.openxmlformats.org/officeDocument/2006/relationships/hyperlink" Target="https://www.google.com/search?ei=C0zEaMuYDoGw6-APtJnRgQM&amp;gs_lp=Egxnd3Mtd2l6LXNlcnAiMWJyaWdodCBmcm9tIHRoZSBzdGFydCBwcmUtayBleHBsYWlvbmVkIGluIGdlb3JnaWEyBxAhGKABGAoyBxAhGKABGAoyBxAhGKABGAoyBxAhGKABGAoyBxAhGKABGApIyVVQ-ARYv1RwBXgCkAEAmAGXAaAB7RaqAQQ2LjE5uAEDyAEA-AEBmAIfoAKxF8ICBBAAGEfCAgYQABgWGB7CAgUQIRigAcICBRAhGKsCwgIEECEYCpgDAOIDBRIBMSBAiAYBkAYIkgcFMTEuMjCgB_iWAbIHBDUuMjC4B6MXwgcGMy4yNy4xyAcr&amp;oq=bright+from+the+start+pre-k+explaioned+in+georgia&amp;q=Work+Sampling+System&amp;rlz=1C1GCEA_enUS1122US1122&amp;safe=active&amp;sca_esv=406eb65d2af5a8c7&amp;sclient=gws-wiz-serp&amp;surl=1&amp;sxsrf=AE3TifNZHCD4xgwS4_7reXTsdpUGtnZqdA%3A1757694987236&amp;uact=5&amp;ved=2ahUKEwi-uKSS1NOPAxX_6ckDHXFUBCEQgK4QegQIARAD&amp;mstk=AUtExfCcMkMaDT-5rEA_IkBFH8mTb9snQyvpkO2XJhy0MtlSUdTii7dCsFtdKPe5AHu-0GXxHE8GsksqCXWm0ESebhuNbur0BLsiAmPtIK-hyU34dgLQR7O0F-tkGEEdP-tjqNB14pVtY_1ucnRdUGKFTw3sBhsnZw80zgHeKo6_o3oC3SAGDf_sUSeTdN6zg9fDhqPtmjb0JhPKMEFi0G6SDBq6LZgk-2uK60Tgo6skQQ0rK4Dhv2SJUb0LJ4NinByoztsmb9fuRt-f-skAITDEenTnbhrJxlPQ0yd4CT8sR57OwA&amp;csui=3" TargetMode="External"/><Relationship Id="rId4" Type="http://schemas.openxmlformats.org/officeDocument/2006/relationships/hyperlink" Target="https://www.google.com/search?ei=C0zEaMuYDoGw6-APtJnRgQM&amp;gs_lp=Egxnd3Mtd2l6LXNlcnAiMWJyaWdodCBmcm9tIHRoZSBzdGFydCBwcmUtayBleHBsYWlvbmVkIGluIGdlb3JnaWEyBxAhGKABGAoyBxAhGKABGAoyBxAhGKABGAoyBxAhGKABGAoyBxAhGKABGApIyVVQ-ARYv1RwBXgCkAEAmAGXAaAB7RaqAQQ2LjE5uAEDyAEA-AEBmAIfoAKxF8ICBBAAGEfCAgYQABgWGB7CAgUQIRigAcICBRAhGKsCwgIEECEYCpgDAOIDBRIBMSBAiAYBkAYIkgcFMTEuMjCgB_iWAbIHBDUuMjC4B6MXwgcGMy4yNy4xyAcr&amp;oq=bright+from+the+start+pre-k+explaioned+in+georgia&amp;q=Georgia+Early+Learning+and+Development+Standards+%28GELDS%29&amp;rlz=1C1GCEA_enUS1122US1122&amp;safe=active&amp;sca_esv=406eb65d2af5a8c7&amp;sclient=gws-wiz-serp&amp;surl=1&amp;sxsrf=AE3TifNZHCD4xgwS4_7reXTsdpUGtnZqdA%3A1757694987236&amp;uact=5&amp;ved=2ahUKEwi-uKSS1NOPAxX_6ckDHXFUBCEQgK4QegQIARAC&amp;mstk=AUtExfCcMkMaDT-5rEA_IkBFH8mTb9snQyvpkO2XJhy0MtlSUdTii7dCsFtdKPe5AHu-0GXxHE8GsksqCXWm0ESebhuNbur0BLsiAmPtIK-hyU34dgLQR7O0F-tkGEEdP-tjqNB14pVtY_1ucnRdUGKFTw3sBhsnZw80zgHeKo6_o3oC3SAGDf_sUSeTdN6zg9fDhqPtmjb0JhPKMEFi0G6SDBq6LZgk-2uK60Tgo6skQQ0rK4Dhv2SJUb0LJ4NinByoztsmb9fuRt-f-skAITDEenTnbhrJxlPQ0yd4CT8sR57OwA&amp;csui=3" TargetMode="External"/></Relationships>
</file>

<file path=ppt/slides/_rels/slide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hyperlink" Target="https://www.google.com/search?ei=c0vEaKicI5vAp84Pl77t-QQ&amp;gs_lp=Egxnd3Mtd2l6LXNlcnAiJ2xleGlsZSBzY29yZSBkZWZpbmVkIGluIGdlb3JnaWEgc2Nob29sczIIEAAYogQYiQUyCBAAGIAEGKIEMggQABiABBiiBEj0FFAAWNEOcAB4AZABAJgBmgGgAd8KqgEDNy42uAEDyAEA-AEBmAIKoALpB8ICBRAAGO8FwgIIECEYoAEYwwTCAgoQIRigARjDBBgKmAMAkgcDNi40oAfAJrIHAzYuNLgH6QfCBwMyLjjIBxA&amp;oq=lexile+score+defined+in+georgia+schools&amp;q=Georgia+Milestones+English+Language+Arts+%28ELA%29+assessment&amp;rlz=1C1GCEA_enUS1122US1122&amp;safe=active&amp;sca_esv=406eb65d2af5a8c7&amp;sclient=gws-wiz-serp&amp;surl=1&amp;sxsrf=AE3TifO8YbJC75u8y8gUzLC3hPgu_ZsJQQ%3A1757694835581&amp;uact=5&amp;ved=2ahUKEwj9iJbV09OPAxXJ38kDHXTRK8YQgK4QegQIARAC&amp;mstk=AUtExfDl4L9eBJcJH2piztf7icAXl_gU_NP2sVDvPuopnEonLFBPbCndnQ1lP3Bsy1YOXUjR87G1uLierH-LnV40ShRIxhqyujbhRis-frFpunqHzHMIMAgJWdRB9NOYETF_tskZl_ty4exgX9gworwWMwKnR7uwr8zd0eNQKpnYuur5NIvXdO1LggbGPiUlz-tpHIUydpsqKFgbJ9OY4xHIyNhE-uGg6lKtH6bAzKuOb43EYbOglfbwUi8EVlu8pr6a4HAASap1RYtAHqyy3u0DDrn48pSSj9zWm4Rxi7AToDPsdQ&amp;csui=3" TargetMode="External"/></Relationships>
</file>

<file path=ppt/slides/_rels/slide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51.jpeg"/></Relationships>
</file>

<file path=ppt/slides/_rels/slide30.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30.xml"/><Relationship Id="rId1" Type="http://schemas.openxmlformats.org/officeDocument/2006/relationships/slideLayout" Target="../slideLayouts/slideLayout18.xml"/><Relationship Id="rId4" Type="http://schemas.openxmlformats.org/officeDocument/2006/relationships/image" Target="../media/image3.png"/></Relationships>
</file>

<file path=ppt/slides/_rels/slide31.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55.png"/><Relationship Id="rId2" Type="http://schemas.openxmlformats.org/officeDocument/2006/relationships/notesSlide" Target="../notesSlides/notesSlide31.xml"/><Relationship Id="rId1" Type="http://schemas.openxmlformats.org/officeDocument/2006/relationships/slideLayout" Target="../slideLayouts/slideLayout2.xml"/><Relationship Id="rId6" Type="http://schemas.openxmlformats.org/officeDocument/2006/relationships/image" Target="../media/image45.png"/><Relationship Id="rId5" Type="http://schemas.openxmlformats.org/officeDocument/2006/relationships/image" Target="../media/image54.png"/><Relationship Id="rId4" Type="http://schemas.openxmlformats.org/officeDocument/2006/relationships/image" Target="../media/image53.png"/></Relationships>
</file>

<file path=ppt/slides/_rels/slide32.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55.png"/><Relationship Id="rId2" Type="http://schemas.openxmlformats.org/officeDocument/2006/relationships/notesSlide" Target="../notesSlides/notesSlide32.xml"/><Relationship Id="rId1" Type="http://schemas.openxmlformats.org/officeDocument/2006/relationships/slideLayout" Target="../slideLayouts/slideLayout2.xml"/><Relationship Id="rId6" Type="http://schemas.openxmlformats.org/officeDocument/2006/relationships/image" Target="../media/image45.png"/><Relationship Id="rId5" Type="http://schemas.openxmlformats.org/officeDocument/2006/relationships/image" Target="../media/image57.png"/><Relationship Id="rId4" Type="http://schemas.openxmlformats.org/officeDocument/2006/relationships/image" Target="../media/image56.png"/></Relationships>
</file>

<file path=ppt/slides/_rels/slide33.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55.png"/><Relationship Id="rId2" Type="http://schemas.openxmlformats.org/officeDocument/2006/relationships/notesSlide" Target="../notesSlides/notesSlide33.xml"/><Relationship Id="rId1" Type="http://schemas.openxmlformats.org/officeDocument/2006/relationships/slideLayout" Target="../slideLayouts/slideLayout2.xml"/><Relationship Id="rId6" Type="http://schemas.openxmlformats.org/officeDocument/2006/relationships/image" Target="../media/image45.png"/><Relationship Id="rId5" Type="http://schemas.openxmlformats.org/officeDocument/2006/relationships/image" Target="../media/image59.png"/><Relationship Id="rId4" Type="http://schemas.openxmlformats.org/officeDocument/2006/relationships/image" Target="../media/image5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FBABE31A-0DCB-AE26-C7C9-C00D66A0C8A3}"/>
              </a:ext>
            </a:extLst>
          </p:cNvPr>
          <p:cNvSpPr/>
          <p:nvPr/>
        </p:nvSpPr>
        <p:spPr>
          <a:xfrm>
            <a:off x="-6217" y="5534970"/>
            <a:ext cx="12198217" cy="1317583"/>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EF4D4CC4-05C4-2D82-C2B7-CB8680E70154}"/>
              </a:ext>
            </a:extLst>
          </p:cNvPr>
          <p:cNvSpPr txBox="1"/>
          <p:nvPr/>
        </p:nvSpPr>
        <p:spPr>
          <a:xfrm>
            <a:off x="1010894" y="2026602"/>
            <a:ext cx="10012003" cy="286232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a:ln>
                  <a:noFill/>
                </a:ln>
                <a:solidFill>
                  <a:prstClr val="black"/>
                </a:solidFill>
                <a:effectLst/>
                <a:uLnTx/>
                <a:uFillTx/>
                <a:latin typeface="Trade Gothic Next HvyCd" panose="020B0906040303020004" pitchFamily="34" charset="0"/>
                <a:ea typeface="+mn-ea"/>
                <a:cs typeface="Arial" panose="020B0604020202020204" pitchFamily="34" charset="0"/>
              </a:rPr>
              <a:t>Clearing the Path for the Push:</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0" b="1" i="1" u="none" strike="noStrike" kern="1200" cap="none" spc="0" normalizeH="0" baseline="0" noProof="0">
                <a:ln>
                  <a:noFill/>
                </a:ln>
                <a:solidFill>
                  <a:prstClr val="black"/>
                </a:solidFill>
                <a:effectLst/>
                <a:uLnTx/>
                <a:uFillTx/>
                <a:latin typeface="Trade Gothic Next HvyCd" panose="020B0906040303020004" pitchFamily="34" charset="0"/>
                <a:ea typeface="+mn-ea"/>
                <a:cs typeface="Arial" panose="020B0604020202020204" pitchFamily="34" charset="0"/>
              </a:rPr>
              <a:t>2025 Georgia Milestones Results</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6000" b="1" i="1">
                <a:solidFill>
                  <a:prstClr val="black"/>
                </a:solidFill>
                <a:latin typeface="Trade Gothic Next HvyCd" panose="020B0906040303020004" pitchFamily="34" charset="0"/>
                <a:cs typeface="Arial" panose="020B0604020202020204" pitchFamily="34" charset="0"/>
              </a:rPr>
              <a:t>Part II</a:t>
            </a:r>
            <a:endParaRPr kumimoji="0" lang="en-US" sz="6000" b="1" i="1" u="none" strike="noStrike" kern="1200" cap="none" spc="0" normalizeH="0" baseline="0" noProof="0">
              <a:ln>
                <a:noFill/>
              </a:ln>
              <a:solidFill>
                <a:prstClr val="black"/>
              </a:solidFill>
              <a:effectLst/>
              <a:uLnTx/>
              <a:uFillTx/>
              <a:latin typeface="Trade Gothic Next HvyCd" panose="020B0906040303020004" pitchFamily="34" charset="0"/>
              <a:ea typeface="+mn-ea"/>
              <a:cs typeface="Arial" panose="020B0604020202020204" pitchFamily="34" charset="0"/>
            </a:endParaRPr>
          </a:p>
        </p:txBody>
      </p:sp>
      <p:sp>
        <p:nvSpPr>
          <p:cNvPr id="6" name="TextBox 5">
            <a:extLst>
              <a:ext uri="{FF2B5EF4-FFF2-40B4-BE49-F238E27FC236}">
                <a16:creationId xmlns:a16="http://schemas.microsoft.com/office/drawing/2014/main" id="{025D126C-8D9C-F3D1-9113-4BA6EBA51D3F}"/>
              </a:ext>
            </a:extLst>
          </p:cNvPr>
          <p:cNvSpPr txBox="1"/>
          <p:nvPr/>
        </p:nvSpPr>
        <p:spPr>
          <a:xfrm>
            <a:off x="136470" y="5616655"/>
            <a:ext cx="8829875" cy="830997"/>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Trade Gothic Next HvyCd" panose="020B0906040303020004" pitchFamily="34" charset="0"/>
                <a:ea typeface="+mn-ea"/>
                <a:cs typeface="Arial" panose="020B0604020202020204" pitchFamily="34" charset="0"/>
              </a:rPr>
              <a:t>Ethel Lett, Ed.D.</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a:ln>
                  <a:noFill/>
                </a:ln>
                <a:solidFill>
                  <a:prstClr val="white"/>
                </a:solidFill>
                <a:effectLst/>
                <a:uLnTx/>
                <a:uFillTx/>
                <a:latin typeface="Trade Gothic Next Cond" panose="020B0506040303020004" pitchFamily="34" charset="0"/>
                <a:ea typeface="+mn-ea"/>
                <a:cs typeface="Arial" panose="020B0604020202020204" pitchFamily="34" charset="0"/>
              </a:rPr>
              <a:t>Assistant Superintendent of Teaching &amp; Learning</a:t>
            </a:r>
          </a:p>
        </p:txBody>
      </p:sp>
      <p:sp>
        <p:nvSpPr>
          <p:cNvPr id="7" name="TextBox 6">
            <a:extLst>
              <a:ext uri="{FF2B5EF4-FFF2-40B4-BE49-F238E27FC236}">
                <a16:creationId xmlns:a16="http://schemas.microsoft.com/office/drawing/2014/main" id="{93FBA676-AED3-5BE3-8DCA-C7D33605989E}"/>
              </a:ext>
            </a:extLst>
          </p:cNvPr>
          <p:cNvSpPr txBox="1"/>
          <p:nvPr/>
        </p:nvSpPr>
        <p:spPr>
          <a:xfrm>
            <a:off x="136470" y="6397766"/>
            <a:ext cx="8829875" cy="40011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1" u="none" strike="noStrike" kern="1200" cap="none" spc="0" normalizeH="0" baseline="0" noProof="0">
                <a:ln>
                  <a:noFill/>
                </a:ln>
                <a:solidFill>
                  <a:srgbClr val="FFC700"/>
                </a:solidFill>
                <a:effectLst/>
                <a:uLnTx/>
                <a:uFillTx/>
                <a:latin typeface="Trade Gothic Next HvyCd" panose="020B0906040303020004" pitchFamily="34" charset="0"/>
                <a:ea typeface="+mn-ea"/>
                <a:cs typeface="Arial" panose="020B0604020202020204" pitchFamily="34" charset="0"/>
              </a:rPr>
              <a:t>September 18, 2025</a:t>
            </a:r>
          </a:p>
        </p:txBody>
      </p:sp>
      <p:pic>
        <p:nvPicPr>
          <p:cNvPr id="12" name="Picture 11" descr="A picture containing symbol, logo, font, screenshot&#10;&#10;Description automatically generated">
            <a:extLst>
              <a:ext uri="{FF2B5EF4-FFF2-40B4-BE49-F238E27FC236}">
                <a16:creationId xmlns:a16="http://schemas.microsoft.com/office/drawing/2014/main" id="{E332E05E-66FE-312C-D4E3-25A2BDBB143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36797" y="431248"/>
            <a:ext cx="5518406" cy="1513669"/>
          </a:xfrm>
          <a:prstGeom prst="rect">
            <a:avLst/>
          </a:prstGeom>
        </p:spPr>
      </p:pic>
      <p:cxnSp>
        <p:nvCxnSpPr>
          <p:cNvPr id="8" name="Straight Connector 7">
            <a:extLst>
              <a:ext uri="{FF2B5EF4-FFF2-40B4-BE49-F238E27FC236}">
                <a16:creationId xmlns:a16="http://schemas.microsoft.com/office/drawing/2014/main" id="{2D2FAECE-1C38-2009-7B3C-27CF527D05E3}"/>
              </a:ext>
            </a:extLst>
          </p:cNvPr>
          <p:cNvCxnSpPr>
            <a:cxnSpLocks/>
          </p:cNvCxnSpPr>
          <p:nvPr/>
        </p:nvCxnSpPr>
        <p:spPr>
          <a:xfrm>
            <a:off x="-10450" y="5510255"/>
            <a:ext cx="12202450" cy="0"/>
          </a:xfrm>
          <a:prstGeom prst="line">
            <a:avLst/>
          </a:prstGeom>
          <a:ln w="38100"/>
        </p:spPr>
        <p:style>
          <a:lnRef idx="1">
            <a:schemeClr val="accent4"/>
          </a:lnRef>
          <a:fillRef idx="0">
            <a:schemeClr val="accent4"/>
          </a:fillRef>
          <a:effectRef idx="0">
            <a:schemeClr val="accent4"/>
          </a:effectRef>
          <a:fontRef idx="minor">
            <a:schemeClr val="tx1"/>
          </a:fontRef>
        </p:style>
      </p:cxnSp>
      <p:pic>
        <p:nvPicPr>
          <p:cNvPr id="3" name="Picture 2" descr="Logo&#10;&#10;Description automatically generated">
            <a:extLst>
              <a:ext uri="{FF2B5EF4-FFF2-40B4-BE49-F238E27FC236}">
                <a16:creationId xmlns:a16="http://schemas.microsoft.com/office/drawing/2014/main" id="{935E7E76-500D-A175-A82E-5274744EDA2C}"/>
              </a:ext>
            </a:extLst>
          </p:cNvPr>
          <p:cNvPicPr>
            <a:picLocks noChangeAspect="1"/>
          </p:cNvPicPr>
          <p:nvPr/>
        </p:nvPicPr>
        <p:blipFill rotWithShape="1">
          <a:blip r:embed="rId4">
            <a:extLst>
              <a:ext uri="{28A0092B-C50C-407E-A947-70E740481C1C}">
                <a14:useLocalDpi xmlns:a14="http://schemas.microsoft.com/office/drawing/2010/main" val="0"/>
              </a:ext>
            </a:extLst>
          </a:blip>
          <a:srcRect l="7845" t="5605" r="8368" b="12452"/>
          <a:stretch/>
        </p:blipFill>
        <p:spPr>
          <a:xfrm>
            <a:off x="10557426" y="4932648"/>
            <a:ext cx="1498104" cy="1465118"/>
          </a:xfrm>
          <a:prstGeom prst="rect">
            <a:avLst/>
          </a:prstGeom>
        </p:spPr>
      </p:pic>
      <p:sp>
        <p:nvSpPr>
          <p:cNvPr id="2" name="Slide Number Placeholder 1">
            <a:extLst>
              <a:ext uri="{FF2B5EF4-FFF2-40B4-BE49-F238E27FC236}">
                <a16:creationId xmlns:a16="http://schemas.microsoft.com/office/drawing/2014/main" id="{4DD6D926-6835-CC77-B187-9806A7E13D26}"/>
              </a:ext>
            </a:extLst>
          </p:cNvPr>
          <p:cNvSpPr>
            <a:spLocks noGrp="1"/>
          </p:cNvSpPr>
          <p:nvPr>
            <p:ph type="sldNum" sz="quarter" idx="12"/>
          </p:nvPr>
        </p:nvSpPr>
        <p:spPr/>
        <p:txBody>
          <a:bodyPr/>
          <a:lstStyle/>
          <a:p>
            <a:fld id="{28E6F07D-F62F-4C3B-A21E-2367E9A39921}" type="slidenum">
              <a:rPr lang="en-US" smtClean="0"/>
              <a:t>1</a:t>
            </a:fld>
            <a:endParaRPr lang="en-US"/>
          </a:p>
        </p:txBody>
      </p:sp>
    </p:spTree>
    <p:extLst>
      <p:ext uri="{BB962C8B-B14F-4D97-AF65-F5344CB8AC3E}">
        <p14:creationId xmlns:p14="http://schemas.microsoft.com/office/powerpoint/2010/main" val="25543989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4145A6C-CB48-C89C-3D8A-4CE1FC0E317F}"/>
              </a:ext>
            </a:extLst>
          </p:cNvPr>
          <p:cNvSpPr>
            <a:spLocks noGrp="1"/>
          </p:cNvSpPr>
          <p:nvPr>
            <p:ph idx="1"/>
          </p:nvPr>
        </p:nvSpPr>
        <p:spPr>
          <a:xfrm>
            <a:off x="159926" y="984770"/>
            <a:ext cx="11727274" cy="5472118"/>
          </a:xfrm>
          <a:noFill/>
        </p:spPr>
        <p:txBody>
          <a:bodyPr vert="horz" lIns="91440" tIns="45720" rIns="91440" bIns="45720" rtlCol="0" anchor="t">
            <a:noAutofit/>
          </a:bodyPr>
          <a:lstStyle/>
          <a:p>
            <a:pPr marL="0" indent="0">
              <a:lnSpc>
                <a:spcPct val="100000"/>
              </a:lnSpc>
              <a:spcBef>
                <a:spcPts val="0"/>
              </a:spcBef>
              <a:buNone/>
            </a:pPr>
            <a:r>
              <a:rPr lang="en-US" sz="3000" cap="all">
                <a:effectLst>
                  <a:outerShdw blurRad="38100" dist="38100" dir="2700000" algn="tl">
                    <a:srgbClr val="000000">
                      <a:alpha val="43137"/>
                    </a:srgbClr>
                  </a:outerShdw>
                </a:effectLst>
                <a:latin typeface="Trade Gothic Next HvyCd" panose="020B0906040303020004" pitchFamily="34" charset="0"/>
              </a:rPr>
              <a:t>Overview</a:t>
            </a:r>
          </a:p>
          <a:p>
            <a:pPr marL="0" indent="0">
              <a:lnSpc>
                <a:spcPct val="100000"/>
              </a:lnSpc>
              <a:spcBef>
                <a:spcPts val="0"/>
              </a:spcBef>
              <a:buNone/>
            </a:pPr>
            <a:r>
              <a:rPr lang="en-US" sz="2400"/>
              <a:t>The purpose of this presentation is to analyze student readiness, student performance and student attendance.</a:t>
            </a:r>
          </a:p>
          <a:p>
            <a:pPr marL="0" indent="0">
              <a:lnSpc>
                <a:spcPct val="100000"/>
              </a:lnSpc>
              <a:spcBef>
                <a:spcPts val="0"/>
              </a:spcBef>
              <a:buNone/>
            </a:pPr>
            <a:endParaRPr lang="en-US" sz="2200">
              <a:latin typeface="Arial Narrow" panose="020B0606020202030204" pitchFamily="34" charset="0"/>
            </a:endParaRPr>
          </a:p>
          <a:p>
            <a:pPr marL="0" indent="0">
              <a:lnSpc>
                <a:spcPct val="100000"/>
              </a:lnSpc>
              <a:spcBef>
                <a:spcPts val="0"/>
              </a:spcBef>
              <a:buNone/>
            </a:pPr>
            <a:r>
              <a:rPr lang="en-US" sz="3000" cap="all">
                <a:effectLst>
                  <a:outerShdw blurRad="38100" dist="38100" dir="2700000" algn="tl">
                    <a:srgbClr val="000000">
                      <a:alpha val="43137"/>
                    </a:srgbClr>
                  </a:outerShdw>
                </a:effectLst>
                <a:latin typeface="Trade Gothic Next HvyCd" panose="020B0906040303020004" pitchFamily="34" charset="0"/>
              </a:rPr>
              <a:t>Roadmap</a:t>
            </a:r>
          </a:p>
          <a:p>
            <a:pPr>
              <a:lnSpc>
                <a:spcPct val="100000"/>
              </a:lnSpc>
              <a:spcBef>
                <a:spcPts val="0"/>
              </a:spcBef>
            </a:pPr>
            <a:r>
              <a:rPr lang="en-US" sz="2400"/>
              <a:t>2025 GMAS data</a:t>
            </a:r>
          </a:p>
          <a:p>
            <a:pPr>
              <a:lnSpc>
                <a:spcPct val="100000"/>
              </a:lnSpc>
              <a:spcBef>
                <a:spcPts val="0"/>
              </a:spcBef>
            </a:pPr>
            <a:r>
              <a:rPr lang="en-US" sz="2400"/>
              <a:t>2025 School Attendance Data</a:t>
            </a:r>
          </a:p>
          <a:p>
            <a:pPr>
              <a:lnSpc>
                <a:spcPct val="100000"/>
              </a:lnSpc>
              <a:spcBef>
                <a:spcPts val="0"/>
              </a:spcBef>
            </a:pPr>
            <a:r>
              <a:rPr lang="en-US" sz="2400"/>
              <a:t>Summary &amp; Next Steps</a:t>
            </a:r>
          </a:p>
          <a:p>
            <a:pPr>
              <a:lnSpc>
                <a:spcPct val="100000"/>
              </a:lnSpc>
              <a:spcBef>
                <a:spcPts val="0"/>
              </a:spcBef>
            </a:pPr>
            <a:endParaRPr lang="en-US" sz="2200">
              <a:latin typeface="Arial Narrow" panose="020B0606020202030204" pitchFamily="34" charset="0"/>
            </a:endParaRPr>
          </a:p>
          <a:p>
            <a:pPr marL="0" indent="0">
              <a:lnSpc>
                <a:spcPct val="100000"/>
              </a:lnSpc>
              <a:spcBef>
                <a:spcPts val="0"/>
              </a:spcBef>
              <a:buNone/>
            </a:pPr>
            <a:r>
              <a:rPr lang="en-US" sz="3000" b="1" cap="all">
                <a:effectLst>
                  <a:outerShdw blurRad="38100" dist="38100" dir="2700000" algn="tl">
                    <a:srgbClr val="000000">
                      <a:alpha val="43137"/>
                    </a:srgbClr>
                  </a:outerShdw>
                </a:effectLst>
                <a:latin typeface="Trade Gothic Next HvyCd" panose="020B0906040303020004" pitchFamily="34" charset="0"/>
              </a:rPr>
              <a:t>Takeaway</a:t>
            </a:r>
          </a:p>
          <a:p>
            <a:pPr marL="0" indent="0" algn="just">
              <a:spcBef>
                <a:spcPts val="0"/>
              </a:spcBef>
              <a:buNone/>
            </a:pPr>
            <a:r>
              <a:rPr lang="en-US" sz="2400"/>
              <a:t>High attendance positively impacts student achievement by ensuring access to instruction and fostering engagement, while chronic absenteeism leads to significant learning gaps, lower academic performance, and increased risk of dropping out, with the effects accumulating over time.</a:t>
            </a:r>
            <a:endParaRPr lang="en-US" sz="2400" kern="100">
              <a:solidFill>
                <a:srgbClr val="000000"/>
              </a:solidFill>
              <a:effectLst/>
              <a:latin typeface="+mj-lt"/>
              <a:ea typeface="Times New Roman" panose="02020603050405020304" pitchFamily="18" charset="0"/>
              <a:cs typeface="Times New Roman" panose="02020603050405020304" pitchFamily="18" charset="0"/>
            </a:endParaRPr>
          </a:p>
          <a:p>
            <a:pPr marL="0" indent="0" algn="just">
              <a:spcBef>
                <a:spcPts val="0"/>
              </a:spcBef>
              <a:buNone/>
            </a:pPr>
            <a:endParaRPr lang="en-US" sz="2400">
              <a:effectLst/>
              <a:latin typeface="Arial Narrow" panose="020B0606020202030204" pitchFamily="34" charset="0"/>
              <a:ea typeface="Calibri" panose="020F0502020204030204" pitchFamily="34" charset="0"/>
            </a:endParaRPr>
          </a:p>
        </p:txBody>
      </p:sp>
      <p:sp>
        <p:nvSpPr>
          <p:cNvPr id="8" name="Rectangle 7">
            <a:extLst>
              <a:ext uri="{FF2B5EF4-FFF2-40B4-BE49-F238E27FC236}">
                <a16:creationId xmlns:a16="http://schemas.microsoft.com/office/drawing/2014/main" id="{2D70F42F-1BA5-2F35-D91F-26B4E1D5BC34}"/>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TextBox 8">
            <a:extLst>
              <a:ext uri="{FF2B5EF4-FFF2-40B4-BE49-F238E27FC236}">
                <a16:creationId xmlns:a16="http://schemas.microsoft.com/office/drawing/2014/main" id="{5D26AB5F-2E5D-B4AC-1EB2-17846C0D548B}"/>
              </a:ext>
            </a:extLst>
          </p:cNvPr>
          <p:cNvSpPr txBox="1"/>
          <p:nvPr/>
        </p:nvSpPr>
        <p:spPr>
          <a:xfrm>
            <a:off x="225240" y="165515"/>
            <a:ext cx="10627939"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AGENDA</a:t>
            </a:r>
          </a:p>
        </p:txBody>
      </p:sp>
      <p:pic>
        <p:nvPicPr>
          <p:cNvPr id="4" name="Picture 3">
            <a:extLst>
              <a:ext uri="{FF2B5EF4-FFF2-40B4-BE49-F238E27FC236}">
                <a16:creationId xmlns:a16="http://schemas.microsoft.com/office/drawing/2014/main" id="{5DC17A9B-5A54-4C2C-6BED-D6D27A812786}"/>
              </a:ext>
            </a:extLst>
          </p:cNvPr>
          <p:cNvPicPr>
            <a:picLocks noChangeAspect="1"/>
          </p:cNvPicPr>
          <p:nvPr/>
        </p:nvPicPr>
        <p:blipFill>
          <a:blip r:embed="rId3"/>
          <a:stretch>
            <a:fillRect/>
          </a:stretch>
        </p:blipFill>
        <p:spPr>
          <a:xfrm>
            <a:off x="10789320" y="-76332"/>
            <a:ext cx="1391675" cy="1386174"/>
          </a:xfrm>
          <a:prstGeom prst="rect">
            <a:avLst/>
          </a:prstGeom>
        </p:spPr>
      </p:pic>
      <p:sp>
        <p:nvSpPr>
          <p:cNvPr id="5" name="Slide Number Placeholder 4">
            <a:extLst>
              <a:ext uri="{FF2B5EF4-FFF2-40B4-BE49-F238E27FC236}">
                <a16:creationId xmlns:a16="http://schemas.microsoft.com/office/drawing/2014/main" id="{73915B05-090C-8C7B-CC93-DC492FCA131A}"/>
              </a:ext>
            </a:extLst>
          </p:cNvPr>
          <p:cNvSpPr>
            <a:spLocks noGrp="1"/>
          </p:cNvSpPr>
          <p:nvPr>
            <p:ph type="sldNum" sz="quarter" idx="12"/>
          </p:nvPr>
        </p:nvSpPr>
        <p:spPr/>
        <p:txBody>
          <a:bodyPr/>
          <a:lstStyle/>
          <a:p>
            <a:fld id="{28E6F07D-F62F-4C3B-A21E-2367E9A39921}" type="slidenum">
              <a:rPr lang="en-US" smtClean="0"/>
              <a:t>2</a:t>
            </a:fld>
            <a:endParaRPr lang="en-US"/>
          </a:p>
        </p:txBody>
      </p:sp>
    </p:spTree>
    <p:extLst>
      <p:ext uri="{BB962C8B-B14F-4D97-AF65-F5344CB8AC3E}">
        <p14:creationId xmlns:p14="http://schemas.microsoft.com/office/powerpoint/2010/main" val="27008275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effectLst/>
      </p:bgPr>
    </p:bg>
    <p:spTree>
      <p:nvGrpSpPr>
        <p:cNvPr id="1" name="">
          <a:extLst>
            <a:ext uri="{FF2B5EF4-FFF2-40B4-BE49-F238E27FC236}">
              <a16:creationId xmlns:a16="http://schemas.microsoft.com/office/drawing/2014/main" id="{0EE76921-3683-8893-D74C-9DBBAE521D42}"/>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DA4A61F-BF87-6AB5-C16B-EEA12A970B6D}"/>
              </a:ext>
            </a:extLst>
          </p:cNvPr>
          <p:cNvSpPr>
            <a:spLocks noGrp="1"/>
          </p:cNvSpPr>
          <p:nvPr>
            <p:ph idx="1"/>
          </p:nvPr>
        </p:nvSpPr>
        <p:spPr>
          <a:xfrm>
            <a:off x="449147" y="1173639"/>
            <a:ext cx="11145230" cy="5472118"/>
          </a:xfrm>
          <a:noFill/>
        </p:spPr>
        <p:txBody>
          <a:bodyPr vert="horz" lIns="91440" tIns="45720" rIns="91440" bIns="45720" rtlCol="0" anchor="t">
            <a:noAutofit/>
          </a:bodyPr>
          <a:lstStyle/>
          <a:p>
            <a:pPr marL="0" indent="0">
              <a:lnSpc>
                <a:spcPct val="100000"/>
              </a:lnSpc>
              <a:spcBef>
                <a:spcPts val="0"/>
              </a:spcBef>
              <a:buNone/>
            </a:pPr>
            <a:r>
              <a:rPr lang="en-US" sz="3000" cap="all">
                <a:effectLst>
                  <a:outerShdw blurRad="38100" dist="38100" dir="2700000" algn="tl">
                    <a:srgbClr val="000000">
                      <a:alpha val="43137"/>
                    </a:srgbClr>
                  </a:outerShdw>
                </a:effectLst>
                <a:latin typeface="Trade Gothic Next HvyCd" panose="020B0906040303020004" pitchFamily="34" charset="0"/>
              </a:rPr>
              <a:t>STRATEGIC GOAL ADDRESSED</a:t>
            </a:r>
          </a:p>
          <a:p>
            <a:pPr marL="0" indent="0">
              <a:lnSpc>
                <a:spcPct val="100000"/>
              </a:lnSpc>
              <a:spcBef>
                <a:spcPts val="0"/>
              </a:spcBef>
              <a:buNone/>
            </a:pPr>
            <a:r>
              <a:rPr lang="en-US" sz="2200">
                <a:latin typeface="Arial Narrow"/>
              </a:rPr>
              <a:t>Goal 1: Student Achievement</a:t>
            </a:r>
          </a:p>
          <a:p>
            <a:pPr>
              <a:lnSpc>
                <a:spcPct val="100000"/>
              </a:lnSpc>
              <a:spcBef>
                <a:spcPts val="0"/>
              </a:spcBef>
            </a:pPr>
            <a:r>
              <a:rPr lang="en-US" sz="2200">
                <a:latin typeface="Arial Narrow"/>
              </a:rPr>
              <a:t>1.3:  Numeracy and Literacy Instruction</a:t>
            </a:r>
          </a:p>
          <a:p>
            <a:pPr marL="0" indent="0">
              <a:lnSpc>
                <a:spcPct val="100000"/>
              </a:lnSpc>
              <a:spcBef>
                <a:spcPts val="0"/>
              </a:spcBef>
              <a:buNone/>
            </a:pPr>
            <a:endParaRPr lang="en-US" sz="2200">
              <a:latin typeface="Arial Narrow" panose="020B0606020202030204" pitchFamily="34" charset="0"/>
            </a:endParaRPr>
          </a:p>
          <a:p>
            <a:pPr marL="0" indent="0">
              <a:lnSpc>
                <a:spcPct val="100000"/>
              </a:lnSpc>
              <a:spcBef>
                <a:spcPts val="0"/>
              </a:spcBef>
              <a:buNone/>
            </a:pPr>
            <a:r>
              <a:rPr lang="en-US" sz="3000" cap="all">
                <a:effectLst>
                  <a:outerShdw blurRad="38100" dist="38100" dir="2700000" algn="tl">
                    <a:srgbClr val="000000">
                      <a:alpha val="43137"/>
                    </a:srgbClr>
                  </a:outerShdw>
                </a:effectLst>
                <a:latin typeface="Trade Gothic Next HvyCd" panose="020B0906040303020004" pitchFamily="34" charset="0"/>
              </a:rPr>
              <a:t>PERFORMANCE MEASURE(S)</a:t>
            </a:r>
          </a:p>
          <a:p>
            <a:pPr>
              <a:lnSpc>
                <a:spcPct val="100000"/>
              </a:lnSpc>
              <a:spcBef>
                <a:spcPts val="0"/>
              </a:spcBef>
            </a:pPr>
            <a:r>
              <a:rPr lang="en-US" sz="2200">
                <a:latin typeface="Arial Narrow" panose="020B0606020202030204" pitchFamily="34" charset="0"/>
              </a:rPr>
              <a:t>% of grade 3-5 students performing at the proficient level or above in ELA on the GMAS</a:t>
            </a:r>
          </a:p>
          <a:p>
            <a:pPr>
              <a:lnSpc>
                <a:spcPct val="100000"/>
              </a:lnSpc>
              <a:spcBef>
                <a:spcPts val="0"/>
              </a:spcBef>
            </a:pPr>
            <a:r>
              <a:rPr lang="en-US" sz="2200">
                <a:latin typeface="Arial Narrow" panose="020B0606020202030204" pitchFamily="34" charset="0"/>
              </a:rPr>
              <a:t>% of grade 6-8 students performing at the proficient level or above in ELA on the GMAS</a:t>
            </a:r>
          </a:p>
          <a:p>
            <a:pPr>
              <a:lnSpc>
                <a:spcPct val="100000"/>
              </a:lnSpc>
              <a:spcBef>
                <a:spcPts val="0"/>
              </a:spcBef>
            </a:pPr>
            <a:r>
              <a:rPr lang="en-US" sz="2200">
                <a:latin typeface="Arial Narrow" panose="020B0606020202030204" pitchFamily="34" charset="0"/>
              </a:rPr>
              <a:t>% of grade 3-5 students performing at the proficient level or above in math on the GMAS</a:t>
            </a:r>
          </a:p>
          <a:p>
            <a:pPr>
              <a:lnSpc>
                <a:spcPct val="100000"/>
              </a:lnSpc>
              <a:spcBef>
                <a:spcPts val="0"/>
              </a:spcBef>
            </a:pPr>
            <a:r>
              <a:rPr lang="en-US" sz="2200">
                <a:latin typeface="Arial Narrow" panose="020B0606020202030204" pitchFamily="34" charset="0"/>
              </a:rPr>
              <a:t>% of grade 6-8 students performing at the proficient level or above in math on the GMAS</a:t>
            </a:r>
          </a:p>
          <a:p>
            <a:pPr>
              <a:lnSpc>
                <a:spcPct val="100000"/>
              </a:lnSpc>
              <a:spcBef>
                <a:spcPts val="0"/>
              </a:spcBef>
            </a:pPr>
            <a:r>
              <a:rPr lang="en-US" sz="2200">
                <a:latin typeface="Arial Narrow" panose="020B0606020202030204" pitchFamily="34" charset="0"/>
              </a:rPr>
              <a:t>4-year cohort graduation rate</a:t>
            </a:r>
          </a:p>
          <a:p>
            <a:pPr marL="0" indent="0">
              <a:lnSpc>
                <a:spcPct val="100000"/>
              </a:lnSpc>
              <a:spcBef>
                <a:spcPts val="0"/>
              </a:spcBef>
              <a:buNone/>
            </a:pPr>
            <a:endParaRPr lang="en-US" sz="2200">
              <a:latin typeface="Arial Narrow" panose="020B0606020202030204" pitchFamily="34" charset="0"/>
            </a:endParaRPr>
          </a:p>
          <a:p>
            <a:pPr marL="0" indent="0">
              <a:lnSpc>
                <a:spcPct val="100000"/>
              </a:lnSpc>
              <a:spcBef>
                <a:spcPts val="0"/>
              </a:spcBef>
              <a:buNone/>
            </a:pPr>
            <a:r>
              <a:rPr lang="en-US" sz="3000" b="1" cap="all">
                <a:effectLst>
                  <a:outerShdw blurRad="38100" dist="38100" dir="2700000" algn="tl">
                    <a:srgbClr val="000000">
                      <a:alpha val="43137"/>
                    </a:srgbClr>
                  </a:outerShdw>
                </a:effectLst>
                <a:latin typeface="Trade Gothic Next HvyCd" panose="020B0906040303020004" pitchFamily="34" charset="0"/>
              </a:rPr>
              <a:t>PRIORITY AREAs</a:t>
            </a:r>
          </a:p>
          <a:p>
            <a:pPr marL="0" indent="0">
              <a:lnSpc>
                <a:spcPct val="100000"/>
              </a:lnSpc>
              <a:spcBef>
                <a:spcPts val="0"/>
              </a:spcBef>
              <a:buNone/>
            </a:pPr>
            <a:r>
              <a:rPr lang="en-US" sz="2200">
                <a:latin typeface="Arial Narrow" panose="020B0606020202030204" pitchFamily="34" charset="0"/>
              </a:rPr>
              <a:t>Literacy</a:t>
            </a:r>
          </a:p>
          <a:p>
            <a:pPr marL="0" indent="0">
              <a:lnSpc>
                <a:spcPct val="100000"/>
              </a:lnSpc>
              <a:spcBef>
                <a:spcPts val="0"/>
              </a:spcBef>
              <a:buNone/>
            </a:pPr>
            <a:r>
              <a:rPr lang="en-US" sz="2200">
                <a:latin typeface="Arial Narrow" panose="020B0606020202030204" pitchFamily="34" charset="0"/>
              </a:rPr>
              <a:t>Achievement</a:t>
            </a:r>
          </a:p>
        </p:txBody>
      </p:sp>
      <p:sp>
        <p:nvSpPr>
          <p:cNvPr id="8" name="Rectangle 7">
            <a:extLst>
              <a:ext uri="{FF2B5EF4-FFF2-40B4-BE49-F238E27FC236}">
                <a16:creationId xmlns:a16="http://schemas.microsoft.com/office/drawing/2014/main" id="{3FEAE109-326E-FBFE-32B6-93A1257240CD}"/>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TextBox 8">
            <a:extLst>
              <a:ext uri="{FF2B5EF4-FFF2-40B4-BE49-F238E27FC236}">
                <a16:creationId xmlns:a16="http://schemas.microsoft.com/office/drawing/2014/main" id="{F2AC11D3-5789-784C-3EC6-B1E2BBB10E39}"/>
              </a:ext>
            </a:extLst>
          </p:cNvPr>
          <p:cNvSpPr txBox="1"/>
          <p:nvPr/>
        </p:nvSpPr>
        <p:spPr>
          <a:xfrm>
            <a:off x="225240" y="165515"/>
            <a:ext cx="10627939"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STRATEGIC ALIGNMENT</a:t>
            </a:r>
          </a:p>
        </p:txBody>
      </p:sp>
      <p:pic>
        <p:nvPicPr>
          <p:cNvPr id="4" name="Picture 3">
            <a:extLst>
              <a:ext uri="{FF2B5EF4-FFF2-40B4-BE49-F238E27FC236}">
                <a16:creationId xmlns:a16="http://schemas.microsoft.com/office/drawing/2014/main" id="{BFF65254-862B-1263-6493-1979B56C9D1F}"/>
              </a:ext>
            </a:extLst>
          </p:cNvPr>
          <p:cNvPicPr>
            <a:picLocks noChangeAspect="1"/>
          </p:cNvPicPr>
          <p:nvPr/>
        </p:nvPicPr>
        <p:blipFill>
          <a:blip r:embed="rId3"/>
          <a:stretch>
            <a:fillRect/>
          </a:stretch>
        </p:blipFill>
        <p:spPr>
          <a:xfrm>
            <a:off x="10789320" y="-76332"/>
            <a:ext cx="1391675" cy="1386174"/>
          </a:xfrm>
          <a:prstGeom prst="rect">
            <a:avLst/>
          </a:prstGeom>
        </p:spPr>
      </p:pic>
    </p:spTree>
    <p:extLst>
      <p:ext uri="{BB962C8B-B14F-4D97-AF65-F5344CB8AC3E}">
        <p14:creationId xmlns:p14="http://schemas.microsoft.com/office/powerpoint/2010/main" val="38186664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9AA72BD9-2C5A-4EDC-931F-5AA08EACA0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00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DD3981AC-7B61-4947-BCF3-F7AA7FA385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004" y="0"/>
            <a:ext cx="7317451" cy="6858000"/>
          </a:xfrm>
          <a:prstGeom prst="rect">
            <a:avLst/>
          </a:prstGeom>
          <a:gradFill>
            <a:gsLst>
              <a:gs pos="58000">
                <a:schemeClr val="bg1"/>
              </a:gs>
              <a:gs pos="35000">
                <a:schemeClr val="bg1">
                  <a:alpha val="78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5254332C-48EC-680F-0865-B0BE603180D9}"/>
              </a:ext>
            </a:extLst>
          </p:cNvPr>
          <p:cNvSpPr>
            <a:spLocks noGrp="1"/>
          </p:cNvSpPr>
          <p:nvPr>
            <p:ph type="title"/>
          </p:nvPr>
        </p:nvSpPr>
        <p:spPr>
          <a:xfrm>
            <a:off x="561528" y="472805"/>
            <a:ext cx="4470847" cy="862966"/>
          </a:xfrm>
        </p:spPr>
        <p:txBody>
          <a:bodyPr anchor="b">
            <a:normAutofit/>
            <a:scene3d>
              <a:camera prst="orthographicFront"/>
              <a:lightRig rig="soft" dir="t">
                <a:rot lat="0" lon="0" rev="15600000"/>
              </a:lightRig>
            </a:scene3d>
            <a:sp3d extrusionH="57150" prstMaterial="softEdge">
              <a:bevelT w="25400" h="38100"/>
            </a:sp3d>
          </a:bodyPr>
          <a:lstStyle/>
          <a:p>
            <a:r>
              <a:rPr lang="en-US" b="1">
                <a:ln/>
                <a:solidFill>
                  <a:schemeClr val="accent4"/>
                </a:solidFill>
                <a:latin typeface="Trade Gothic Next HvyCd" panose="020B0906040303020004" pitchFamily="34" charset="0"/>
              </a:rPr>
              <a:t>OUR VISION</a:t>
            </a:r>
          </a:p>
        </p:txBody>
      </p:sp>
      <p:sp>
        <p:nvSpPr>
          <p:cNvPr id="17" name="Rectangle 16" hidden="1">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5400000">
            <a:off x="2011775" y="674370"/>
            <a:ext cx="73152" cy="41148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885959" y="1439107"/>
            <a:ext cx="2475738"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itle 1">
            <a:extLst>
              <a:ext uri="{FF2B5EF4-FFF2-40B4-BE49-F238E27FC236}">
                <a16:creationId xmlns:a16="http://schemas.microsoft.com/office/drawing/2014/main" id="{4B5C0C93-51DD-8393-5512-3732610D5427}"/>
              </a:ext>
            </a:extLst>
          </p:cNvPr>
          <p:cNvSpPr txBox="1">
            <a:spLocks/>
          </p:cNvSpPr>
          <p:nvPr/>
        </p:nvSpPr>
        <p:spPr>
          <a:xfrm>
            <a:off x="561529" y="3543976"/>
            <a:ext cx="4470847" cy="862966"/>
          </a:xfrm>
          <a:prstGeom prst="rect">
            <a:avLst/>
          </a:prstGeom>
        </p:spPr>
        <p:txBody>
          <a:bodyPr vert="horz" lIns="91440" tIns="45720" rIns="91440" bIns="45720" rtlCol="0" anchor="b">
            <a:normAutofit/>
            <a:scene3d>
              <a:camera prst="orthographicFront"/>
              <a:lightRig rig="soft" dir="t">
                <a:rot lat="0" lon="0" rev="15600000"/>
              </a:lightRig>
            </a:scene3d>
            <a:sp3d extrusionH="57150" prstMaterial="softEdge">
              <a:bevelT w="25400" h="38100"/>
            </a:sp3d>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400" b="1" i="0" u="none" strike="noStrike" kern="1200" cap="none" spc="0" normalizeH="0" baseline="0" noProof="0">
                <a:ln/>
                <a:solidFill>
                  <a:srgbClr val="FFC000"/>
                </a:solidFill>
                <a:effectLst/>
                <a:uLnTx/>
                <a:uFillTx/>
                <a:latin typeface="Trade Gothic Next HvyCd" panose="020B0906040303020004" pitchFamily="34" charset="0"/>
                <a:ea typeface="+mj-ea"/>
                <a:cs typeface="+mj-cs"/>
              </a:rPr>
              <a:t>OUR MISSION</a:t>
            </a:r>
          </a:p>
        </p:txBody>
      </p:sp>
      <p:sp>
        <p:nvSpPr>
          <p:cNvPr id="5" name="Content Placeholder 9">
            <a:extLst>
              <a:ext uri="{FF2B5EF4-FFF2-40B4-BE49-F238E27FC236}">
                <a16:creationId xmlns:a16="http://schemas.microsoft.com/office/drawing/2014/main" id="{F6EDBF64-1750-BB22-5A98-1869C8D1B4F3}"/>
              </a:ext>
            </a:extLst>
          </p:cNvPr>
          <p:cNvSpPr txBox="1">
            <a:spLocks/>
          </p:cNvSpPr>
          <p:nvPr/>
        </p:nvSpPr>
        <p:spPr>
          <a:xfrm>
            <a:off x="1047164" y="1643402"/>
            <a:ext cx="3436432" cy="1741046"/>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200" b="0" i="0" u="none" strike="noStrike" kern="100" cap="none" spc="0" normalizeH="0" baseline="0" noProof="0">
                <a:ln>
                  <a:noFill/>
                </a:ln>
                <a:solidFill>
                  <a:prstClr val="white"/>
                </a:solidFill>
                <a:effectLst/>
                <a:uLnTx/>
                <a:uFillTx/>
                <a:latin typeface="Trade Gothic Next HvyCd" panose="020B0906040303020004" pitchFamily="34" charset="0"/>
                <a:ea typeface="Calibri" panose="020F0502020204030204" pitchFamily="34" charset="0"/>
                <a:cs typeface="Arial" panose="020B0604020202020204" pitchFamily="34" charset="0"/>
              </a:rPr>
              <a:t>Students are empowered to learn, lead, innovate and serve as productive and caring citizens within their chosen paths of success.</a:t>
            </a:r>
            <a:endParaRPr kumimoji="0" lang="en-US" sz="2200" b="0" i="0" u="none" strike="noStrike" kern="1200" cap="none" spc="0" normalizeH="0" baseline="0" noProof="0">
              <a:ln>
                <a:noFill/>
              </a:ln>
              <a:solidFill>
                <a:prstClr val="white"/>
              </a:solidFill>
              <a:effectLst/>
              <a:uLnTx/>
              <a:uFillTx/>
              <a:latin typeface="Trade Gothic Next HvyCd" panose="020B0906040303020004" pitchFamily="34" charset="0"/>
              <a:ea typeface="+mn-ea"/>
              <a:cs typeface="+mn-cs"/>
            </a:endParaRPr>
          </a:p>
        </p:txBody>
      </p:sp>
      <p:sp>
        <p:nvSpPr>
          <p:cNvPr id="7" name="Rectangle 6">
            <a:extLst>
              <a:ext uri="{FF2B5EF4-FFF2-40B4-BE49-F238E27FC236}">
                <a16:creationId xmlns:a16="http://schemas.microsoft.com/office/drawing/2014/main" id="{7C913803-547A-1650-D6A9-7DBE29DF1179}"/>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885959" y="4533214"/>
            <a:ext cx="2475738"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9" name="Picture 8" descr="A group of people in graduation gowns&#10;&#10;Description automatically generated with medium confidence" hidden="1">
            <a:extLst>
              <a:ext uri="{FF2B5EF4-FFF2-40B4-BE49-F238E27FC236}">
                <a16:creationId xmlns:a16="http://schemas.microsoft.com/office/drawing/2014/main" id="{B68F3E09-A201-F539-0F6C-5B40DA99C0B6}"/>
              </a:ext>
            </a:extLst>
          </p:cNvPr>
          <p:cNvPicPr>
            <a:picLocks noChangeAspect="1"/>
          </p:cNvPicPr>
          <p:nvPr/>
        </p:nvPicPr>
        <p:blipFill rotWithShape="1">
          <a:blip r:embed="rId3">
            <a:extLst>
              <a:ext uri="{28A0092B-C50C-407E-A947-70E740481C1C}">
                <a14:useLocalDpi xmlns:a14="http://schemas.microsoft.com/office/drawing/2010/main" val="0"/>
              </a:ext>
            </a:extLst>
          </a:blip>
          <a:srcRect l="15923" r="8058" b="3557"/>
          <a:stretch/>
        </p:blipFill>
        <p:spPr>
          <a:xfrm>
            <a:off x="5182729" y="524874"/>
            <a:ext cx="6858788" cy="5808252"/>
          </a:xfrm>
          <a:prstGeom prst="rect">
            <a:avLst/>
          </a:prstGeom>
          <a:ln>
            <a:noFill/>
          </a:ln>
          <a:effectLst>
            <a:softEdge rad="635000"/>
          </a:effectLst>
        </p:spPr>
      </p:pic>
      <p:pic>
        <p:nvPicPr>
          <p:cNvPr id="3" name="Picture 2">
            <a:extLst>
              <a:ext uri="{FF2B5EF4-FFF2-40B4-BE49-F238E27FC236}">
                <a16:creationId xmlns:a16="http://schemas.microsoft.com/office/drawing/2014/main" id="{BDAEDE1F-5FD6-4F08-2ACA-9BB74832B6AC}"/>
              </a:ext>
            </a:extLst>
          </p:cNvPr>
          <p:cNvPicPr>
            <a:picLocks noChangeAspect="1"/>
          </p:cNvPicPr>
          <p:nvPr/>
        </p:nvPicPr>
        <p:blipFill rotWithShape="1">
          <a:blip r:embed="rId4">
            <a:extLst>
              <a:ext uri="{28A0092B-C50C-407E-A947-70E740481C1C}">
                <a14:useLocalDpi xmlns:a14="http://schemas.microsoft.com/office/drawing/2010/main" val="0"/>
              </a:ext>
            </a:extLst>
          </a:blip>
          <a:srcRect l="9652" t="7323" r="5914" b="13530"/>
          <a:stretch/>
        </p:blipFill>
        <p:spPr>
          <a:xfrm>
            <a:off x="5737672" y="601093"/>
            <a:ext cx="6140352" cy="5755970"/>
          </a:xfrm>
          <a:prstGeom prst="rect">
            <a:avLst/>
          </a:prstGeom>
        </p:spPr>
      </p:pic>
      <p:sp>
        <p:nvSpPr>
          <p:cNvPr id="6" name="Content Placeholder 9">
            <a:extLst>
              <a:ext uri="{FF2B5EF4-FFF2-40B4-BE49-F238E27FC236}">
                <a16:creationId xmlns:a16="http://schemas.microsoft.com/office/drawing/2014/main" id="{5787B405-7BA7-D82A-4585-5F63B7101249}"/>
              </a:ext>
            </a:extLst>
          </p:cNvPr>
          <p:cNvSpPr txBox="1">
            <a:spLocks/>
          </p:cNvSpPr>
          <p:nvPr/>
        </p:nvSpPr>
        <p:spPr>
          <a:xfrm>
            <a:off x="1047164" y="4746645"/>
            <a:ext cx="4213672" cy="1918887"/>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200" b="0" i="0" u="none" strike="noStrike" kern="100" cap="none" spc="0" normalizeH="0" baseline="0" noProof="0">
                <a:ln>
                  <a:noFill/>
                </a:ln>
                <a:solidFill>
                  <a:prstClr val="white"/>
                </a:solidFill>
                <a:effectLst/>
                <a:uLnTx/>
                <a:uFillTx/>
                <a:latin typeface="Trade Gothic Next HvyCd" panose="020B0906040303020004" pitchFamily="34" charset="0"/>
                <a:ea typeface="Calibri" panose="020F0502020204030204" pitchFamily="34" charset="0"/>
                <a:cs typeface="Arial" panose="020B0604020202020204" pitchFamily="34" charset="0"/>
              </a:rPr>
              <a:t>The Bibb County School District maximizes student achievement and social-emotional well-being by building a sense of community in safe, equitable learning environments.</a:t>
            </a:r>
            <a:endParaRPr kumimoji="0" lang="en-US" sz="2200" b="0" i="0" u="none" strike="noStrike" kern="1200" cap="none" spc="0" normalizeH="0" baseline="0" noProof="0">
              <a:ln>
                <a:noFill/>
              </a:ln>
              <a:solidFill>
                <a:prstClr val="white"/>
              </a:solidFill>
              <a:effectLst/>
              <a:uLnTx/>
              <a:uFillTx/>
              <a:latin typeface="Trade Gothic Next HvyCd" panose="020B0906040303020004" pitchFamily="34" charset="0"/>
              <a:ea typeface="+mn-ea"/>
              <a:cs typeface="+mn-cs"/>
            </a:endParaRPr>
          </a:p>
        </p:txBody>
      </p:sp>
      <p:sp>
        <p:nvSpPr>
          <p:cNvPr id="8" name="Slide Number Placeholder 7">
            <a:extLst>
              <a:ext uri="{FF2B5EF4-FFF2-40B4-BE49-F238E27FC236}">
                <a16:creationId xmlns:a16="http://schemas.microsoft.com/office/drawing/2014/main" id="{A496B584-25D1-95C3-75D9-209E58BFDF90}"/>
              </a:ext>
            </a:extLst>
          </p:cNvPr>
          <p:cNvSpPr>
            <a:spLocks noGrp="1"/>
          </p:cNvSpPr>
          <p:nvPr>
            <p:ph type="sldNum" sz="quarter" idx="12"/>
          </p:nvPr>
        </p:nvSpPr>
        <p:spPr/>
        <p:txBody>
          <a:bodyPr/>
          <a:lstStyle/>
          <a:p>
            <a:fld id="{28E6F07D-F62F-4C3B-A21E-2367E9A39921}" type="slidenum">
              <a:rPr lang="en-US" smtClean="0"/>
              <a:t>4</a:t>
            </a:fld>
            <a:endParaRPr lang="en-US"/>
          </a:p>
        </p:txBody>
      </p:sp>
    </p:spTree>
    <p:extLst>
      <p:ext uri="{BB962C8B-B14F-4D97-AF65-F5344CB8AC3E}">
        <p14:creationId xmlns:p14="http://schemas.microsoft.com/office/powerpoint/2010/main" val="1150285099"/>
      </p:ext>
    </p:extLst>
  </p:cSld>
  <p:clrMapOvr>
    <a:overrideClrMapping bg1="dk1" tx1="lt1" bg2="dk2" tx2="lt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3C1FAA-3F56-E474-2891-A0DE4460C7BF}"/>
              </a:ext>
            </a:extLst>
          </p:cNvPr>
          <p:cNvSpPr>
            <a:spLocks noGrp="1"/>
          </p:cNvSpPr>
          <p:nvPr>
            <p:ph type="title"/>
          </p:nvPr>
        </p:nvSpPr>
        <p:spPr>
          <a:xfrm>
            <a:off x="380554" y="2908304"/>
            <a:ext cx="3537585" cy="1343656"/>
          </a:xfrm>
        </p:spPr>
        <p:txBody>
          <a:bodyPr>
            <a:normAutofit/>
          </a:bodyPr>
          <a:lstStyle/>
          <a:p>
            <a:r>
              <a:rPr lang="en-US">
                <a:solidFill>
                  <a:srgbClr val="FFC700"/>
                </a:solidFill>
                <a:effectLst>
                  <a:outerShdw blurRad="38100" dist="38100" dir="2700000" algn="tl">
                    <a:srgbClr val="000000">
                      <a:alpha val="43137"/>
                    </a:srgbClr>
                  </a:outerShdw>
                </a:effectLst>
                <a:latin typeface="Trade Gothic Next HvyCd" panose="020B0906040303020004" pitchFamily="34" charset="0"/>
              </a:rPr>
              <a:t>OUR GUIDING PRINCIPLES</a:t>
            </a:r>
          </a:p>
        </p:txBody>
      </p:sp>
      <p:sp>
        <p:nvSpPr>
          <p:cNvPr id="4" name="Content Placeholder 9">
            <a:extLst>
              <a:ext uri="{FF2B5EF4-FFF2-40B4-BE49-F238E27FC236}">
                <a16:creationId xmlns:a16="http://schemas.microsoft.com/office/drawing/2014/main" id="{DFF555DE-DB6B-5E33-732B-D0DF28E9043A}"/>
              </a:ext>
            </a:extLst>
          </p:cNvPr>
          <p:cNvSpPr txBox="1">
            <a:spLocks/>
          </p:cNvSpPr>
          <p:nvPr/>
        </p:nvSpPr>
        <p:spPr>
          <a:xfrm>
            <a:off x="795182" y="4371975"/>
            <a:ext cx="4213672" cy="2237084"/>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
                <a:srgbClr val="FFC000"/>
              </a:buClr>
              <a:buSzTx/>
              <a:buFont typeface="Wingdings" panose="05000000000000000000" pitchFamily="2" charset="2"/>
              <a:buChar char="Ø"/>
              <a:tabLst/>
              <a:defRPr/>
            </a:pPr>
            <a:r>
              <a:rPr kumimoji="0" lang="en-US" sz="2200" b="0" i="0" u="none" strike="noStrike" kern="100" cap="none" spc="0" normalizeH="0" baseline="0" noProof="0">
                <a:ln>
                  <a:noFill/>
                </a:ln>
                <a:solidFill>
                  <a:prstClr val="black"/>
                </a:solidFill>
                <a:effectLst/>
                <a:uLnTx/>
                <a:uFillTx/>
                <a:latin typeface="Trade Gothic Next HvyCd" panose="020B0906040303020004" pitchFamily="34" charset="0"/>
                <a:ea typeface="Calibri" panose="020F0502020204030204" pitchFamily="34" charset="0"/>
                <a:cs typeface="Arial" panose="020B0604020202020204" pitchFamily="34" charset="0"/>
              </a:rPr>
              <a:t> Personalized Learning</a:t>
            </a:r>
          </a:p>
          <a:p>
            <a:pPr marL="228600" marR="0" lvl="0" indent="-228600" algn="l" defTabSz="914400" rtl="0" eaLnBrk="1" fontAlgn="auto" latinLnBrk="0" hangingPunct="1">
              <a:lnSpc>
                <a:spcPct val="90000"/>
              </a:lnSpc>
              <a:spcBef>
                <a:spcPts val="1000"/>
              </a:spcBef>
              <a:spcAft>
                <a:spcPts val="0"/>
              </a:spcAft>
              <a:buClr>
                <a:srgbClr val="FFC000"/>
              </a:buClr>
              <a:buSzTx/>
              <a:buFont typeface="Wingdings" panose="05000000000000000000" pitchFamily="2" charset="2"/>
              <a:buChar char="Ø"/>
              <a:tabLst/>
              <a:defRPr/>
            </a:pPr>
            <a:r>
              <a:rPr kumimoji="0" lang="en-US" sz="2200" b="0" i="0" u="none" strike="noStrike" kern="100" cap="none" spc="0" normalizeH="0" baseline="0" noProof="0">
                <a:ln>
                  <a:noFill/>
                </a:ln>
                <a:solidFill>
                  <a:prstClr val="black"/>
                </a:solidFill>
                <a:effectLst/>
                <a:uLnTx/>
                <a:uFillTx/>
                <a:latin typeface="Trade Gothic Next HvyCd" panose="020B0906040303020004" pitchFamily="34" charset="0"/>
                <a:ea typeface="+mn-ea"/>
                <a:cs typeface="Arial" panose="020B0604020202020204" pitchFamily="34" charset="0"/>
              </a:rPr>
              <a:t> Collaboration</a:t>
            </a:r>
          </a:p>
          <a:p>
            <a:pPr marL="228600" marR="0" lvl="0" indent="-228600" algn="l" defTabSz="914400" rtl="0" eaLnBrk="1" fontAlgn="auto" latinLnBrk="0" hangingPunct="1">
              <a:lnSpc>
                <a:spcPct val="90000"/>
              </a:lnSpc>
              <a:spcBef>
                <a:spcPts val="1000"/>
              </a:spcBef>
              <a:spcAft>
                <a:spcPts val="0"/>
              </a:spcAft>
              <a:buClr>
                <a:srgbClr val="FFC000"/>
              </a:buClr>
              <a:buSzTx/>
              <a:buFont typeface="Wingdings" panose="05000000000000000000" pitchFamily="2" charset="2"/>
              <a:buChar char="Ø"/>
              <a:tabLst/>
              <a:defRPr/>
            </a:pPr>
            <a:r>
              <a:rPr kumimoji="0" lang="en-US" sz="2200" b="0" i="0" u="none" strike="noStrike" kern="100" cap="none" spc="0" normalizeH="0" baseline="0" noProof="0">
                <a:ln>
                  <a:noFill/>
                </a:ln>
                <a:solidFill>
                  <a:prstClr val="black"/>
                </a:solidFill>
                <a:effectLst/>
                <a:uLnTx/>
                <a:uFillTx/>
                <a:latin typeface="Trade Gothic Next HvyCd" panose="020B0906040303020004" pitchFamily="34" charset="0"/>
                <a:ea typeface="+mn-ea"/>
                <a:cs typeface="Arial" panose="020B0604020202020204" pitchFamily="34" charset="0"/>
              </a:rPr>
              <a:t> Engagement</a:t>
            </a:r>
          </a:p>
          <a:p>
            <a:pPr marL="228600" marR="0" lvl="0" indent="-228600" algn="l" defTabSz="914400" rtl="0" eaLnBrk="1" fontAlgn="auto" latinLnBrk="0" hangingPunct="1">
              <a:lnSpc>
                <a:spcPct val="90000"/>
              </a:lnSpc>
              <a:spcBef>
                <a:spcPts val="1000"/>
              </a:spcBef>
              <a:spcAft>
                <a:spcPts val="0"/>
              </a:spcAft>
              <a:buClr>
                <a:srgbClr val="FFC000"/>
              </a:buClr>
              <a:buSzTx/>
              <a:buFont typeface="Wingdings" panose="05000000000000000000" pitchFamily="2" charset="2"/>
              <a:buChar char="Ø"/>
              <a:tabLst/>
              <a:defRPr/>
            </a:pPr>
            <a:r>
              <a:rPr kumimoji="0" lang="en-US" sz="2200" b="0" i="0" u="none" strike="noStrike" kern="100" cap="none" spc="0" normalizeH="0" baseline="0" noProof="0">
                <a:ln>
                  <a:noFill/>
                </a:ln>
                <a:solidFill>
                  <a:prstClr val="black"/>
                </a:solidFill>
                <a:effectLst/>
                <a:uLnTx/>
                <a:uFillTx/>
                <a:latin typeface="Trade Gothic Next HvyCd" panose="020B0906040303020004" pitchFamily="34" charset="0"/>
                <a:ea typeface="+mn-ea"/>
                <a:cs typeface="Arial" panose="020B0604020202020204" pitchFamily="34" charset="0"/>
              </a:rPr>
              <a:t> Safety</a:t>
            </a:r>
          </a:p>
          <a:p>
            <a:pPr marL="228600" marR="0" lvl="0" indent="-228600" algn="l" defTabSz="914400" rtl="0" eaLnBrk="1" fontAlgn="auto" latinLnBrk="0" hangingPunct="1">
              <a:lnSpc>
                <a:spcPct val="90000"/>
              </a:lnSpc>
              <a:spcBef>
                <a:spcPts val="1000"/>
              </a:spcBef>
              <a:spcAft>
                <a:spcPts val="0"/>
              </a:spcAft>
              <a:buClr>
                <a:srgbClr val="FFC000"/>
              </a:buClr>
              <a:buSzTx/>
              <a:buFont typeface="Wingdings" panose="05000000000000000000" pitchFamily="2" charset="2"/>
              <a:buChar char="Ø"/>
              <a:tabLst/>
              <a:defRPr/>
            </a:pPr>
            <a:r>
              <a:rPr kumimoji="0" lang="en-US" sz="2200" b="0" i="0" u="none" strike="noStrike" kern="1200" cap="none" spc="0" normalizeH="0" baseline="0" noProof="0">
                <a:ln>
                  <a:noFill/>
                </a:ln>
                <a:solidFill>
                  <a:prstClr val="black"/>
                </a:solidFill>
                <a:effectLst/>
                <a:uLnTx/>
                <a:uFillTx/>
                <a:latin typeface="Trade Gothic Next HvyCd" panose="020B0906040303020004" pitchFamily="34" charset="0"/>
                <a:ea typeface="+mn-ea"/>
                <a:cs typeface="+mn-cs"/>
              </a:rPr>
              <a:t> Effective Leadership</a:t>
            </a:r>
          </a:p>
        </p:txBody>
      </p:sp>
      <p:pic>
        <p:nvPicPr>
          <p:cNvPr id="5" name="Picture 4" descr="A picture containing text, screenshot, font, design">
            <a:extLst>
              <a:ext uri="{FF2B5EF4-FFF2-40B4-BE49-F238E27FC236}">
                <a16:creationId xmlns:a16="http://schemas.microsoft.com/office/drawing/2014/main" id="{7501B1D4-D9B4-D654-5FC3-928AE1A8D3EA}"/>
              </a:ext>
            </a:extLst>
          </p:cNvPr>
          <p:cNvPicPr>
            <a:picLocks noChangeAspect="1"/>
          </p:cNvPicPr>
          <p:nvPr/>
        </p:nvPicPr>
        <p:blipFill rotWithShape="1">
          <a:blip r:embed="rId3">
            <a:extLst>
              <a:ext uri="{28A0092B-C50C-407E-A947-70E740481C1C}">
                <a14:useLocalDpi xmlns:a14="http://schemas.microsoft.com/office/drawing/2010/main" val="0"/>
              </a:ext>
            </a:extLst>
          </a:blip>
          <a:srcRect t="20370" b="24629"/>
          <a:stretch/>
        </p:blipFill>
        <p:spPr>
          <a:xfrm>
            <a:off x="7269737" y="1366837"/>
            <a:ext cx="4644678" cy="5491163"/>
          </a:xfrm>
          <a:prstGeom prst="rect">
            <a:avLst/>
          </a:prstGeom>
        </p:spPr>
      </p:pic>
      <p:pic>
        <p:nvPicPr>
          <p:cNvPr id="7" name="Picture 6">
            <a:extLst>
              <a:ext uri="{FF2B5EF4-FFF2-40B4-BE49-F238E27FC236}">
                <a16:creationId xmlns:a16="http://schemas.microsoft.com/office/drawing/2014/main" id="{F98A7FA9-2814-F59A-7F38-37B487986AAF}"/>
              </a:ext>
            </a:extLst>
          </p:cNvPr>
          <p:cNvPicPr>
            <a:picLocks noChangeAspect="1"/>
          </p:cNvPicPr>
          <p:nvPr/>
        </p:nvPicPr>
        <p:blipFill>
          <a:blip r:embed="rId4"/>
          <a:stretch>
            <a:fillRect/>
          </a:stretch>
        </p:blipFill>
        <p:spPr>
          <a:xfrm>
            <a:off x="4277745" y="164113"/>
            <a:ext cx="3099248" cy="1987902"/>
          </a:xfrm>
          <a:prstGeom prst="rect">
            <a:avLst/>
          </a:prstGeom>
          <a:ln>
            <a:noFill/>
          </a:ln>
          <a:effectLst>
            <a:softEdge rad="12700"/>
          </a:effectLst>
        </p:spPr>
      </p:pic>
      <p:sp>
        <p:nvSpPr>
          <p:cNvPr id="8" name="Title 1">
            <a:extLst>
              <a:ext uri="{FF2B5EF4-FFF2-40B4-BE49-F238E27FC236}">
                <a16:creationId xmlns:a16="http://schemas.microsoft.com/office/drawing/2014/main" id="{42657D71-AE76-97AA-DA0E-D3CD3078A36F}"/>
              </a:ext>
            </a:extLst>
          </p:cNvPr>
          <p:cNvSpPr txBox="1">
            <a:spLocks/>
          </p:cNvSpPr>
          <p:nvPr/>
        </p:nvSpPr>
        <p:spPr>
          <a:xfrm>
            <a:off x="7145790" y="911859"/>
            <a:ext cx="1792352" cy="1024256"/>
          </a:xfrm>
          <a:prstGeom prst="rect">
            <a:avLst/>
          </a:prstGeom>
        </p:spPr>
        <p:txBody>
          <a:bodyPr vert="horz" lIns="91440" tIns="45720" rIns="91440" bIns="45720" rtlCol="0" anchor="b">
            <a:normAutofit fontScale="67500" lnSpcReduction="20000"/>
            <a:scene3d>
              <a:camera prst="orthographicFront"/>
              <a:lightRig rig="soft" dir="t">
                <a:rot lat="0" lon="0" rev="15600000"/>
              </a:lightRig>
            </a:scene3d>
            <a:sp3d extrusionH="57150" prstMaterial="softEdge">
              <a:bevelT w="25400" h="38100"/>
            </a:sp3d>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000" b="1" i="0" u="none" strike="noStrike" kern="1200" cap="none" spc="0" normalizeH="0" baseline="0" noProof="0">
                <a:ln w="0"/>
                <a:solidFill>
                  <a:prstClr val="black"/>
                </a:solidFill>
                <a:effectLst>
                  <a:outerShdw blurRad="38100" dist="38100" dir="2700000" algn="tl">
                    <a:srgbClr val="000000">
                      <a:alpha val="43137"/>
                    </a:srgbClr>
                  </a:outerShdw>
                </a:effectLst>
                <a:uLnTx/>
                <a:uFillTx/>
                <a:latin typeface="Trade Gothic Next HvyCd" panose="020B0906040303020004" pitchFamily="34" charset="0"/>
                <a:ea typeface="+mj-ea"/>
                <a:cs typeface="+mj-cs"/>
              </a:rPr>
              <a:t>LEARNER </a:t>
            </a:r>
            <a:br>
              <a:rPr kumimoji="0" lang="en-US" sz="4000" b="1" i="0" u="none" strike="noStrike" kern="1200" cap="none" spc="0" normalizeH="0" baseline="0" noProof="0">
                <a:ln w="0"/>
                <a:solidFill>
                  <a:prstClr val="black"/>
                </a:solidFill>
                <a:effectLst>
                  <a:outerShdw blurRad="38100" dist="38100" dir="2700000" algn="tl">
                    <a:srgbClr val="000000">
                      <a:alpha val="43137"/>
                    </a:srgbClr>
                  </a:outerShdw>
                </a:effectLst>
                <a:uLnTx/>
                <a:uFillTx/>
                <a:latin typeface="Trade Gothic Next HvyCd" panose="020B0906040303020004" pitchFamily="34" charset="0"/>
                <a:ea typeface="+mj-ea"/>
                <a:cs typeface="+mj-cs"/>
              </a:rPr>
            </a:br>
            <a:r>
              <a:rPr kumimoji="0" lang="en-US" sz="4000" b="1" i="0" u="none" strike="noStrike" kern="1200" cap="none" spc="0" normalizeH="0" baseline="0" noProof="0">
                <a:ln w="0"/>
                <a:solidFill>
                  <a:prstClr val="black"/>
                </a:solidFill>
                <a:effectLst>
                  <a:outerShdw blurRad="38100" dist="38100" dir="2700000" algn="tl">
                    <a:srgbClr val="000000">
                      <a:alpha val="43137"/>
                    </a:srgbClr>
                  </a:outerShdw>
                </a:effectLst>
                <a:uLnTx/>
                <a:uFillTx/>
                <a:latin typeface="Trade Gothic Next HvyCd" panose="020B0906040303020004" pitchFamily="34" charset="0"/>
                <a:ea typeface="+mj-ea"/>
                <a:cs typeface="+mj-cs"/>
              </a:rPr>
              <a:t>OUTCOMES</a:t>
            </a:r>
          </a:p>
          <a:p>
            <a:pPr marL="0" marR="0" lvl="0" indent="0" algn="l" defTabSz="914400" rtl="0" eaLnBrk="1" fontAlgn="auto" latinLnBrk="0" hangingPunct="1">
              <a:lnSpc>
                <a:spcPct val="90000"/>
              </a:lnSpc>
              <a:spcBef>
                <a:spcPct val="0"/>
              </a:spcBef>
              <a:spcAft>
                <a:spcPts val="0"/>
              </a:spcAft>
              <a:buClrTx/>
              <a:buSzTx/>
              <a:buFontTx/>
              <a:buNone/>
              <a:tabLst/>
              <a:defRPr/>
            </a:pPr>
            <a:endParaRPr kumimoji="0" lang="en-US" sz="3200" b="1" i="0" u="none" strike="noStrike" kern="1200" cap="none" spc="0" normalizeH="0" baseline="0" noProof="0">
              <a:ln w="0"/>
              <a:solidFill>
                <a:prstClr val="black"/>
              </a:solidFill>
              <a:effectLst/>
              <a:uLnTx/>
              <a:uFillTx/>
              <a:latin typeface="Trade Gothic Next HvyCd" panose="020B0906040303020004" pitchFamily="34" charset="0"/>
              <a:ea typeface="+mj-ea"/>
              <a:cs typeface="+mj-cs"/>
            </a:endParaRPr>
          </a:p>
        </p:txBody>
      </p:sp>
      <p:sp>
        <p:nvSpPr>
          <p:cNvPr id="9" name="Title 1">
            <a:extLst>
              <a:ext uri="{FF2B5EF4-FFF2-40B4-BE49-F238E27FC236}">
                <a16:creationId xmlns:a16="http://schemas.microsoft.com/office/drawing/2014/main" id="{80F9BBDF-2C80-DD54-83B7-9F2B4A0F367A}"/>
              </a:ext>
            </a:extLst>
          </p:cNvPr>
          <p:cNvSpPr txBox="1">
            <a:spLocks/>
          </p:cNvSpPr>
          <p:nvPr/>
        </p:nvSpPr>
        <p:spPr>
          <a:xfrm>
            <a:off x="374839" y="350541"/>
            <a:ext cx="3537585" cy="74546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400" b="0" i="0" u="none" strike="noStrike" kern="1200" cap="none" spc="0" normalizeH="0" baseline="0" noProof="0">
                <a:ln>
                  <a:noFill/>
                </a:ln>
                <a:solidFill>
                  <a:srgbClr val="FFC700"/>
                </a:solidFill>
                <a:effectLst>
                  <a:outerShdw blurRad="38100" dist="38100" dir="2700000" algn="tl">
                    <a:srgbClr val="000000">
                      <a:alpha val="43137"/>
                    </a:srgbClr>
                  </a:outerShdw>
                </a:effectLst>
                <a:uLnTx/>
                <a:uFillTx/>
                <a:latin typeface="Trade Gothic Next HvyCd" panose="020B0906040303020004" pitchFamily="34" charset="0"/>
                <a:ea typeface="+mj-ea"/>
                <a:cs typeface="+mj-cs"/>
              </a:rPr>
              <a:t>OUR GOALS</a:t>
            </a:r>
          </a:p>
        </p:txBody>
      </p:sp>
      <p:sp>
        <p:nvSpPr>
          <p:cNvPr id="10" name="Content Placeholder 9">
            <a:extLst>
              <a:ext uri="{FF2B5EF4-FFF2-40B4-BE49-F238E27FC236}">
                <a16:creationId xmlns:a16="http://schemas.microsoft.com/office/drawing/2014/main" id="{22C7A1F4-E378-CECE-21D4-1DF1B81A8468}"/>
              </a:ext>
            </a:extLst>
          </p:cNvPr>
          <p:cNvSpPr txBox="1">
            <a:spLocks/>
          </p:cNvSpPr>
          <p:nvPr/>
        </p:nvSpPr>
        <p:spPr>
          <a:xfrm>
            <a:off x="789467" y="1197608"/>
            <a:ext cx="4213672" cy="1343656"/>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
                <a:srgbClr val="FFC000"/>
              </a:buClr>
              <a:buSzTx/>
              <a:buFont typeface="Wingdings" panose="05000000000000000000" pitchFamily="2" charset="2"/>
              <a:buChar char="Ø"/>
              <a:tabLst/>
              <a:defRPr/>
            </a:pPr>
            <a:r>
              <a:rPr kumimoji="0" lang="en-US" sz="2200" b="0" i="0" u="none" strike="noStrike" kern="100" cap="none" spc="0" normalizeH="0" baseline="0" noProof="0">
                <a:ln>
                  <a:noFill/>
                </a:ln>
                <a:solidFill>
                  <a:prstClr val="black"/>
                </a:solidFill>
                <a:effectLst/>
                <a:uLnTx/>
                <a:uFillTx/>
                <a:latin typeface="Trade Gothic Next HvyCd" panose="020B0906040303020004" pitchFamily="34" charset="0"/>
                <a:ea typeface="Calibri" panose="020F0502020204030204" pitchFamily="34" charset="0"/>
                <a:cs typeface="Arial" panose="020B0604020202020204" pitchFamily="34" charset="0"/>
              </a:rPr>
              <a:t> Student Achievement</a:t>
            </a:r>
          </a:p>
          <a:p>
            <a:pPr marL="228600" marR="0" lvl="0" indent="-228600" algn="l" defTabSz="914400" rtl="0" eaLnBrk="1" fontAlgn="auto" latinLnBrk="0" hangingPunct="1">
              <a:lnSpc>
                <a:spcPct val="90000"/>
              </a:lnSpc>
              <a:spcBef>
                <a:spcPts val="1000"/>
              </a:spcBef>
              <a:spcAft>
                <a:spcPts val="0"/>
              </a:spcAft>
              <a:buClr>
                <a:srgbClr val="FFC000"/>
              </a:buClr>
              <a:buSzTx/>
              <a:buFont typeface="Wingdings" panose="05000000000000000000" pitchFamily="2" charset="2"/>
              <a:buChar char="Ø"/>
              <a:tabLst/>
              <a:defRPr/>
            </a:pPr>
            <a:r>
              <a:rPr kumimoji="0" lang="en-US" sz="2200" b="0" i="0" u="none" strike="noStrike" kern="100" cap="none" spc="0" normalizeH="0" baseline="0" noProof="0">
                <a:ln>
                  <a:noFill/>
                </a:ln>
                <a:solidFill>
                  <a:prstClr val="black"/>
                </a:solidFill>
                <a:effectLst/>
                <a:uLnTx/>
                <a:uFillTx/>
                <a:latin typeface="Trade Gothic Next HvyCd" panose="020B0906040303020004" pitchFamily="34" charset="0"/>
                <a:ea typeface="+mn-ea"/>
                <a:cs typeface="Arial" panose="020B0604020202020204" pitchFamily="34" charset="0"/>
              </a:rPr>
              <a:t> Staff Effectiveness</a:t>
            </a:r>
          </a:p>
          <a:p>
            <a:pPr marL="228600" marR="0" lvl="0" indent="-228600" algn="l" defTabSz="914400" rtl="0" eaLnBrk="1" fontAlgn="auto" latinLnBrk="0" hangingPunct="1">
              <a:lnSpc>
                <a:spcPct val="90000"/>
              </a:lnSpc>
              <a:spcBef>
                <a:spcPts val="1000"/>
              </a:spcBef>
              <a:spcAft>
                <a:spcPts val="0"/>
              </a:spcAft>
              <a:buClr>
                <a:srgbClr val="FFC000"/>
              </a:buClr>
              <a:buSzTx/>
              <a:buFont typeface="Wingdings" panose="05000000000000000000" pitchFamily="2" charset="2"/>
              <a:buChar char="Ø"/>
              <a:tabLst/>
              <a:defRPr/>
            </a:pPr>
            <a:r>
              <a:rPr kumimoji="0" lang="en-US" sz="2200" b="0" i="0" u="none" strike="noStrike" kern="100" cap="none" spc="0" normalizeH="0" baseline="0" noProof="0">
                <a:ln>
                  <a:noFill/>
                </a:ln>
                <a:solidFill>
                  <a:prstClr val="black"/>
                </a:solidFill>
                <a:effectLst/>
                <a:uLnTx/>
                <a:uFillTx/>
                <a:latin typeface="Trade Gothic Next HvyCd" panose="020B0906040303020004" pitchFamily="34" charset="0"/>
                <a:ea typeface="+mn-ea"/>
                <a:cs typeface="Arial" panose="020B0604020202020204" pitchFamily="34" charset="0"/>
              </a:rPr>
              <a:t> Stakeholder Engagement</a:t>
            </a:r>
          </a:p>
        </p:txBody>
      </p:sp>
      <p:sp>
        <p:nvSpPr>
          <p:cNvPr id="12" name="TextBox 11">
            <a:extLst>
              <a:ext uri="{FF2B5EF4-FFF2-40B4-BE49-F238E27FC236}">
                <a16:creationId xmlns:a16="http://schemas.microsoft.com/office/drawing/2014/main" id="{C44A67C5-BB2D-D4CE-A2B2-3C8E11B6C1A4}"/>
              </a:ext>
            </a:extLst>
          </p:cNvPr>
          <p:cNvSpPr txBox="1"/>
          <p:nvPr/>
        </p:nvSpPr>
        <p:spPr>
          <a:xfrm>
            <a:off x="4587302" y="2476043"/>
            <a:ext cx="3081338" cy="4093428"/>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Trade Gothic Next" panose="020B0503040303020004" pitchFamily="34" charset="0"/>
                <a:ea typeface="+mn-ea"/>
                <a:cs typeface="+mn-cs"/>
              </a:rPr>
              <a:t>Each student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Trade Gothic Next" panose="020B0503040303020004" pitchFamily="34" charset="0"/>
                <a:ea typeface="+mn-ea"/>
                <a:cs typeface="+mn-cs"/>
              </a:rPr>
              <a:t>will graduate </a:t>
            </a:r>
            <a:r>
              <a:rPr kumimoji="0" lang="en-US" sz="2000" b="1" i="1" u="none" strike="noStrike" kern="1200" cap="none" spc="0" normalizeH="0" baseline="0" noProof="0">
                <a:ln>
                  <a:noFill/>
                </a:ln>
                <a:solidFill>
                  <a:prstClr val="black"/>
                </a:solidFill>
                <a:effectLst/>
                <a:uLnTx/>
                <a:uFillTx/>
                <a:latin typeface="Trade Gothic Next" panose="020B0503040303020004" pitchFamily="34" charset="0"/>
                <a:ea typeface="+mn-ea"/>
                <a:cs typeface="+mn-cs"/>
              </a:rPr>
              <a:t>empowered</a:t>
            </a:r>
            <a:r>
              <a:rPr kumimoji="0" lang="en-US" sz="2000" b="0" i="0" u="none" strike="noStrike" kern="1200" cap="none" spc="0" normalizeH="0" baseline="0" noProof="0">
                <a:ln>
                  <a:noFill/>
                </a:ln>
                <a:solidFill>
                  <a:prstClr val="black"/>
                </a:solidFill>
                <a:effectLst/>
                <a:uLnTx/>
                <a:uFillTx/>
                <a:latin typeface="Trade Gothic Next" panose="020B0503040303020004" pitchFamily="34" charset="0"/>
                <a:ea typeface="+mn-ea"/>
                <a:cs typeface="+mn-cs"/>
              </a:rPr>
              <a:t> to make a well-informed decision about their next step. They will learn about themselves as they </a:t>
            </a:r>
            <a:r>
              <a:rPr kumimoji="0" lang="en-US" sz="2000" b="1" i="1" u="none" strike="noStrike" kern="1200" cap="none" spc="0" normalizeH="0" baseline="0" noProof="0">
                <a:ln>
                  <a:noFill/>
                </a:ln>
                <a:solidFill>
                  <a:prstClr val="black"/>
                </a:solidFill>
                <a:effectLst/>
                <a:uLnTx/>
                <a:uFillTx/>
                <a:latin typeface="Trade Gothic Next" panose="020B0503040303020004" pitchFamily="34" charset="0"/>
                <a:ea typeface="+mn-ea"/>
                <a:cs typeface="+mn-cs"/>
              </a:rPr>
              <a:t>engage</a:t>
            </a:r>
            <a:r>
              <a:rPr kumimoji="0" lang="en-US" sz="2000" b="0" i="0" u="none" strike="noStrike" kern="1200" cap="none" spc="0" normalizeH="0" baseline="0" noProof="0">
                <a:ln>
                  <a:noFill/>
                </a:ln>
                <a:solidFill>
                  <a:prstClr val="black"/>
                </a:solidFill>
                <a:effectLst/>
                <a:uLnTx/>
                <a:uFillTx/>
                <a:latin typeface="Trade Gothic Next" panose="020B0503040303020004" pitchFamily="34" charset="0"/>
                <a:ea typeface="+mn-ea"/>
                <a:cs typeface="+mn-cs"/>
              </a:rPr>
              <a:t> in rigorous content and gain </a:t>
            </a:r>
            <a:r>
              <a:rPr kumimoji="0" lang="en-US" sz="2000" b="1" i="1" u="none" strike="noStrike" kern="1200" cap="none" spc="0" normalizeH="0" baseline="0" noProof="0">
                <a:ln>
                  <a:noFill/>
                </a:ln>
                <a:solidFill>
                  <a:prstClr val="black"/>
                </a:solidFill>
                <a:effectLst/>
                <a:uLnTx/>
                <a:uFillTx/>
                <a:latin typeface="Trade Gothic Next" panose="020B0503040303020004" pitchFamily="34" charset="0"/>
                <a:ea typeface="+mn-ea"/>
                <a:cs typeface="+mn-cs"/>
              </a:rPr>
              <a:t>exposure</a:t>
            </a:r>
            <a:r>
              <a:rPr kumimoji="0" lang="en-US" sz="2000" b="0" i="0" u="none" strike="noStrike" kern="1200" cap="none" spc="0" normalizeH="0" baseline="0" noProof="0">
                <a:ln>
                  <a:noFill/>
                </a:ln>
                <a:solidFill>
                  <a:prstClr val="black"/>
                </a:solidFill>
                <a:effectLst/>
                <a:uLnTx/>
                <a:uFillTx/>
                <a:latin typeface="Trade Gothic Next" panose="020B0503040303020004" pitchFamily="34" charset="0"/>
                <a:ea typeface="+mn-ea"/>
                <a:cs typeface="+mn-cs"/>
              </a:rPr>
              <a:t> through personalized learning </a:t>
            </a:r>
            <a:r>
              <a:rPr kumimoji="0" lang="en-US" sz="2000" b="1" i="1" u="none" strike="noStrike" kern="1200" cap="none" spc="0" normalizeH="0" baseline="0" noProof="0">
                <a:ln>
                  <a:noFill/>
                </a:ln>
                <a:solidFill>
                  <a:prstClr val="black"/>
                </a:solidFill>
                <a:effectLst/>
                <a:uLnTx/>
                <a:uFillTx/>
                <a:latin typeface="Trade Gothic Next" panose="020B0503040303020004" pitchFamily="34" charset="0"/>
                <a:ea typeface="+mn-ea"/>
                <a:cs typeface="+mn-cs"/>
              </a:rPr>
              <a:t>experiences</a:t>
            </a:r>
            <a:r>
              <a:rPr kumimoji="0" lang="en-US" sz="2000" b="0" i="0" u="none" strike="noStrike" kern="1200" cap="none" spc="0" normalizeH="0" baseline="0" noProof="0">
                <a:ln>
                  <a:noFill/>
                </a:ln>
                <a:solidFill>
                  <a:prstClr val="black"/>
                </a:solidFill>
                <a:effectLst/>
                <a:uLnTx/>
                <a:uFillTx/>
                <a:latin typeface="Trade Gothic Next" panose="020B0503040303020004" pitchFamily="34" charset="0"/>
                <a:ea typeface="+mn-ea"/>
                <a:cs typeface="+mn-cs"/>
              </a:rPr>
              <a:t>, thereby </a:t>
            </a:r>
            <a:r>
              <a:rPr kumimoji="0" lang="en-US" sz="2000" b="1" i="1" u="none" strike="noStrike" kern="1200" cap="none" spc="0" normalizeH="0" baseline="0" noProof="0">
                <a:ln>
                  <a:noFill/>
                </a:ln>
                <a:solidFill>
                  <a:prstClr val="black"/>
                </a:solidFill>
                <a:effectLst/>
                <a:uLnTx/>
                <a:uFillTx/>
                <a:latin typeface="Trade Gothic Next" panose="020B0503040303020004" pitchFamily="34" charset="0"/>
                <a:ea typeface="+mn-ea"/>
                <a:cs typeface="+mn-cs"/>
              </a:rPr>
              <a:t>enlightening</a:t>
            </a:r>
            <a:r>
              <a:rPr kumimoji="0" lang="en-US" sz="2000" b="0" i="0" u="none" strike="noStrike" kern="1200" cap="none" spc="0" normalizeH="0" baseline="0" noProof="0">
                <a:ln>
                  <a:noFill/>
                </a:ln>
                <a:solidFill>
                  <a:prstClr val="black"/>
                </a:solidFill>
                <a:effectLst/>
                <a:uLnTx/>
                <a:uFillTx/>
                <a:latin typeface="Trade Gothic Next" panose="020B0503040303020004" pitchFamily="34" charset="0"/>
                <a:ea typeface="+mn-ea"/>
                <a:cs typeface="+mn-cs"/>
              </a:rPr>
              <a:t> them to choose their most meaningful pathway.</a:t>
            </a:r>
          </a:p>
        </p:txBody>
      </p:sp>
      <p:cxnSp>
        <p:nvCxnSpPr>
          <p:cNvPr id="14" name="Straight Connector 13">
            <a:extLst>
              <a:ext uri="{FF2B5EF4-FFF2-40B4-BE49-F238E27FC236}">
                <a16:creationId xmlns:a16="http://schemas.microsoft.com/office/drawing/2014/main" id="{428808E4-1EC9-EB48-37AA-4B66D2CAE58C}"/>
              </a:ext>
            </a:extLst>
          </p:cNvPr>
          <p:cNvCxnSpPr>
            <a:cxnSpLocks/>
          </p:cNvCxnSpPr>
          <p:nvPr/>
        </p:nvCxnSpPr>
        <p:spPr>
          <a:xfrm>
            <a:off x="4375150" y="2516770"/>
            <a:ext cx="0" cy="3987444"/>
          </a:xfrm>
          <a:prstGeom prst="line">
            <a:avLst/>
          </a:prstGeom>
          <a:ln w="19050">
            <a:solidFill>
              <a:srgbClr val="FFC700"/>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39F2E784-CA47-8743-40B6-CDD826103EB9}"/>
              </a:ext>
            </a:extLst>
          </p:cNvPr>
          <p:cNvPicPr>
            <a:picLocks noChangeAspect="1"/>
          </p:cNvPicPr>
          <p:nvPr/>
        </p:nvPicPr>
        <p:blipFill rotWithShape="1">
          <a:blip r:embed="rId5"/>
          <a:srcRect l="10026" r="6357" b="12015"/>
          <a:stretch/>
        </p:blipFill>
        <p:spPr>
          <a:xfrm>
            <a:off x="10593926" y="76200"/>
            <a:ext cx="1444436" cy="1513892"/>
          </a:xfrm>
          <a:prstGeom prst="rect">
            <a:avLst/>
          </a:prstGeom>
        </p:spPr>
      </p:pic>
      <p:sp>
        <p:nvSpPr>
          <p:cNvPr id="6" name="Slide Number Placeholder 5">
            <a:extLst>
              <a:ext uri="{FF2B5EF4-FFF2-40B4-BE49-F238E27FC236}">
                <a16:creationId xmlns:a16="http://schemas.microsoft.com/office/drawing/2014/main" id="{E9CBE93C-75A1-8E91-AA0C-596DB822A9CA}"/>
              </a:ext>
            </a:extLst>
          </p:cNvPr>
          <p:cNvSpPr>
            <a:spLocks noGrp="1"/>
          </p:cNvSpPr>
          <p:nvPr>
            <p:ph type="sldNum" sz="quarter" idx="12"/>
          </p:nvPr>
        </p:nvSpPr>
        <p:spPr/>
        <p:txBody>
          <a:bodyPr/>
          <a:lstStyle/>
          <a:p>
            <a:fld id="{28E6F07D-F62F-4C3B-A21E-2367E9A39921}" type="slidenum">
              <a:rPr lang="en-US" smtClean="0"/>
              <a:t>5</a:t>
            </a:fld>
            <a:endParaRPr lang="en-US"/>
          </a:p>
        </p:txBody>
      </p:sp>
    </p:spTree>
    <p:extLst>
      <p:ext uri="{BB962C8B-B14F-4D97-AF65-F5344CB8AC3E}">
        <p14:creationId xmlns:p14="http://schemas.microsoft.com/office/powerpoint/2010/main" val="35744209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black and yellow sign with white text&#10;&#10;Description automatically generated">
            <a:extLst>
              <a:ext uri="{FF2B5EF4-FFF2-40B4-BE49-F238E27FC236}">
                <a16:creationId xmlns:a16="http://schemas.microsoft.com/office/drawing/2014/main" id="{836A6F51-24CE-541D-AC48-04DF5C135D5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Slide Number Placeholder 1">
            <a:extLst>
              <a:ext uri="{FF2B5EF4-FFF2-40B4-BE49-F238E27FC236}">
                <a16:creationId xmlns:a16="http://schemas.microsoft.com/office/drawing/2014/main" id="{1848862E-2466-9F16-C08C-C966F680964B}"/>
              </a:ext>
            </a:extLst>
          </p:cNvPr>
          <p:cNvSpPr>
            <a:spLocks noGrp="1"/>
          </p:cNvSpPr>
          <p:nvPr>
            <p:ph type="sldNum" sz="quarter" idx="12"/>
          </p:nvPr>
        </p:nvSpPr>
        <p:spPr/>
        <p:txBody>
          <a:bodyPr/>
          <a:lstStyle/>
          <a:p>
            <a:fld id="{28E6F07D-F62F-4C3B-A21E-2367E9A39921}" type="slidenum">
              <a:rPr lang="en-US" smtClean="0"/>
              <a:t>6</a:t>
            </a:fld>
            <a:endParaRPr lang="en-US"/>
          </a:p>
        </p:txBody>
      </p:sp>
    </p:spTree>
    <p:extLst>
      <p:ext uri="{BB962C8B-B14F-4D97-AF65-F5344CB8AC3E}">
        <p14:creationId xmlns:p14="http://schemas.microsoft.com/office/powerpoint/2010/main" val="10430700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671EECE4-8ADA-E0FF-E4D0-573D351DCBFE}"/>
              </a:ext>
            </a:extLst>
          </p:cNvPr>
          <p:cNvSpPr txBox="1"/>
          <p:nvPr/>
        </p:nvSpPr>
        <p:spPr>
          <a:xfrm>
            <a:off x="225240" y="165515"/>
            <a:ext cx="10627939"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General Overview</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pic>
        <p:nvPicPr>
          <p:cNvPr id="5" name="Picture 4">
            <a:extLst>
              <a:ext uri="{FF2B5EF4-FFF2-40B4-BE49-F238E27FC236}">
                <a16:creationId xmlns:a16="http://schemas.microsoft.com/office/drawing/2014/main" id="{8FCA898D-3303-EDAF-FA49-F08C98AB96B5}"/>
              </a:ext>
            </a:extLst>
          </p:cNvPr>
          <p:cNvPicPr>
            <a:picLocks noChangeAspect="1"/>
          </p:cNvPicPr>
          <p:nvPr/>
        </p:nvPicPr>
        <p:blipFill>
          <a:blip r:embed="rId4"/>
          <a:stretch>
            <a:fillRect/>
          </a:stretch>
        </p:blipFill>
        <p:spPr>
          <a:xfrm>
            <a:off x="149819" y="984770"/>
            <a:ext cx="12031171" cy="5582464"/>
          </a:xfrm>
          <a:prstGeom prst="rect">
            <a:avLst/>
          </a:prstGeom>
        </p:spPr>
      </p:pic>
      <p:sp>
        <p:nvSpPr>
          <p:cNvPr id="4" name="Slide Number Placeholder 3">
            <a:extLst>
              <a:ext uri="{FF2B5EF4-FFF2-40B4-BE49-F238E27FC236}">
                <a16:creationId xmlns:a16="http://schemas.microsoft.com/office/drawing/2014/main" id="{43CED32F-5DFE-4CA7-37E7-E8D1E4F912E4}"/>
              </a:ext>
            </a:extLst>
          </p:cNvPr>
          <p:cNvSpPr>
            <a:spLocks noGrp="1"/>
          </p:cNvSpPr>
          <p:nvPr>
            <p:ph type="sldNum" sz="quarter" idx="12"/>
          </p:nvPr>
        </p:nvSpPr>
        <p:spPr/>
        <p:txBody>
          <a:bodyPr/>
          <a:lstStyle/>
          <a:p>
            <a:fld id="{28E6F07D-F62F-4C3B-A21E-2367E9A39921}" type="slidenum">
              <a:rPr lang="en-US" smtClean="0"/>
              <a:t>7</a:t>
            </a:fld>
            <a:endParaRPr lang="en-US"/>
          </a:p>
        </p:txBody>
      </p:sp>
    </p:spTree>
    <p:extLst>
      <p:ext uri="{BB962C8B-B14F-4D97-AF65-F5344CB8AC3E}">
        <p14:creationId xmlns:p14="http://schemas.microsoft.com/office/powerpoint/2010/main" val="3430175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1BAFA3-9DDE-2FA7-E444-E4A4ED9E2A42}"/>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C3A5BF6C-703C-46BA-328B-5CBC6AFACF4D}"/>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16A94B49-9674-7853-7654-CCA54004E560}"/>
              </a:ext>
            </a:extLst>
          </p:cNvPr>
          <p:cNvSpPr txBox="1"/>
          <p:nvPr/>
        </p:nvSpPr>
        <p:spPr>
          <a:xfrm>
            <a:off x="225240" y="199931"/>
            <a:ext cx="10627939"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Readiness: </a:t>
            </a:r>
            <a:r>
              <a:rPr kumimoji="0" lang="en-US" sz="4400" b="0" i="1"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Pre-Kindergarten 24-25</a:t>
            </a:r>
          </a:p>
        </p:txBody>
      </p:sp>
      <p:pic>
        <p:nvPicPr>
          <p:cNvPr id="11" name="Picture 10">
            <a:extLst>
              <a:ext uri="{FF2B5EF4-FFF2-40B4-BE49-F238E27FC236}">
                <a16:creationId xmlns:a16="http://schemas.microsoft.com/office/drawing/2014/main" id="{01BBE768-2C7A-F900-58F2-DD17297D6953}"/>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10" name="TextBox 9">
            <a:extLst>
              <a:ext uri="{FF2B5EF4-FFF2-40B4-BE49-F238E27FC236}">
                <a16:creationId xmlns:a16="http://schemas.microsoft.com/office/drawing/2014/main" id="{C3C66DB4-62EF-AA9D-950A-4E2E7C0237EE}"/>
              </a:ext>
            </a:extLst>
          </p:cNvPr>
          <p:cNvSpPr txBox="1"/>
          <p:nvPr/>
        </p:nvSpPr>
        <p:spPr>
          <a:xfrm>
            <a:off x="51262" y="5987022"/>
            <a:ext cx="12129729" cy="646331"/>
          </a:xfrm>
          <a:prstGeom prst="rect">
            <a:avLst/>
          </a:prstGeom>
          <a:noFill/>
        </p:spPr>
        <p:txBody>
          <a:bodyPr wrap="square">
            <a:spAutoFit/>
          </a:bodyPr>
          <a:lstStyle/>
          <a:p>
            <a:r>
              <a:rPr lang="en-US" b="1" i="1">
                <a:solidFill>
                  <a:srgbClr val="1F1F1F"/>
                </a:solidFill>
                <a:effectLst/>
                <a:latin typeface="+mj-lt"/>
              </a:rPr>
              <a:t>SUMMARY: </a:t>
            </a:r>
            <a:r>
              <a:rPr lang="en-US" i="1">
                <a:solidFill>
                  <a:srgbClr val="1F1F1F"/>
                </a:solidFill>
                <a:effectLst/>
                <a:latin typeface="+mj-lt"/>
              </a:rPr>
              <a:t>During the 24-25 school year, </a:t>
            </a:r>
            <a:r>
              <a:rPr lang="en-US" i="1">
                <a:latin typeface="+mj-lt"/>
              </a:rPr>
              <a:t>Pre-K students show strong growth in math skills throughout the year, with many more reaching advanced levels by Spring and fewer struggling, demonstrating effective foundational math development.</a:t>
            </a:r>
            <a:endParaRPr lang="en-US" i="1">
              <a:highlight>
                <a:srgbClr val="FFFF00"/>
              </a:highlight>
              <a:latin typeface="+mj-lt"/>
            </a:endParaRPr>
          </a:p>
        </p:txBody>
      </p:sp>
      <p:sp>
        <p:nvSpPr>
          <p:cNvPr id="4" name="Slide Number Placeholder 3">
            <a:extLst>
              <a:ext uri="{FF2B5EF4-FFF2-40B4-BE49-F238E27FC236}">
                <a16:creationId xmlns:a16="http://schemas.microsoft.com/office/drawing/2014/main" id="{22E71471-E8B3-4D2B-C158-C861CA143DD4}"/>
              </a:ext>
            </a:extLst>
          </p:cNvPr>
          <p:cNvSpPr>
            <a:spLocks noGrp="1"/>
          </p:cNvSpPr>
          <p:nvPr>
            <p:ph type="sldNum" sz="quarter" idx="12"/>
          </p:nvPr>
        </p:nvSpPr>
        <p:spPr/>
        <p:txBody>
          <a:bodyPr/>
          <a:lstStyle/>
          <a:p>
            <a:fld id="{28E6F07D-F62F-4C3B-A21E-2367E9A39921}" type="slidenum">
              <a:rPr lang="en-US" smtClean="0"/>
              <a:t>8</a:t>
            </a:fld>
            <a:endParaRPr lang="en-US"/>
          </a:p>
        </p:txBody>
      </p:sp>
      <p:pic>
        <p:nvPicPr>
          <p:cNvPr id="17" name="Picture 16">
            <a:extLst>
              <a:ext uri="{FF2B5EF4-FFF2-40B4-BE49-F238E27FC236}">
                <a16:creationId xmlns:a16="http://schemas.microsoft.com/office/drawing/2014/main" id="{226C5B29-35BC-FDF0-86C5-45C079816870}"/>
              </a:ext>
            </a:extLst>
          </p:cNvPr>
          <p:cNvPicPr>
            <a:picLocks noChangeAspect="1"/>
          </p:cNvPicPr>
          <p:nvPr/>
        </p:nvPicPr>
        <p:blipFill>
          <a:blip r:embed="rId4"/>
          <a:stretch>
            <a:fillRect/>
          </a:stretch>
        </p:blipFill>
        <p:spPr>
          <a:xfrm>
            <a:off x="192641" y="1706956"/>
            <a:ext cx="3562847" cy="3631277"/>
          </a:xfrm>
          <a:prstGeom prst="rect">
            <a:avLst/>
          </a:prstGeom>
          <a:ln w="57150">
            <a:solidFill>
              <a:schemeClr val="tx1"/>
            </a:solidFill>
          </a:ln>
        </p:spPr>
      </p:pic>
      <p:pic>
        <p:nvPicPr>
          <p:cNvPr id="19" name="Picture 18">
            <a:extLst>
              <a:ext uri="{FF2B5EF4-FFF2-40B4-BE49-F238E27FC236}">
                <a16:creationId xmlns:a16="http://schemas.microsoft.com/office/drawing/2014/main" id="{188740DD-3F35-3B84-3C61-B78F095A93EC}"/>
              </a:ext>
            </a:extLst>
          </p:cNvPr>
          <p:cNvPicPr>
            <a:picLocks noChangeAspect="1"/>
          </p:cNvPicPr>
          <p:nvPr/>
        </p:nvPicPr>
        <p:blipFill>
          <a:blip r:embed="rId5"/>
          <a:stretch>
            <a:fillRect/>
          </a:stretch>
        </p:blipFill>
        <p:spPr>
          <a:xfrm>
            <a:off x="4060611" y="1706955"/>
            <a:ext cx="3854095" cy="3631277"/>
          </a:xfrm>
          <a:prstGeom prst="rect">
            <a:avLst/>
          </a:prstGeom>
          <a:ln w="57150">
            <a:solidFill>
              <a:schemeClr val="tx1"/>
            </a:solidFill>
          </a:ln>
        </p:spPr>
      </p:pic>
      <p:pic>
        <p:nvPicPr>
          <p:cNvPr id="21" name="Picture 20">
            <a:extLst>
              <a:ext uri="{FF2B5EF4-FFF2-40B4-BE49-F238E27FC236}">
                <a16:creationId xmlns:a16="http://schemas.microsoft.com/office/drawing/2014/main" id="{FD74AB35-5C1B-CDE3-07F6-0D3A8081BAA4}"/>
              </a:ext>
            </a:extLst>
          </p:cNvPr>
          <p:cNvPicPr>
            <a:picLocks noChangeAspect="1"/>
          </p:cNvPicPr>
          <p:nvPr/>
        </p:nvPicPr>
        <p:blipFill>
          <a:blip r:embed="rId6"/>
          <a:stretch>
            <a:fillRect/>
          </a:stretch>
        </p:blipFill>
        <p:spPr>
          <a:xfrm>
            <a:off x="8219829" y="1706956"/>
            <a:ext cx="3524742" cy="3631276"/>
          </a:xfrm>
          <a:prstGeom prst="rect">
            <a:avLst/>
          </a:prstGeom>
          <a:ln w="57150">
            <a:solidFill>
              <a:schemeClr val="tx1"/>
            </a:solidFill>
          </a:ln>
        </p:spPr>
      </p:pic>
    </p:spTree>
    <p:extLst>
      <p:ext uri="{BB962C8B-B14F-4D97-AF65-F5344CB8AC3E}">
        <p14:creationId xmlns:p14="http://schemas.microsoft.com/office/powerpoint/2010/main" val="2251315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6147B9-D86E-45AF-EF2D-30E228817F7F}"/>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85CBB4E3-E843-CDE3-5D04-C26B915B955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5DCB3D4A-2845-842D-1B84-9CBF2AB62DDE}"/>
              </a:ext>
            </a:extLst>
          </p:cNvPr>
          <p:cNvSpPr txBox="1"/>
          <p:nvPr/>
        </p:nvSpPr>
        <p:spPr>
          <a:xfrm>
            <a:off x="225240" y="199931"/>
            <a:ext cx="10627939"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Readiness: </a:t>
            </a:r>
            <a:r>
              <a:rPr kumimoji="0" lang="en-US" sz="4400" b="0" i="1"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Pre-Kindergarten 24-25</a:t>
            </a:r>
          </a:p>
        </p:txBody>
      </p:sp>
      <p:pic>
        <p:nvPicPr>
          <p:cNvPr id="11" name="Picture 10">
            <a:extLst>
              <a:ext uri="{FF2B5EF4-FFF2-40B4-BE49-F238E27FC236}">
                <a16:creationId xmlns:a16="http://schemas.microsoft.com/office/drawing/2014/main" id="{10B949C8-2BEE-3A8E-6ED6-5B958D1120E8}"/>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10" name="TextBox 9">
            <a:extLst>
              <a:ext uri="{FF2B5EF4-FFF2-40B4-BE49-F238E27FC236}">
                <a16:creationId xmlns:a16="http://schemas.microsoft.com/office/drawing/2014/main" id="{648E0C73-6D90-6ACB-E795-38822537B08B}"/>
              </a:ext>
            </a:extLst>
          </p:cNvPr>
          <p:cNvSpPr txBox="1"/>
          <p:nvPr/>
        </p:nvSpPr>
        <p:spPr>
          <a:xfrm>
            <a:off x="51262" y="5987022"/>
            <a:ext cx="12129729" cy="646331"/>
          </a:xfrm>
          <a:prstGeom prst="rect">
            <a:avLst/>
          </a:prstGeom>
          <a:noFill/>
        </p:spPr>
        <p:txBody>
          <a:bodyPr wrap="square">
            <a:spAutoFit/>
          </a:bodyPr>
          <a:lstStyle/>
          <a:p>
            <a:r>
              <a:rPr lang="en-US" b="1" i="1">
                <a:solidFill>
                  <a:srgbClr val="1F1F1F"/>
                </a:solidFill>
                <a:effectLst/>
                <a:latin typeface="+mj-lt"/>
              </a:rPr>
              <a:t>SUMMARY: </a:t>
            </a:r>
            <a:r>
              <a:rPr lang="en-US" i="1">
                <a:solidFill>
                  <a:srgbClr val="1F1F1F"/>
                </a:solidFill>
                <a:effectLst/>
                <a:latin typeface="+mj-lt"/>
              </a:rPr>
              <a:t>Similarly, e</a:t>
            </a:r>
            <a:r>
              <a:rPr lang="en-US" i="1">
                <a:latin typeface="+mj-lt"/>
              </a:rPr>
              <a:t>arly literacy skills improved significantly over the year in Pre-K, with a large increase in students demonstrating proficiency in sound recognition and letter naming.</a:t>
            </a:r>
            <a:endParaRPr lang="en-US" i="1">
              <a:highlight>
                <a:srgbClr val="FFFF00"/>
              </a:highlight>
              <a:latin typeface="+mj-lt"/>
            </a:endParaRPr>
          </a:p>
        </p:txBody>
      </p:sp>
      <p:sp>
        <p:nvSpPr>
          <p:cNvPr id="4" name="Slide Number Placeholder 3">
            <a:extLst>
              <a:ext uri="{FF2B5EF4-FFF2-40B4-BE49-F238E27FC236}">
                <a16:creationId xmlns:a16="http://schemas.microsoft.com/office/drawing/2014/main" id="{AEFF5773-44FC-C1B5-0B13-60C957D0D7F6}"/>
              </a:ext>
            </a:extLst>
          </p:cNvPr>
          <p:cNvSpPr>
            <a:spLocks noGrp="1"/>
          </p:cNvSpPr>
          <p:nvPr>
            <p:ph type="sldNum" sz="quarter" idx="12"/>
          </p:nvPr>
        </p:nvSpPr>
        <p:spPr/>
        <p:txBody>
          <a:bodyPr/>
          <a:lstStyle/>
          <a:p>
            <a:fld id="{28E6F07D-F62F-4C3B-A21E-2367E9A39921}" type="slidenum">
              <a:rPr lang="en-US" smtClean="0"/>
              <a:t>9</a:t>
            </a:fld>
            <a:endParaRPr lang="en-US"/>
          </a:p>
        </p:txBody>
      </p:sp>
      <p:pic>
        <p:nvPicPr>
          <p:cNvPr id="15" name="Picture 14">
            <a:extLst>
              <a:ext uri="{FF2B5EF4-FFF2-40B4-BE49-F238E27FC236}">
                <a16:creationId xmlns:a16="http://schemas.microsoft.com/office/drawing/2014/main" id="{D68CCFC6-4E71-E65A-541F-65F35BBE57BA}"/>
              </a:ext>
            </a:extLst>
          </p:cNvPr>
          <p:cNvPicPr>
            <a:picLocks noChangeAspect="1"/>
          </p:cNvPicPr>
          <p:nvPr/>
        </p:nvPicPr>
        <p:blipFill>
          <a:blip r:embed="rId4"/>
          <a:stretch>
            <a:fillRect/>
          </a:stretch>
        </p:blipFill>
        <p:spPr>
          <a:xfrm>
            <a:off x="163007" y="1309841"/>
            <a:ext cx="3562847" cy="3715125"/>
          </a:xfrm>
          <a:prstGeom prst="rect">
            <a:avLst/>
          </a:prstGeom>
          <a:ln w="57150">
            <a:solidFill>
              <a:schemeClr val="tx1"/>
            </a:solidFill>
          </a:ln>
        </p:spPr>
      </p:pic>
      <p:pic>
        <p:nvPicPr>
          <p:cNvPr id="17" name="Picture 16">
            <a:extLst>
              <a:ext uri="{FF2B5EF4-FFF2-40B4-BE49-F238E27FC236}">
                <a16:creationId xmlns:a16="http://schemas.microsoft.com/office/drawing/2014/main" id="{B237995E-01B7-140D-7C63-5A5C5669E4AE}"/>
              </a:ext>
            </a:extLst>
          </p:cNvPr>
          <p:cNvPicPr>
            <a:picLocks noChangeAspect="1"/>
          </p:cNvPicPr>
          <p:nvPr/>
        </p:nvPicPr>
        <p:blipFill>
          <a:blip r:embed="rId5"/>
          <a:stretch>
            <a:fillRect/>
          </a:stretch>
        </p:blipFill>
        <p:spPr>
          <a:xfrm>
            <a:off x="4094641" y="1309842"/>
            <a:ext cx="3562847" cy="3677163"/>
          </a:xfrm>
          <a:prstGeom prst="rect">
            <a:avLst/>
          </a:prstGeom>
          <a:ln w="57150">
            <a:solidFill>
              <a:schemeClr val="tx1"/>
            </a:solidFill>
          </a:ln>
        </p:spPr>
      </p:pic>
      <p:pic>
        <p:nvPicPr>
          <p:cNvPr id="19" name="Picture 18">
            <a:extLst>
              <a:ext uri="{FF2B5EF4-FFF2-40B4-BE49-F238E27FC236}">
                <a16:creationId xmlns:a16="http://schemas.microsoft.com/office/drawing/2014/main" id="{26806B3C-0631-BFD0-904F-1A747F8D5C8C}"/>
              </a:ext>
            </a:extLst>
          </p:cNvPr>
          <p:cNvPicPr>
            <a:picLocks noChangeAspect="1"/>
          </p:cNvPicPr>
          <p:nvPr/>
        </p:nvPicPr>
        <p:blipFill>
          <a:blip r:embed="rId6"/>
          <a:stretch>
            <a:fillRect/>
          </a:stretch>
        </p:blipFill>
        <p:spPr>
          <a:xfrm>
            <a:off x="8026275" y="1304288"/>
            <a:ext cx="3600953" cy="3715125"/>
          </a:xfrm>
          <a:prstGeom prst="rect">
            <a:avLst/>
          </a:prstGeom>
          <a:ln w="57150">
            <a:solidFill>
              <a:schemeClr val="tx1"/>
            </a:solidFill>
          </a:ln>
        </p:spPr>
      </p:pic>
      <p:sp>
        <p:nvSpPr>
          <p:cNvPr id="5" name="TextBox 4">
            <a:extLst>
              <a:ext uri="{FF2B5EF4-FFF2-40B4-BE49-F238E27FC236}">
                <a16:creationId xmlns:a16="http://schemas.microsoft.com/office/drawing/2014/main" id="{57D9B663-C9D4-A24B-F55E-455192C9CC43}"/>
              </a:ext>
            </a:extLst>
          </p:cNvPr>
          <p:cNvSpPr txBox="1"/>
          <p:nvPr/>
        </p:nvSpPr>
        <p:spPr>
          <a:xfrm>
            <a:off x="9550399" y="5318551"/>
            <a:ext cx="1134534" cy="369332"/>
          </a:xfrm>
          <a:prstGeom prst="rect">
            <a:avLst/>
          </a:prstGeom>
          <a:noFill/>
        </p:spPr>
        <p:txBody>
          <a:bodyPr wrap="square" rtlCol="0">
            <a:spAutoFit/>
          </a:bodyPr>
          <a:lstStyle/>
          <a:p>
            <a:r>
              <a:rPr lang="en-US"/>
              <a:t>NYD=</a:t>
            </a:r>
          </a:p>
        </p:txBody>
      </p:sp>
    </p:spTree>
    <p:extLst>
      <p:ext uri="{BB962C8B-B14F-4D97-AF65-F5344CB8AC3E}">
        <p14:creationId xmlns:p14="http://schemas.microsoft.com/office/powerpoint/2010/main" val="24653270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671EECE4-8ADA-E0FF-E4D0-573D351DCBFE}"/>
              </a:ext>
            </a:extLst>
          </p:cNvPr>
          <p:cNvSpPr txBox="1"/>
          <p:nvPr/>
        </p:nvSpPr>
        <p:spPr>
          <a:xfrm>
            <a:off x="225240" y="199931"/>
            <a:ext cx="10627939" cy="769441"/>
          </a:xfrm>
          <a:prstGeom prst="rect">
            <a:avLst/>
          </a:prstGeom>
          <a:noFill/>
        </p:spPr>
        <p:txBody>
          <a:bodyPr wrap="square" lIns="91440" tIns="45720" rIns="91440" bIns="45720" rtlCol="0" anchor="t">
            <a:spAutoFit/>
          </a:bodyPr>
          <a:lstStyle/>
          <a:p>
            <a:pPr defTabSz="457200">
              <a:defRPr/>
            </a:pPr>
            <a:r>
              <a:rPr kumimoji="0" lang="en-US" sz="44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a:rPr>
              <a:t>Readiness: </a:t>
            </a:r>
            <a:r>
              <a:rPr kumimoji="0" lang="en-US" sz="4400" b="0" i="1"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a:rPr>
              <a:t>Kindergarten</a:t>
            </a:r>
            <a:r>
              <a:rPr lang="en-US" sz="4400" i="1">
                <a:solidFill>
                  <a:prstClr val="white"/>
                </a:solidFill>
                <a:effectLst>
                  <a:outerShdw blurRad="38100" dist="38100" dir="2700000" algn="tl">
                    <a:srgbClr val="000000">
                      <a:alpha val="43137"/>
                    </a:srgbClr>
                  </a:outerShdw>
                </a:effectLst>
                <a:latin typeface="Trade Gothic Next HvyCd"/>
              </a:rPr>
              <a:t> – STAR Early Literacy</a:t>
            </a:r>
            <a:endParaRPr kumimoji="0" lang="en-US" sz="4400" b="0" i="1"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endParaRP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10" name="TextBox 9">
            <a:extLst>
              <a:ext uri="{FF2B5EF4-FFF2-40B4-BE49-F238E27FC236}">
                <a16:creationId xmlns:a16="http://schemas.microsoft.com/office/drawing/2014/main" id="{E356DB59-4D45-EA24-9F5C-BA2437101D3C}"/>
              </a:ext>
            </a:extLst>
          </p:cNvPr>
          <p:cNvSpPr txBox="1"/>
          <p:nvPr/>
        </p:nvSpPr>
        <p:spPr>
          <a:xfrm>
            <a:off x="11009" y="5934670"/>
            <a:ext cx="12129729" cy="923330"/>
          </a:xfrm>
          <a:prstGeom prst="rect">
            <a:avLst/>
          </a:prstGeom>
          <a:noFill/>
        </p:spPr>
        <p:txBody>
          <a:bodyPr wrap="square" lIns="91440" tIns="45720" rIns="91440" bIns="45720" anchor="t">
            <a:spAutoFit/>
          </a:bodyPr>
          <a:lstStyle/>
          <a:p>
            <a:r>
              <a:rPr lang="en-US" b="1" i="1">
                <a:solidFill>
                  <a:srgbClr val="1F1F1F"/>
                </a:solidFill>
                <a:effectLst/>
                <a:latin typeface="+mj-lt"/>
              </a:rPr>
              <a:t>SUMMARY: </a:t>
            </a:r>
            <a:r>
              <a:rPr lang="en-US" i="1">
                <a:latin typeface="+mj-lt"/>
              </a:rPr>
              <a:t>Nearly half of kindergarten students are already at or above benchmark in early literacy, but over one-third require targeted or urgent intervention. Ongoing monitoring is also needed for the 17% of students who are close to benchmark but at risk.</a:t>
            </a:r>
            <a:r>
              <a:rPr lang="en-US" b="1" i="1">
                <a:solidFill>
                  <a:srgbClr val="1F1F1F"/>
                </a:solidFill>
                <a:effectLst/>
                <a:latin typeface="+mj-lt"/>
              </a:rPr>
              <a:t>  </a:t>
            </a:r>
            <a:endParaRPr lang="en-US" i="1">
              <a:solidFill>
                <a:srgbClr val="1F1F1F"/>
              </a:solidFill>
              <a:highlight>
                <a:srgbClr val="FFFF00"/>
              </a:highlight>
              <a:latin typeface="+mj-lt"/>
              <a:ea typeface="Calibri Light"/>
              <a:cs typeface="Calibri Light"/>
            </a:endParaRPr>
          </a:p>
        </p:txBody>
      </p:sp>
      <p:sp>
        <p:nvSpPr>
          <p:cNvPr id="4" name="Slide Number Placeholder 3">
            <a:extLst>
              <a:ext uri="{FF2B5EF4-FFF2-40B4-BE49-F238E27FC236}">
                <a16:creationId xmlns:a16="http://schemas.microsoft.com/office/drawing/2014/main" id="{D09D97F6-7B5A-2A0A-8BF1-C4BD81313BB2}"/>
              </a:ext>
            </a:extLst>
          </p:cNvPr>
          <p:cNvSpPr>
            <a:spLocks noGrp="1"/>
          </p:cNvSpPr>
          <p:nvPr>
            <p:ph type="sldNum" sz="quarter" idx="12"/>
          </p:nvPr>
        </p:nvSpPr>
        <p:spPr/>
        <p:txBody>
          <a:bodyPr/>
          <a:lstStyle/>
          <a:p>
            <a:fld id="{28E6F07D-F62F-4C3B-A21E-2367E9A39921}" type="slidenum">
              <a:rPr lang="en-US" smtClean="0"/>
              <a:t>10</a:t>
            </a:fld>
            <a:endParaRPr lang="en-US"/>
          </a:p>
        </p:txBody>
      </p:sp>
      <p:pic>
        <p:nvPicPr>
          <p:cNvPr id="12" name="Picture 11">
            <a:extLst>
              <a:ext uri="{FF2B5EF4-FFF2-40B4-BE49-F238E27FC236}">
                <a16:creationId xmlns:a16="http://schemas.microsoft.com/office/drawing/2014/main" id="{47147FBF-AF21-E00C-5974-C03ABDB8D159}"/>
              </a:ext>
            </a:extLst>
          </p:cNvPr>
          <p:cNvPicPr>
            <a:picLocks noChangeAspect="1"/>
          </p:cNvPicPr>
          <p:nvPr/>
        </p:nvPicPr>
        <p:blipFill>
          <a:blip r:embed="rId4"/>
          <a:stretch>
            <a:fillRect/>
          </a:stretch>
        </p:blipFill>
        <p:spPr>
          <a:xfrm>
            <a:off x="2538864" y="1183055"/>
            <a:ext cx="7114272" cy="4491889"/>
          </a:xfrm>
          <a:prstGeom prst="rect">
            <a:avLst/>
          </a:prstGeom>
        </p:spPr>
      </p:pic>
    </p:spTree>
    <p:extLst>
      <p:ext uri="{BB962C8B-B14F-4D97-AF65-F5344CB8AC3E}">
        <p14:creationId xmlns:p14="http://schemas.microsoft.com/office/powerpoint/2010/main" val="40734840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671EECE4-8ADA-E0FF-E4D0-573D351DCBFE}"/>
              </a:ext>
            </a:extLst>
          </p:cNvPr>
          <p:cNvSpPr txBox="1"/>
          <p:nvPr/>
        </p:nvSpPr>
        <p:spPr>
          <a:xfrm>
            <a:off x="216050" y="165515"/>
            <a:ext cx="10627939" cy="769441"/>
          </a:xfrm>
          <a:prstGeom prst="rect">
            <a:avLst/>
          </a:prstGeom>
          <a:noFill/>
        </p:spPr>
        <p:txBody>
          <a:bodyPr wrap="square" rtlCol="0">
            <a:spAutoFit/>
          </a:bodyPr>
          <a:lstStyle/>
          <a:p>
            <a:pPr lvl="0" defTabSz="457200">
              <a:defRPr/>
            </a:pPr>
            <a:r>
              <a:rPr lang="en-US" sz="4400">
                <a:solidFill>
                  <a:prstClr val="white"/>
                </a:solidFill>
                <a:effectLst>
                  <a:outerShdw blurRad="38100" dist="38100" dir="2700000" algn="tl">
                    <a:srgbClr val="000000">
                      <a:alpha val="43137"/>
                    </a:srgbClr>
                  </a:outerShdw>
                </a:effectLst>
                <a:latin typeface="Trade Gothic Next HvyCd" panose="020B0906040303020004" pitchFamily="34" charset="0"/>
              </a:rPr>
              <a:t>Reading Status: </a:t>
            </a:r>
            <a:r>
              <a:rPr lang="en-US" sz="4400" i="1">
                <a:solidFill>
                  <a:prstClr val="white"/>
                </a:solidFill>
                <a:effectLst>
                  <a:outerShdw blurRad="38100" dist="38100" dir="2700000" algn="tl">
                    <a:srgbClr val="000000">
                      <a:alpha val="43137"/>
                    </a:srgbClr>
                  </a:outerShdw>
                </a:effectLst>
                <a:latin typeface="Trade Gothic Next HvyCd" panose="020B0906040303020004" pitchFamily="34" charset="0"/>
              </a:rPr>
              <a:t>Lexile </a:t>
            </a:r>
            <a:r>
              <a:rPr kumimoji="0" lang="en-US" sz="4400" b="0" i="1"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Use on GMAS</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14" name="TextBox 13">
            <a:extLst>
              <a:ext uri="{FF2B5EF4-FFF2-40B4-BE49-F238E27FC236}">
                <a16:creationId xmlns:a16="http://schemas.microsoft.com/office/drawing/2014/main" id="{197079DF-B142-DFF1-81C5-F4BFD8AF67CF}"/>
              </a:ext>
            </a:extLst>
          </p:cNvPr>
          <p:cNvSpPr txBox="1"/>
          <p:nvPr/>
        </p:nvSpPr>
        <p:spPr>
          <a:xfrm>
            <a:off x="11009" y="5893137"/>
            <a:ext cx="12231462" cy="923330"/>
          </a:xfrm>
          <a:prstGeom prst="rect">
            <a:avLst/>
          </a:prstGeom>
          <a:noFill/>
        </p:spPr>
        <p:txBody>
          <a:bodyPr wrap="square">
            <a:spAutoFit/>
          </a:bodyPr>
          <a:lstStyle/>
          <a:p>
            <a:pPr marL="0" marR="0" algn="l"/>
            <a:r>
              <a:rPr lang="en-US" b="1" i="1">
                <a:solidFill>
                  <a:srgbClr val="1F1F1F"/>
                </a:solidFill>
                <a:effectLst/>
                <a:highlight>
                  <a:srgbClr val="FFFFFF"/>
                </a:highlight>
                <a:latin typeface="+mj-lt"/>
              </a:rPr>
              <a:t>SUMMARY:</a:t>
            </a:r>
            <a:r>
              <a:rPr lang="en-US" b="1" i="1">
                <a:solidFill>
                  <a:srgbClr val="1F1F1F"/>
                </a:solidFill>
                <a:effectLst/>
                <a:highlight>
                  <a:srgbClr val="FFFFFF"/>
                </a:highlight>
                <a:latin typeface="Google Sans"/>
              </a:rPr>
              <a:t> </a:t>
            </a:r>
            <a:r>
              <a:rPr lang="en-US" sz="1800" b="0" i="1">
                <a:solidFill>
                  <a:srgbClr val="242424"/>
                </a:solidFill>
                <a:effectLst/>
                <a:latin typeface="Calibri Light" panose="020F0302020204030204" pitchFamily="34" charset="0"/>
              </a:rPr>
              <a:t>This chart highlights the difficulty of 4</a:t>
            </a:r>
            <a:r>
              <a:rPr lang="en-US" sz="1800" b="0" i="1" baseline="30000">
                <a:solidFill>
                  <a:srgbClr val="242424"/>
                </a:solidFill>
                <a:effectLst/>
                <a:latin typeface="Calibri Light" panose="020F0302020204030204" pitchFamily="34" charset="0"/>
              </a:rPr>
              <a:t>th</a:t>
            </a:r>
            <a:r>
              <a:rPr lang="en-US" sz="1800" b="0" i="1">
                <a:solidFill>
                  <a:srgbClr val="242424"/>
                </a:solidFill>
                <a:effectLst/>
                <a:latin typeface="Calibri Light" panose="020F0302020204030204" pitchFamily="34" charset="0"/>
              </a:rPr>
              <a:t> grade students in reaching on grade level reading status. The expected Lexile growth band for 3</a:t>
            </a:r>
            <a:r>
              <a:rPr lang="en-US" sz="1800" b="0" i="1" baseline="30000">
                <a:solidFill>
                  <a:srgbClr val="242424"/>
                </a:solidFill>
                <a:effectLst/>
                <a:latin typeface="Calibri Light" panose="020F0302020204030204" pitchFamily="34" charset="0"/>
              </a:rPr>
              <a:t>rd</a:t>
            </a:r>
            <a:r>
              <a:rPr lang="en-US" sz="1800" b="0" i="1">
                <a:solidFill>
                  <a:srgbClr val="242424"/>
                </a:solidFill>
                <a:effectLst/>
                <a:latin typeface="Calibri Light" panose="020F0302020204030204" pitchFamily="34" charset="0"/>
              </a:rPr>
              <a:t> grade is 520, while the expected Lexile growth band for 4</a:t>
            </a:r>
            <a:r>
              <a:rPr lang="en-US" sz="1800" b="0" i="1" baseline="30000">
                <a:solidFill>
                  <a:srgbClr val="242424"/>
                </a:solidFill>
                <a:effectLst/>
                <a:latin typeface="Calibri Light" panose="020F0302020204030204" pitchFamily="34" charset="0"/>
              </a:rPr>
              <a:t>th</a:t>
            </a:r>
            <a:r>
              <a:rPr lang="en-US" sz="1800" b="0" i="1">
                <a:solidFill>
                  <a:srgbClr val="242424"/>
                </a:solidFill>
                <a:effectLst/>
                <a:latin typeface="Calibri Light" panose="020F0302020204030204" pitchFamily="34" charset="0"/>
              </a:rPr>
              <a:t> grade is 740. This is the largest expected growth of any grade.</a:t>
            </a:r>
            <a:endParaRPr lang="en-US" sz="1800" b="0" i="1">
              <a:solidFill>
                <a:srgbClr val="242424"/>
              </a:solidFill>
              <a:effectLst/>
              <a:latin typeface="Aptos" panose="020B0004020202020204" pitchFamily="34" charset="0"/>
            </a:endParaRPr>
          </a:p>
        </p:txBody>
      </p:sp>
      <p:sp>
        <p:nvSpPr>
          <p:cNvPr id="4" name="Slide Number Placeholder 3">
            <a:extLst>
              <a:ext uri="{FF2B5EF4-FFF2-40B4-BE49-F238E27FC236}">
                <a16:creationId xmlns:a16="http://schemas.microsoft.com/office/drawing/2014/main" id="{39E764B3-999D-C4D0-D33D-BB5B46A69691}"/>
              </a:ext>
            </a:extLst>
          </p:cNvPr>
          <p:cNvSpPr>
            <a:spLocks noGrp="1"/>
          </p:cNvSpPr>
          <p:nvPr>
            <p:ph type="sldNum" sz="quarter" idx="12"/>
          </p:nvPr>
        </p:nvSpPr>
        <p:spPr/>
        <p:txBody>
          <a:bodyPr/>
          <a:lstStyle/>
          <a:p>
            <a:fld id="{28E6F07D-F62F-4C3B-A21E-2367E9A39921}" type="slidenum">
              <a:rPr lang="en-US" smtClean="0"/>
              <a:t>11</a:t>
            </a:fld>
            <a:endParaRPr lang="en-US"/>
          </a:p>
        </p:txBody>
      </p:sp>
      <p:pic>
        <p:nvPicPr>
          <p:cNvPr id="6" name="Picture 5">
            <a:extLst>
              <a:ext uri="{FF2B5EF4-FFF2-40B4-BE49-F238E27FC236}">
                <a16:creationId xmlns:a16="http://schemas.microsoft.com/office/drawing/2014/main" id="{F3E0C285-BAF5-A592-3843-F9CFA2C259CD}"/>
              </a:ext>
            </a:extLst>
          </p:cNvPr>
          <p:cNvPicPr>
            <a:picLocks noChangeAspect="1"/>
          </p:cNvPicPr>
          <p:nvPr/>
        </p:nvPicPr>
        <p:blipFill>
          <a:blip r:embed="rId4"/>
          <a:srcRect l="656" r="4003"/>
          <a:stretch>
            <a:fillRect/>
          </a:stretch>
        </p:blipFill>
        <p:spPr>
          <a:xfrm>
            <a:off x="11009" y="1243538"/>
            <a:ext cx="12027824" cy="4146550"/>
          </a:xfrm>
          <a:prstGeom prst="rect">
            <a:avLst/>
          </a:prstGeom>
        </p:spPr>
      </p:pic>
      <p:sp>
        <p:nvSpPr>
          <p:cNvPr id="7" name="TextBox 6">
            <a:extLst>
              <a:ext uri="{FF2B5EF4-FFF2-40B4-BE49-F238E27FC236}">
                <a16:creationId xmlns:a16="http://schemas.microsoft.com/office/drawing/2014/main" id="{EA796D7D-4369-A34D-5A2C-DD4AEE256D35}"/>
              </a:ext>
            </a:extLst>
          </p:cNvPr>
          <p:cNvSpPr txBox="1"/>
          <p:nvPr/>
        </p:nvSpPr>
        <p:spPr>
          <a:xfrm>
            <a:off x="5024295" y="2762815"/>
            <a:ext cx="872355" cy="430887"/>
          </a:xfrm>
          <a:prstGeom prst="rect">
            <a:avLst/>
          </a:prstGeom>
          <a:noFill/>
        </p:spPr>
        <p:txBody>
          <a:bodyPr wrap="none" rtlCol="0">
            <a:spAutoFit/>
          </a:bodyPr>
          <a:lstStyle/>
          <a:p>
            <a:r>
              <a:rPr lang="en-US" sz="2200" b="1">
                <a:solidFill>
                  <a:srgbClr val="FF0000"/>
                </a:solidFill>
              </a:rPr>
              <a:t>+220L</a:t>
            </a:r>
          </a:p>
        </p:txBody>
      </p:sp>
      <p:sp>
        <p:nvSpPr>
          <p:cNvPr id="8" name="TextBox 7">
            <a:extLst>
              <a:ext uri="{FF2B5EF4-FFF2-40B4-BE49-F238E27FC236}">
                <a16:creationId xmlns:a16="http://schemas.microsoft.com/office/drawing/2014/main" id="{1AA3A87D-BD88-64E0-43E1-E7FEA721938C}"/>
              </a:ext>
            </a:extLst>
          </p:cNvPr>
          <p:cNvSpPr txBox="1"/>
          <p:nvPr/>
        </p:nvSpPr>
        <p:spPr>
          <a:xfrm>
            <a:off x="5024295" y="3132147"/>
            <a:ext cx="729687" cy="430887"/>
          </a:xfrm>
          <a:prstGeom prst="rect">
            <a:avLst/>
          </a:prstGeom>
          <a:noFill/>
        </p:spPr>
        <p:txBody>
          <a:bodyPr wrap="none" rtlCol="0">
            <a:spAutoFit/>
          </a:bodyPr>
          <a:lstStyle/>
          <a:p>
            <a:r>
              <a:rPr lang="en-US" sz="2200" b="1">
                <a:solidFill>
                  <a:srgbClr val="FF0000"/>
                </a:solidFill>
              </a:rPr>
              <a:t>+90L</a:t>
            </a:r>
          </a:p>
        </p:txBody>
      </p:sp>
      <p:sp>
        <p:nvSpPr>
          <p:cNvPr id="9" name="TextBox 8">
            <a:extLst>
              <a:ext uri="{FF2B5EF4-FFF2-40B4-BE49-F238E27FC236}">
                <a16:creationId xmlns:a16="http://schemas.microsoft.com/office/drawing/2014/main" id="{786F74C8-7036-A2F2-7DA3-37D0B670A9FB}"/>
              </a:ext>
            </a:extLst>
          </p:cNvPr>
          <p:cNvSpPr txBox="1"/>
          <p:nvPr/>
        </p:nvSpPr>
        <p:spPr>
          <a:xfrm>
            <a:off x="5033913" y="3532256"/>
            <a:ext cx="729687" cy="430887"/>
          </a:xfrm>
          <a:prstGeom prst="rect">
            <a:avLst/>
          </a:prstGeom>
          <a:noFill/>
        </p:spPr>
        <p:txBody>
          <a:bodyPr wrap="none" rtlCol="0">
            <a:spAutoFit/>
          </a:bodyPr>
          <a:lstStyle/>
          <a:p>
            <a:r>
              <a:rPr lang="en-US" sz="2200" b="1">
                <a:solidFill>
                  <a:srgbClr val="FF0000"/>
                </a:solidFill>
              </a:rPr>
              <a:t>+95L</a:t>
            </a:r>
          </a:p>
        </p:txBody>
      </p:sp>
      <p:sp>
        <p:nvSpPr>
          <p:cNvPr id="10" name="TextBox 9">
            <a:extLst>
              <a:ext uri="{FF2B5EF4-FFF2-40B4-BE49-F238E27FC236}">
                <a16:creationId xmlns:a16="http://schemas.microsoft.com/office/drawing/2014/main" id="{EC56E575-0181-2728-C00F-95033EBB0340}"/>
              </a:ext>
            </a:extLst>
          </p:cNvPr>
          <p:cNvSpPr txBox="1"/>
          <p:nvPr/>
        </p:nvSpPr>
        <p:spPr>
          <a:xfrm>
            <a:off x="5048466" y="3881418"/>
            <a:ext cx="729687" cy="430887"/>
          </a:xfrm>
          <a:prstGeom prst="rect">
            <a:avLst/>
          </a:prstGeom>
          <a:noFill/>
        </p:spPr>
        <p:txBody>
          <a:bodyPr wrap="none" rtlCol="0">
            <a:spAutoFit/>
          </a:bodyPr>
          <a:lstStyle/>
          <a:p>
            <a:r>
              <a:rPr lang="en-US" sz="2200" b="1">
                <a:solidFill>
                  <a:srgbClr val="FF0000"/>
                </a:solidFill>
              </a:rPr>
              <a:t>+45L</a:t>
            </a:r>
          </a:p>
        </p:txBody>
      </p:sp>
      <p:sp>
        <p:nvSpPr>
          <p:cNvPr id="12" name="TextBox 11">
            <a:extLst>
              <a:ext uri="{FF2B5EF4-FFF2-40B4-BE49-F238E27FC236}">
                <a16:creationId xmlns:a16="http://schemas.microsoft.com/office/drawing/2014/main" id="{18FB328D-688A-ABB0-4B6E-24252A16BA3B}"/>
              </a:ext>
            </a:extLst>
          </p:cNvPr>
          <p:cNvSpPr txBox="1"/>
          <p:nvPr/>
        </p:nvSpPr>
        <p:spPr>
          <a:xfrm>
            <a:off x="5063019" y="4281527"/>
            <a:ext cx="729687" cy="430887"/>
          </a:xfrm>
          <a:prstGeom prst="rect">
            <a:avLst/>
          </a:prstGeom>
          <a:noFill/>
        </p:spPr>
        <p:txBody>
          <a:bodyPr wrap="none" rtlCol="0">
            <a:spAutoFit/>
          </a:bodyPr>
          <a:lstStyle/>
          <a:p>
            <a:r>
              <a:rPr lang="en-US" sz="2200" b="1">
                <a:solidFill>
                  <a:srgbClr val="FF0000"/>
                </a:solidFill>
              </a:rPr>
              <a:t>+45L</a:t>
            </a:r>
          </a:p>
        </p:txBody>
      </p:sp>
      <p:sp>
        <p:nvSpPr>
          <p:cNvPr id="13" name="TextBox 12">
            <a:extLst>
              <a:ext uri="{FF2B5EF4-FFF2-40B4-BE49-F238E27FC236}">
                <a16:creationId xmlns:a16="http://schemas.microsoft.com/office/drawing/2014/main" id="{E61266F3-105E-FE5C-37F1-8707547926AF}"/>
              </a:ext>
            </a:extLst>
          </p:cNvPr>
          <p:cNvSpPr txBox="1"/>
          <p:nvPr/>
        </p:nvSpPr>
        <p:spPr>
          <a:xfrm>
            <a:off x="5072780" y="4620081"/>
            <a:ext cx="729687" cy="430887"/>
          </a:xfrm>
          <a:prstGeom prst="rect">
            <a:avLst/>
          </a:prstGeom>
          <a:noFill/>
        </p:spPr>
        <p:txBody>
          <a:bodyPr wrap="none" rtlCol="0">
            <a:spAutoFit/>
          </a:bodyPr>
          <a:lstStyle/>
          <a:p>
            <a:r>
              <a:rPr lang="en-US" sz="2200" b="1">
                <a:solidFill>
                  <a:srgbClr val="FF0000"/>
                </a:solidFill>
              </a:rPr>
              <a:t>+40L</a:t>
            </a:r>
          </a:p>
        </p:txBody>
      </p:sp>
    </p:spTree>
    <p:extLst>
      <p:ext uri="{BB962C8B-B14F-4D97-AF65-F5344CB8AC3E}">
        <p14:creationId xmlns:p14="http://schemas.microsoft.com/office/powerpoint/2010/main" val="5684652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0C5552-8CA0-8B43-9F8F-A424FCCC27BE}"/>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DB8A1FA3-E6E0-26D8-A570-7602E3439FB9}"/>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D9D77C51-906D-64FC-3C39-E15C6A0F4D28}"/>
              </a:ext>
            </a:extLst>
          </p:cNvPr>
          <p:cNvSpPr txBox="1"/>
          <p:nvPr/>
        </p:nvSpPr>
        <p:spPr>
          <a:xfrm>
            <a:off x="216050" y="165515"/>
            <a:ext cx="10627939" cy="769441"/>
          </a:xfrm>
          <a:prstGeom prst="rect">
            <a:avLst/>
          </a:prstGeom>
          <a:noFill/>
        </p:spPr>
        <p:txBody>
          <a:bodyPr wrap="square" rtlCol="0">
            <a:spAutoFit/>
          </a:bodyPr>
          <a:lstStyle/>
          <a:p>
            <a:pPr lvl="0" defTabSz="457200">
              <a:defRPr/>
            </a:pPr>
            <a:r>
              <a:rPr lang="en-US" sz="4400">
                <a:solidFill>
                  <a:prstClr val="white"/>
                </a:solidFill>
                <a:effectLst>
                  <a:outerShdw blurRad="38100" dist="38100" dir="2700000" algn="tl">
                    <a:srgbClr val="000000">
                      <a:alpha val="43137"/>
                    </a:srgbClr>
                  </a:outerShdw>
                </a:effectLst>
                <a:latin typeface="Trade Gothic Next HvyCd" panose="020B0906040303020004" pitchFamily="34" charset="0"/>
              </a:rPr>
              <a:t>Solutions to Boost 4</a:t>
            </a:r>
            <a:r>
              <a:rPr lang="en-US" sz="4400" baseline="30000">
                <a:solidFill>
                  <a:prstClr val="white"/>
                </a:solidFill>
                <a:effectLst>
                  <a:outerShdw blurRad="38100" dist="38100" dir="2700000" algn="tl">
                    <a:srgbClr val="000000">
                      <a:alpha val="43137"/>
                    </a:srgbClr>
                  </a:outerShdw>
                </a:effectLst>
                <a:latin typeface="Trade Gothic Next HvyCd" panose="020B0906040303020004" pitchFamily="34" charset="0"/>
              </a:rPr>
              <a:t>th</a:t>
            </a:r>
            <a:r>
              <a:rPr lang="en-US" sz="4400">
                <a:solidFill>
                  <a:prstClr val="white"/>
                </a:solidFill>
                <a:effectLst>
                  <a:outerShdw blurRad="38100" dist="38100" dir="2700000" algn="tl">
                    <a:srgbClr val="000000">
                      <a:alpha val="43137"/>
                    </a:srgbClr>
                  </a:outerShdw>
                </a:effectLst>
                <a:latin typeface="Trade Gothic Next HvyCd" panose="020B0906040303020004" pitchFamily="34" charset="0"/>
              </a:rPr>
              <a:t> Grade Reading</a:t>
            </a:r>
            <a:endParaRPr kumimoji="0" lang="en-US" sz="4400" b="0" i="1"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endParaRPr>
          </a:p>
        </p:txBody>
      </p:sp>
      <p:pic>
        <p:nvPicPr>
          <p:cNvPr id="11" name="Picture 10">
            <a:extLst>
              <a:ext uri="{FF2B5EF4-FFF2-40B4-BE49-F238E27FC236}">
                <a16:creationId xmlns:a16="http://schemas.microsoft.com/office/drawing/2014/main" id="{CD942E2B-C6C6-E4B2-6B02-5257B7FEC3C8}"/>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4" name="Slide Number Placeholder 3">
            <a:extLst>
              <a:ext uri="{FF2B5EF4-FFF2-40B4-BE49-F238E27FC236}">
                <a16:creationId xmlns:a16="http://schemas.microsoft.com/office/drawing/2014/main" id="{AF1611FD-C038-05AE-3A54-257EA90ECEBD}"/>
              </a:ext>
            </a:extLst>
          </p:cNvPr>
          <p:cNvSpPr>
            <a:spLocks noGrp="1"/>
          </p:cNvSpPr>
          <p:nvPr>
            <p:ph type="sldNum" sz="quarter" idx="12"/>
          </p:nvPr>
        </p:nvSpPr>
        <p:spPr/>
        <p:txBody>
          <a:bodyPr/>
          <a:lstStyle/>
          <a:p>
            <a:fld id="{28E6F07D-F62F-4C3B-A21E-2367E9A39921}" type="slidenum">
              <a:rPr lang="en-US" smtClean="0"/>
              <a:t>12</a:t>
            </a:fld>
            <a:endParaRPr lang="en-US"/>
          </a:p>
        </p:txBody>
      </p:sp>
      <p:sp>
        <p:nvSpPr>
          <p:cNvPr id="15" name="TextBox 14">
            <a:extLst>
              <a:ext uri="{FF2B5EF4-FFF2-40B4-BE49-F238E27FC236}">
                <a16:creationId xmlns:a16="http://schemas.microsoft.com/office/drawing/2014/main" id="{EAEE5FAF-BFF8-6AA8-0BEF-5CEC134CCEC4}"/>
              </a:ext>
            </a:extLst>
          </p:cNvPr>
          <p:cNvSpPr txBox="1"/>
          <p:nvPr/>
        </p:nvSpPr>
        <p:spPr>
          <a:xfrm>
            <a:off x="376789" y="1126989"/>
            <a:ext cx="9149176" cy="5632311"/>
          </a:xfrm>
          <a:prstGeom prst="rect">
            <a:avLst/>
          </a:prstGeom>
          <a:noFill/>
        </p:spPr>
        <p:txBody>
          <a:bodyPr wrap="square">
            <a:spAutoFit/>
          </a:bodyPr>
          <a:lstStyle/>
          <a:p>
            <a:pPr>
              <a:buNone/>
            </a:pPr>
            <a:r>
              <a:rPr lang="en-US" sz="2000" b="1"/>
              <a:t>🔤 Foundational Skills</a:t>
            </a:r>
            <a:endParaRPr lang="en-US" sz="2000"/>
          </a:p>
          <a:p>
            <a:pPr>
              <a:buFont typeface="Arial" panose="020B0604020202020204" pitchFamily="34" charset="0"/>
              <a:buChar char="•"/>
            </a:pPr>
            <a:r>
              <a:rPr lang="en-US" sz="2000" b="1"/>
              <a:t>Daily word study (syllables, prefixes/suffixes, roots)</a:t>
            </a:r>
          </a:p>
          <a:p>
            <a:pPr>
              <a:buFont typeface="Arial" panose="020B0604020202020204" pitchFamily="34" charset="0"/>
              <a:buChar char="•"/>
            </a:pPr>
            <a:r>
              <a:rPr lang="en-US" sz="2000" b="1"/>
              <a:t>Fluency practice (repeated/choral reading, timed passages)</a:t>
            </a:r>
          </a:p>
          <a:p>
            <a:pPr>
              <a:buFont typeface="Arial" panose="020B0604020202020204" pitchFamily="34" charset="0"/>
              <a:buChar char="•"/>
            </a:pPr>
            <a:r>
              <a:rPr lang="en-US" sz="2000"/>
              <a:t>Continued phonics/decoding in small groups</a:t>
            </a:r>
          </a:p>
          <a:p>
            <a:endParaRPr lang="en-US" sz="2000"/>
          </a:p>
          <a:p>
            <a:pPr>
              <a:buNone/>
            </a:pPr>
            <a:r>
              <a:rPr lang="en-US" sz="2000" b="1"/>
              <a:t>📚 Vocabulary Development</a:t>
            </a:r>
            <a:endParaRPr lang="en-US" sz="2000"/>
          </a:p>
          <a:p>
            <a:pPr>
              <a:buFont typeface="Arial" panose="020B0604020202020204" pitchFamily="34" charset="0"/>
              <a:buChar char="•"/>
            </a:pPr>
            <a:r>
              <a:rPr lang="en-US" sz="2000"/>
              <a:t>Teach Tier 2 academic words (</a:t>
            </a:r>
            <a:r>
              <a:rPr lang="en-US" sz="2000" i="1"/>
              <a:t>analyze, determine</a:t>
            </a:r>
            <a:r>
              <a:rPr lang="en-US" sz="2000"/>
              <a:t>)</a:t>
            </a:r>
          </a:p>
          <a:p>
            <a:pPr>
              <a:buFont typeface="Arial" panose="020B0604020202020204" pitchFamily="34" charset="0"/>
              <a:buChar char="•"/>
            </a:pPr>
            <a:r>
              <a:rPr lang="en-US" sz="2000"/>
              <a:t>Content-specific vocabulary in science/social studies</a:t>
            </a:r>
          </a:p>
          <a:p>
            <a:endParaRPr lang="en-US" sz="2000"/>
          </a:p>
          <a:p>
            <a:pPr>
              <a:buNone/>
            </a:pPr>
            <a:r>
              <a:rPr lang="en-US" sz="2000" b="1"/>
              <a:t>📝 Text Comprehension</a:t>
            </a:r>
            <a:endParaRPr lang="en-US" sz="2000"/>
          </a:p>
          <a:p>
            <a:pPr>
              <a:buFont typeface="Arial" panose="020B0604020202020204" pitchFamily="34" charset="0"/>
              <a:buChar char="•"/>
            </a:pPr>
            <a:r>
              <a:rPr lang="en-US" sz="2000"/>
              <a:t>Scaffold complex texts with chunking, questioning, graphic organizers</a:t>
            </a:r>
          </a:p>
          <a:p>
            <a:pPr>
              <a:buFont typeface="Arial" panose="020B0604020202020204" pitchFamily="34" charset="0"/>
              <a:buChar char="•"/>
            </a:pPr>
            <a:r>
              <a:rPr lang="en-US" sz="2000"/>
              <a:t>Explicit strategies: summarize, compare/contrast</a:t>
            </a:r>
          </a:p>
          <a:p>
            <a:pPr>
              <a:buFont typeface="Arial" panose="020B0604020202020204" pitchFamily="34" charset="0"/>
              <a:buChar char="•"/>
            </a:pPr>
            <a:r>
              <a:rPr lang="en-US" sz="2000" b="1"/>
              <a:t>Close reading: gist → structure → evidence</a:t>
            </a:r>
          </a:p>
          <a:p>
            <a:endParaRPr lang="en-US" sz="2000"/>
          </a:p>
          <a:p>
            <a:pPr>
              <a:buNone/>
            </a:pPr>
            <a:r>
              <a:rPr lang="en-US" sz="2000" b="1"/>
              <a:t>👩‍🏫 Instructional Structures</a:t>
            </a:r>
            <a:endParaRPr lang="en-US" sz="2000"/>
          </a:p>
          <a:p>
            <a:pPr>
              <a:buFont typeface="Arial" panose="020B0604020202020204" pitchFamily="34" charset="0"/>
              <a:buChar char="•"/>
            </a:pPr>
            <a:r>
              <a:rPr lang="en-US" sz="2000" b="1"/>
              <a:t>Small-group interventions </a:t>
            </a:r>
          </a:p>
          <a:p>
            <a:pPr>
              <a:buFont typeface="Arial" panose="020B0604020202020204" pitchFamily="34" charset="0"/>
              <a:buChar char="•"/>
            </a:pPr>
            <a:r>
              <a:rPr lang="en-US" sz="2000"/>
              <a:t>Literacy across content </a:t>
            </a:r>
          </a:p>
          <a:p>
            <a:pPr>
              <a:buFont typeface="Arial" panose="020B0604020202020204" pitchFamily="34" charset="0"/>
              <a:buChar char="•"/>
            </a:pPr>
            <a:r>
              <a:rPr lang="en-US" sz="2000"/>
              <a:t>Frequent progress monitoring + regrouping</a:t>
            </a:r>
          </a:p>
        </p:txBody>
      </p:sp>
    </p:spTree>
    <p:extLst>
      <p:ext uri="{BB962C8B-B14F-4D97-AF65-F5344CB8AC3E}">
        <p14:creationId xmlns:p14="http://schemas.microsoft.com/office/powerpoint/2010/main" val="10724789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796118-C11A-8C82-234F-D0C4127F677B}"/>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A86D0928-FC21-F70F-FCFE-52614A73CFDB}"/>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40BC754E-ABA5-23EE-3F35-DC8FCBF10BC4}"/>
              </a:ext>
            </a:extLst>
          </p:cNvPr>
          <p:cNvSpPr txBox="1"/>
          <p:nvPr/>
        </p:nvSpPr>
        <p:spPr>
          <a:xfrm>
            <a:off x="216050" y="165515"/>
            <a:ext cx="10627939" cy="769441"/>
          </a:xfrm>
          <a:prstGeom prst="rect">
            <a:avLst/>
          </a:prstGeom>
          <a:noFill/>
        </p:spPr>
        <p:txBody>
          <a:bodyPr wrap="square" rtlCol="0">
            <a:spAutoFit/>
          </a:bodyPr>
          <a:lstStyle/>
          <a:p>
            <a:pPr lvl="0" defTabSz="457200">
              <a:defRPr/>
            </a:pPr>
            <a:r>
              <a:rPr lang="en-US" sz="4400">
                <a:solidFill>
                  <a:prstClr val="white"/>
                </a:solidFill>
                <a:effectLst>
                  <a:outerShdw blurRad="38100" dist="38100" dir="2700000" algn="tl">
                    <a:srgbClr val="000000">
                      <a:alpha val="43137"/>
                    </a:srgbClr>
                  </a:outerShdw>
                </a:effectLst>
                <a:latin typeface="Trade Gothic Next HvyCd" panose="020B0906040303020004" pitchFamily="34" charset="0"/>
              </a:rPr>
              <a:t>Reading Range: </a:t>
            </a:r>
            <a:r>
              <a:rPr lang="en-US" sz="4400" i="1">
                <a:solidFill>
                  <a:prstClr val="white"/>
                </a:solidFill>
                <a:effectLst>
                  <a:outerShdw blurRad="38100" dist="38100" dir="2700000" algn="tl">
                    <a:srgbClr val="000000">
                      <a:alpha val="43137"/>
                    </a:srgbClr>
                  </a:outerShdw>
                </a:effectLst>
                <a:latin typeface="Trade Gothic Next HvyCd" panose="020B0906040303020004" pitchFamily="34" charset="0"/>
              </a:rPr>
              <a:t>Histogram – 3</a:t>
            </a:r>
            <a:r>
              <a:rPr lang="en-US" sz="4400" i="1" baseline="30000">
                <a:solidFill>
                  <a:prstClr val="white"/>
                </a:solidFill>
                <a:effectLst>
                  <a:outerShdw blurRad="38100" dist="38100" dir="2700000" algn="tl">
                    <a:srgbClr val="000000">
                      <a:alpha val="43137"/>
                    </a:srgbClr>
                  </a:outerShdw>
                </a:effectLst>
                <a:latin typeface="Trade Gothic Next HvyCd" panose="020B0906040303020004" pitchFamily="34" charset="0"/>
              </a:rPr>
              <a:t>rd</a:t>
            </a:r>
            <a:r>
              <a:rPr lang="en-US" sz="4400" i="1">
                <a:solidFill>
                  <a:prstClr val="white"/>
                </a:solidFill>
                <a:effectLst>
                  <a:outerShdw blurRad="38100" dist="38100" dir="2700000" algn="tl">
                    <a:srgbClr val="000000">
                      <a:alpha val="43137"/>
                    </a:srgbClr>
                  </a:outerShdw>
                </a:effectLst>
                <a:latin typeface="Trade Gothic Next HvyCd" panose="020B0906040303020004" pitchFamily="34" charset="0"/>
              </a:rPr>
              <a:t> Grade </a:t>
            </a:r>
            <a:r>
              <a:rPr lang="en-US" sz="4400" i="1" err="1">
                <a:solidFill>
                  <a:prstClr val="white"/>
                </a:solidFill>
                <a:effectLst>
                  <a:outerShdw blurRad="38100" dist="38100" dir="2700000" algn="tl">
                    <a:srgbClr val="000000">
                      <a:alpha val="43137"/>
                    </a:srgbClr>
                  </a:outerShdw>
                </a:effectLst>
                <a:latin typeface="Trade Gothic Next HvyCd" panose="020B0906040303020004" pitchFamily="34" charset="0"/>
              </a:rPr>
              <a:t>Lexiles</a:t>
            </a:r>
            <a:endParaRPr kumimoji="0" lang="en-US" sz="4400" b="0" i="1"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endParaRPr>
          </a:p>
        </p:txBody>
      </p:sp>
      <p:pic>
        <p:nvPicPr>
          <p:cNvPr id="11" name="Picture 10">
            <a:extLst>
              <a:ext uri="{FF2B5EF4-FFF2-40B4-BE49-F238E27FC236}">
                <a16:creationId xmlns:a16="http://schemas.microsoft.com/office/drawing/2014/main" id="{192150E5-ABA7-FEE4-AE6F-709EF92BDC4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14" name="TextBox 13">
            <a:extLst>
              <a:ext uri="{FF2B5EF4-FFF2-40B4-BE49-F238E27FC236}">
                <a16:creationId xmlns:a16="http://schemas.microsoft.com/office/drawing/2014/main" id="{A0B07690-6A96-0B1C-CDC3-119FF3BD5B59}"/>
              </a:ext>
            </a:extLst>
          </p:cNvPr>
          <p:cNvSpPr txBox="1"/>
          <p:nvPr/>
        </p:nvSpPr>
        <p:spPr>
          <a:xfrm>
            <a:off x="-22121" y="6213398"/>
            <a:ext cx="12231462" cy="646331"/>
          </a:xfrm>
          <a:prstGeom prst="rect">
            <a:avLst/>
          </a:prstGeom>
          <a:noFill/>
        </p:spPr>
        <p:txBody>
          <a:bodyPr wrap="square" lIns="91440" tIns="45720" rIns="91440" bIns="45720" anchor="t">
            <a:spAutoFit/>
          </a:bodyPr>
          <a:lstStyle/>
          <a:p>
            <a:r>
              <a:rPr lang="en-US" b="1" i="1">
                <a:solidFill>
                  <a:srgbClr val="1F1F1F"/>
                </a:solidFill>
                <a:effectLst/>
                <a:highlight>
                  <a:srgbClr val="FFFFFF"/>
                </a:highlight>
                <a:latin typeface="+mj-lt"/>
              </a:rPr>
              <a:t>SUMMARY:</a:t>
            </a:r>
            <a:r>
              <a:rPr lang="en-US" b="1" i="1">
                <a:solidFill>
                  <a:srgbClr val="1F1F1F"/>
                </a:solidFill>
                <a:highlight>
                  <a:srgbClr val="FFFFFF"/>
                </a:highlight>
                <a:latin typeface="+mj-lt"/>
              </a:rPr>
              <a:t> </a:t>
            </a:r>
            <a:r>
              <a:rPr lang="en-US" i="1">
                <a:solidFill>
                  <a:srgbClr val="1F1F1F"/>
                </a:solidFill>
                <a:highlight>
                  <a:srgbClr val="FFFFFF"/>
                </a:highlight>
                <a:latin typeface="+mj-lt"/>
                <a:ea typeface="+mn-lt"/>
                <a:cs typeface="+mn-lt"/>
              </a:rPr>
              <a:t>Last spring’s 3rd grade results show many students were below grade level, but the largest group scored in the grade level band, with several moving into Grade Level Plus and a smaller group already Above Grade Level as they enter 4th grade.</a:t>
            </a:r>
            <a:endParaRPr lang="en-US" sz="1800" i="1">
              <a:solidFill>
                <a:srgbClr val="242424"/>
              </a:solidFill>
              <a:effectLst/>
              <a:highlight>
                <a:srgbClr val="FFFF00"/>
              </a:highlight>
              <a:latin typeface="+mj-lt"/>
            </a:endParaRPr>
          </a:p>
        </p:txBody>
      </p:sp>
      <p:sp>
        <p:nvSpPr>
          <p:cNvPr id="4" name="Slide Number Placeholder 3">
            <a:extLst>
              <a:ext uri="{FF2B5EF4-FFF2-40B4-BE49-F238E27FC236}">
                <a16:creationId xmlns:a16="http://schemas.microsoft.com/office/drawing/2014/main" id="{7636CDB4-F3BF-3B43-AAF7-0EC113D2E19C}"/>
              </a:ext>
            </a:extLst>
          </p:cNvPr>
          <p:cNvSpPr>
            <a:spLocks noGrp="1"/>
          </p:cNvSpPr>
          <p:nvPr>
            <p:ph type="sldNum" sz="quarter" idx="12"/>
          </p:nvPr>
        </p:nvSpPr>
        <p:spPr/>
        <p:txBody>
          <a:bodyPr/>
          <a:lstStyle/>
          <a:p>
            <a:fld id="{28E6F07D-F62F-4C3B-A21E-2367E9A39921}" type="slidenum">
              <a:rPr lang="en-US" smtClean="0"/>
              <a:t>13</a:t>
            </a:fld>
            <a:endParaRPr lang="en-US"/>
          </a:p>
        </p:txBody>
      </p:sp>
      <p:pic>
        <p:nvPicPr>
          <p:cNvPr id="6" name="Picture 5" descr="A graph of green and orange bars&#10;&#10;AI-generated content may be incorrect.">
            <a:extLst>
              <a:ext uri="{FF2B5EF4-FFF2-40B4-BE49-F238E27FC236}">
                <a16:creationId xmlns:a16="http://schemas.microsoft.com/office/drawing/2014/main" id="{5ED93CC2-F1FD-487F-2470-4A16458CC29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740" y="1811092"/>
            <a:ext cx="12192000" cy="3838575"/>
          </a:xfrm>
          <a:prstGeom prst="rect">
            <a:avLst/>
          </a:prstGeom>
        </p:spPr>
      </p:pic>
      <p:sp>
        <p:nvSpPr>
          <p:cNvPr id="8" name="TextBox 7">
            <a:extLst>
              <a:ext uri="{FF2B5EF4-FFF2-40B4-BE49-F238E27FC236}">
                <a16:creationId xmlns:a16="http://schemas.microsoft.com/office/drawing/2014/main" id="{035CE5DB-F3A3-9292-8D3F-208CD11F226E}"/>
              </a:ext>
            </a:extLst>
          </p:cNvPr>
          <p:cNvSpPr txBox="1"/>
          <p:nvPr/>
        </p:nvSpPr>
        <p:spPr>
          <a:xfrm>
            <a:off x="4548594" y="5649195"/>
            <a:ext cx="3161072" cy="707886"/>
          </a:xfrm>
          <a:prstGeom prst="rect">
            <a:avLst/>
          </a:prstGeom>
          <a:noFill/>
        </p:spPr>
        <p:txBody>
          <a:bodyPr wrap="square" rtlCol="0">
            <a:spAutoFit/>
          </a:bodyPr>
          <a:lstStyle/>
          <a:p>
            <a:r>
              <a:rPr lang="en-US" sz="4000" b="1"/>
              <a:t>Lexile Scores</a:t>
            </a:r>
          </a:p>
        </p:txBody>
      </p:sp>
      <p:sp>
        <p:nvSpPr>
          <p:cNvPr id="12" name="Arrow: Down 11">
            <a:extLst>
              <a:ext uri="{FF2B5EF4-FFF2-40B4-BE49-F238E27FC236}">
                <a16:creationId xmlns:a16="http://schemas.microsoft.com/office/drawing/2014/main" id="{03BF1841-D355-44FF-C7E3-DC372D98A863}"/>
              </a:ext>
            </a:extLst>
          </p:cNvPr>
          <p:cNvSpPr/>
          <p:nvPr/>
        </p:nvSpPr>
        <p:spPr>
          <a:xfrm>
            <a:off x="8485239" y="3429000"/>
            <a:ext cx="196645" cy="651387"/>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7CA91C32-C019-C65F-55DB-E73581EA9884}"/>
              </a:ext>
            </a:extLst>
          </p:cNvPr>
          <p:cNvSpPr txBox="1"/>
          <p:nvPr/>
        </p:nvSpPr>
        <p:spPr>
          <a:xfrm>
            <a:off x="7885471" y="2849235"/>
            <a:ext cx="1858297" cy="584775"/>
          </a:xfrm>
          <a:prstGeom prst="rect">
            <a:avLst/>
          </a:prstGeom>
          <a:noFill/>
        </p:spPr>
        <p:txBody>
          <a:bodyPr wrap="square" rtlCol="0">
            <a:spAutoFit/>
          </a:bodyPr>
          <a:lstStyle/>
          <a:p>
            <a:r>
              <a:rPr lang="en-US" sz="1600"/>
              <a:t>Number of Students in Lexile Range</a:t>
            </a:r>
          </a:p>
        </p:txBody>
      </p:sp>
      <p:pic>
        <p:nvPicPr>
          <p:cNvPr id="5" name="Picture 4" descr="A black text and numbers&#10;&#10;AI-generated content may be incorrect.">
            <a:extLst>
              <a:ext uri="{FF2B5EF4-FFF2-40B4-BE49-F238E27FC236}">
                <a16:creationId xmlns:a16="http://schemas.microsoft.com/office/drawing/2014/main" id="{F5675CAB-13BE-1A57-8ADB-BC375FCBA960}"/>
              </a:ext>
            </a:extLst>
          </p:cNvPr>
          <p:cNvPicPr>
            <a:picLocks noChangeAspect="1"/>
          </p:cNvPicPr>
          <p:nvPr/>
        </p:nvPicPr>
        <p:blipFill>
          <a:blip r:embed="rId5"/>
          <a:stretch>
            <a:fillRect/>
          </a:stretch>
        </p:blipFill>
        <p:spPr>
          <a:xfrm>
            <a:off x="2486025" y="1036775"/>
            <a:ext cx="7219950" cy="676275"/>
          </a:xfrm>
          <a:prstGeom prst="rect">
            <a:avLst/>
          </a:prstGeom>
        </p:spPr>
      </p:pic>
    </p:spTree>
    <p:extLst>
      <p:ext uri="{BB962C8B-B14F-4D97-AF65-F5344CB8AC3E}">
        <p14:creationId xmlns:p14="http://schemas.microsoft.com/office/powerpoint/2010/main" val="39081036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345787-47E2-EA64-5402-5B7E3272EB54}"/>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EDDBD355-0EC7-7D46-EFBE-08E2D4846CE7}"/>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641DB2EA-EC4F-4B6C-5526-16719A053E57}"/>
              </a:ext>
            </a:extLst>
          </p:cNvPr>
          <p:cNvSpPr txBox="1"/>
          <p:nvPr/>
        </p:nvSpPr>
        <p:spPr>
          <a:xfrm>
            <a:off x="216050" y="165515"/>
            <a:ext cx="10627939"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Reading Range: </a:t>
            </a:r>
            <a:r>
              <a:rPr kumimoji="0" lang="en-US" sz="4400" b="0" i="1"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Histogram – 4</a:t>
            </a:r>
            <a:r>
              <a:rPr kumimoji="0" lang="en-US" sz="4400" b="0" i="1" u="none" strike="noStrike" kern="1200" cap="none" spc="0" normalizeH="0" baseline="3000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th</a:t>
            </a:r>
            <a:r>
              <a:rPr kumimoji="0" lang="en-US" sz="4400" b="0" i="1"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 Grade </a:t>
            </a:r>
            <a:r>
              <a:rPr kumimoji="0" lang="en-US" sz="4400" b="0" i="1" u="none" strike="noStrike" kern="1200" cap="none" spc="0" normalizeH="0" baseline="0" noProof="0" err="1">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Lexiles</a:t>
            </a:r>
            <a:endParaRPr kumimoji="0" lang="en-US" sz="4400" b="0" i="1"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endParaRPr>
          </a:p>
        </p:txBody>
      </p:sp>
      <p:pic>
        <p:nvPicPr>
          <p:cNvPr id="11" name="Picture 10">
            <a:extLst>
              <a:ext uri="{FF2B5EF4-FFF2-40B4-BE49-F238E27FC236}">
                <a16:creationId xmlns:a16="http://schemas.microsoft.com/office/drawing/2014/main" id="{17D5F5C8-7F18-99AE-A356-252AE07890AA}"/>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14" name="TextBox 13">
            <a:extLst>
              <a:ext uri="{FF2B5EF4-FFF2-40B4-BE49-F238E27FC236}">
                <a16:creationId xmlns:a16="http://schemas.microsoft.com/office/drawing/2014/main" id="{86FDFFAF-7D2B-56B8-9202-08C9BA7FB675}"/>
              </a:ext>
            </a:extLst>
          </p:cNvPr>
          <p:cNvSpPr txBox="1"/>
          <p:nvPr/>
        </p:nvSpPr>
        <p:spPr>
          <a:xfrm>
            <a:off x="-55833" y="6187242"/>
            <a:ext cx="12231462" cy="615553"/>
          </a:xfrm>
          <a:prstGeom prst="rect">
            <a:avLst/>
          </a:prstGeom>
          <a:noFill/>
        </p:spPr>
        <p:txBody>
          <a:bodyPr wrap="square" lIns="91440" tIns="45720" rIns="91440" bIns="45720" anchor="t">
            <a:spAutoFit/>
          </a:bodyPr>
          <a:lstStyle/>
          <a:p>
            <a:pPr>
              <a:defRPr/>
            </a:pPr>
            <a:r>
              <a:rPr kumimoji="0" lang="en-US" sz="1800" b="1" i="1" u="none" strike="noStrike" kern="1200" cap="none" spc="0" normalizeH="0" baseline="0" noProof="0">
                <a:ln>
                  <a:noFill/>
                </a:ln>
                <a:solidFill>
                  <a:srgbClr val="1F1F1F"/>
                </a:solidFill>
                <a:effectLst/>
                <a:highlight>
                  <a:srgbClr val="FFFFFF"/>
                </a:highlight>
                <a:uLnTx/>
                <a:uFillTx/>
                <a:latin typeface="Calibri Light" panose="020F0302020204030204"/>
                <a:ea typeface="+mn-ea"/>
                <a:cs typeface="+mn-cs"/>
              </a:rPr>
              <a:t>SUMMARY:</a:t>
            </a:r>
            <a:r>
              <a:rPr lang="en-US" b="1" i="1">
                <a:solidFill>
                  <a:srgbClr val="1F1F1F"/>
                </a:solidFill>
                <a:highlight>
                  <a:srgbClr val="FFFFFF"/>
                </a:highlight>
                <a:latin typeface="Calibri Light" panose="020F0302020204030204"/>
              </a:rPr>
              <a:t> </a:t>
            </a:r>
            <a:r>
              <a:rPr lang="en-US" sz="1600" i="1">
                <a:solidFill>
                  <a:srgbClr val="1F1F1F"/>
                </a:solidFill>
                <a:highlight>
                  <a:srgbClr val="FFFFFF"/>
                </a:highlight>
                <a:ea typeface="+mn-lt"/>
                <a:cs typeface="+mn-lt"/>
              </a:rPr>
              <a:t>Overall, the majority of students were reading at or above grade level, with strong representation in </a:t>
            </a:r>
            <a:r>
              <a:rPr lang="en-US" sz="1600" b="1" i="1">
                <a:solidFill>
                  <a:srgbClr val="1F1F1F"/>
                </a:solidFill>
                <a:highlight>
                  <a:srgbClr val="FFFFFF"/>
                </a:highlight>
                <a:ea typeface="+mn-lt"/>
                <a:cs typeface="+mn-lt"/>
              </a:rPr>
              <a:t>Grade Level Plus</a:t>
            </a:r>
            <a:r>
              <a:rPr lang="en-US" sz="1600" i="1">
                <a:solidFill>
                  <a:srgbClr val="1F1F1F"/>
                </a:solidFill>
                <a:highlight>
                  <a:srgbClr val="FFFFFF"/>
                </a:highlight>
                <a:ea typeface="+mn-lt"/>
                <a:cs typeface="+mn-lt"/>
              </a:rPr>
              <a:t> and </a:t>
            </a:r>
            <a:r>
              <a:rPr lang="en-US" sz="1600" b="1" i="1">
                <a:solidFill>
                  <a:srgbClr val="1F1F1F"/>
                </a:solidFill>
                <a:highlight>
                  <a:srgbClr val="FFFFFF"/>
                </a:highlight>
                <a:ea typeface="+mn-lt"/>
                <a:cs typeface="+mn-lt"/>
              </a:rPr>
              <a:t>Above Grade Level</a:t>
            </a:r>
            <a:r>
              <a:rPr lang="en-US" sz="1600" i="1">
                <a:solidFill>
                  <a:srgbClr val="1F1F1F"/>
                </a:solidFill>
                <a:highlight>
                  <a:srgbClr val="FFFFFF"/>
                </a:highlight>
                <a:ea typeface="+mn-lt"/>
                <a:cs typeface="+mn-lt"/>
              </a:rPr>
              <a:t>, though about one-fourth remained below the benchmark and continue to need targeted support as they enter 5th grade.</a:t>
            </a:r>
            <a:endParaRPr lang="en-US" sz="1600" b="0" i="1" u="none" strike="noStrike" kern="1200" cap="none" spc="0" normalizeH="0" baseline="0" noProof="0">
              <a:ln>
                <a:noFill/>
              </a:ln>
              <a:solidFill>
                <a:srgbClr val="242424"/>
              </a:solidFill>
              <a:effectLst/>
              <a:highlight>
                <a:srgbClr val="FFFF00"/>
              </a:highlight>
              <a:uLnTx/>
              <a:uFillTx/>
              <a:latin typeface="Aptos" panose="020B0004020202020204" pitchFamily="34" charset="0"/>
            </a:endParaRPr>
          </a:p>
        </p:txBody>
      </p:sp>
      <p:sp>
        <p:nvSpPr>
          <p:cNvPr id="4" name="Slide Number Placeholder 3">
            <a:extLst>
              <a:ext uri="{FF2B5EF4-FFF2-40B4-BE49-F238E27FC236}">
                <a16:creationId xmlns:a16="http://schemas.microsoft.com/office/drawing/2014/main" id="{CA358FC8-FF73-5CAF-223E-20A39B08E3A6}"/>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8E6F07D-F62F-4C3B-A21E-2367E9A39921}"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25D295F5-EA57-3420-CCD5-88B64463E87B}"/>
              </a:ext>
            </a:extLst>
          </p:cNvPr>
          <p:cNvSpPr txBox="1"/>
          <p:nvPr/>
        </p:nvSpPr>
        <p:spPr>
          <a:xfrm>
            <a:off x="4502096" y="5643383"/>
            <a:ext cx="3161072"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a:ln>
                  <a:noFill/>
                </a:ln>
                <a:solidFill>
                  <a:prstClr val="black"/>
                </a:solidFill>
                <a:effectLst/>
                <a:uLnTx/>
                <a:uFillTx/>
                <a:latin typeface="Calibri" panose="020F0502020204030204"/>
                <a:ea typeface="+mn-ea"/>
                <a:cs typeface="+mn-cs"/>
              </a:rPr>
              <a:t>Lexile Scores</a:t>
            </a:r>
          </a:p>
        </p:txBody>
      </p:sp>
      <p:pic>
        <p:nvPicPr>
          <p:cNvPr id="7" name="Picture 6" descr="A graph of green and orange bars&#10;&#10;AI-generated content may be incorrect.">
            <a:extLst>
              <a:ext uri="{FF2B5EF4-FFF2-40B4-BE49-F238E27FC236}">
                <a16:creationId xmlns:a16="http://schemas.microsoft.com/office/drawing/2014/main" id="{60CD6F25-FBE4-E104-84CC-3CB83B44679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727" y="1900385"/>
            <a:ext cx="12192000" cy="3835579"/>
          </a:xfrm>
          <a:prstGeom prst="rect">
            <a:avLst/>
          </a:prstGeom>
        </p:spPr>
      </p:pic>
      <p:sp>
        <p:nvSpPr>
          <p:cNvPr id="15" name="TextBox 14">
            <a:extLst>
              <a:ext uri="{FF2B5EF4-FFF2-40B4-BE49-F238E27FC236}">
                <a16:creationId xmlns:a16="http://schemas.microsoft.com/office/drawing/2014/main" id="{8C007278-F811-2595-D2FF-BC64A9588B2C}"/>
              </a:ext>
            </a:extLst>
          </p:cNvPr>
          <p:cNvSpPr txBox="1"/>
          <p:nvPr/>
        </p:nvSpPr>
        <p:spPr>
          <a:xfrm>
            <a:off x="7873181" y="2912557"/>
            <a:ext cx="1929580" cy="584775"/>
          </a:xfrm>
          <a:prstGeom prst="rect">
            <a:avLst/>
          </a:prstGeom>
          <a:noFill/>
        </p:spPr>
        <p:txBody>
          <a:bodyPr wrap="square" rtlCol="0">
            <a:spAutoFit/>
          </a:bodyPr>
          <a:lstStyle/>
          <a:p>
            <a:r>
              <a:rPr lang="en-US" sz="1600"/>
              <a:t>Number of Students in Lexile Range</a:t>
            </a:r>
          </a:p>
        </p:txBody>
      </p:sp>
      <p:sp>
        <p:nvSpPr>
          <p:cNvPr id="16" name="Arrow: Down 15">
            <a:extLst>
              <a:ext uri="{FF2B5EF4-FFF2-40B4-BE49-F238E27FC236}">
                <a16:creationId xmlns:a16="http://schemas.microsoft.com/office/drawing/2014/main" id="{B5AAC908-42C4-6C91-860F-28EE06AC51FE}"/>
              </a:ext>
            </a:extLst>
          </p:cNvPr>
          <p:cNvSpPr/>
          <p:nvPr/>
        </p:nvSpPr>
        <p:spPr>
          <a:xfrm>
            <a:off x="8391832" y="3497332"/>
            <a:ext cx="218768" cy="827972"/>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black text and numbers&#10;&#10;AI-generated content may be incorrect.">
            <a:extLst>
              <a:ext uri="{FF2B5EF4-FFF2-40B4-BE49-F238E27FC236}">
                <a16:creationId xmlns:a16="http://schemas.microsoft.com/office/drawing/2014/main" id="{98F35CC2-F394-B9F8-F912-9378B870BF35}"/>
              </a:ext>
            </a:extLst>
          </p:cNvPr>
          <p:cNvPicPr>
            <a:picLocks noChangeAspect="1"/>
          </p:cNvPicPr>
          <p:nvPr/>
        </p:nvPicPr>
        <p:blipFill>
          <a:blip r:embed="rId5"/>
          <a:stretch>
            <a:fillRect/>
          </a:stretch>
        </p:blipFill>
        <p:spPr>
          <a:xfrm>
            <a:off x="2607260" y="1053349"/>
            <a:ext cx="7191375" cy="847725"/>
          </a:xfrm>
          <a:prstGeom prst="rect">
            <a:avLst/>
          </a:prstGeom>
        </p:spPr>
      </p:pic>
    </p:spTree>
    <p:extLst>
      <p:ext uri="{BB962C8B-B14F-4D97-AF65-F5344CB8AC3E}">
        <p14:creationId xmlns:p14="http://schemas.microsoft.com/office/powerpoint/2010/main" val="413965722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38078E-22C2-526B-A547-EDD7392B3A12}"/>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3D501ED-0775-3021-4C0A-8F5961BD8954}"/>
              </a:ext>
            </a:extLst>
          </p:cNvPr>
          <p:cNvSpPr>
            <a:spLocks noGrp="1"/>
          </p:cNvSpPr>
          <p:nvPr>
            <p:ph type="sldNum" sz="quarter" idx="12"/>
          </p:nvPr>
        </p:nvSpPr>
        <p:spPr/>
        <p:txBody>
          <a:bodyPr/>
          <a:lstStyle/>
          <a:p>
            <a:fld id="{28E6F07D-F62F-4C3B-A21E-2367E9A39921}" type="slidenum">
              <a:rPr lang="en-US" smtClean="0"/>
              <a:t>15</a:t>
            </a:fld>
            <a:endParaRPr lang="en-US"/>
          </a:p>
        </p:txBody>
      </p:sp>
      <p:sp>
        <p:nvSpPr>
          <p:cNvPr id="8" name="Rectangle 7">
            <a:extLst>
              <a:ext uri="{FF2B5EF4-FFF2-40B4-BE49-F238E27FC236}">
                <a16:creationId xmlns:a16="http://schemas.microsoft.com/office/drawing/2014/main" id="{17EBFB01-6C93-A431-85E1-BE417D92B425}"/>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TextBox 8">
            <a:extLst>
              <a:ext uri="{FF2B5EF4-FFF2-40B4-BE49-F238E27FC236}">
                <a16:creationId xmlns:a16="http://schemas.microsoft.com/office/drawing/2014/main" id="{18816E34-7065-3896-8180-0442522A0F58}"/>
              </a:ext>
            </a:extLst>
          </p:cNvPr>
          <p:cNvSpPr txBox="1"/>
          <p:nvPr/>
        </p:nvSpPr>
        <p:spPr>
          <a:xfrm>
            <a:off x="225240" y="165515"/>
            <a:ext cx="10627939"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Attendance vs. Achievement: </a:t>
            </a:r>
            <a:r>
              <a:rPr kumimoji="0" lang="en-US" sz="4400" b="0" i="1"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ELA</a:t>
            </a:r>
            <a:r>
              <a:rPr kumimoji="0" lang="en-US" sz="44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 </a:t>
            </a:r>
            <a:r>
              <a:rPr kumimoji="0" lang="en-US" sz="4400" b="0" i="1"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ES Schools</a:t>
            </a:r>
          </a:p>
        </p:txBody>
      </p:sp>
      <p:pic>
        <p:nvPicPr>
          <p:cNvPr id="2" name="Picture 1">
            <a:extLst>
              <a:ext uri="{FF2B5EF4-FFF2-40B4-BE49-F238E27FC236}">
                <a16:creationId xmlns:a16="http://schemas.microsoft.com/office/drawing/2014/main" id="{0D469F87-3E10-60F5-3E8D-6645BFB1DE57}"/>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3" name="TextBox 2">
            <a:extLst>
              <a:ext uri="{FF2B5EF4-FFF2-40B4-BE49-F238E27FC236}">
                <a16:creationId xmlns:a16="http://schemas.microsoft.com/office/drawing/2014/main" id="{B6651031-2C2E-502D-F90F-9047DAE9C96E}"/>
              </a:ext>
            </a:extLst>
          </p:cNvPr>
          <p:cNvSpPr txBox="1"/>
          <p:nvPr/>
        </p:nvSpPr>
        <p:spPr>
          <a:xfrm>
            <a:off x="-53319" y="5983210"/>
            <a:ext cx="12231462" cy="646331"/>
          </a:xfrm>
          <a:prstGeom prst="rect">
            <a:avLst/>
          </a:prstGeom>
          <a:noFill/>
        </p:spPr>
        <p:txBody>
          <a:bodyPr wrap="square">
            <a:spAutoFit/>
          </a:bodyPr>
          <a:lstStyle/>
          <a:p>
            <a:pPr marL="0" marR="0" algn="l"/>
            <a:r>
              <a:rPr lang="en-US" b="1" i="1">
                <a:solidFill>
                  <a:srgbClr val="1F1F1F"/>
                </a:solidFill>
                <a:effectLst/>
                <a:highlight>
                  <a:srgbClr val="FFFFFF"/>
                </a:highlight>
                <a:latin typeface="+mj-lt"/>
              </a:rPr>
              <a:t>SUMMARY:</a:t>
            </a:r>
            <a:r>
              <a:rPr lang="en-US" b="1" i="1">
                <a:solidFill>
                  <a:srgbClr val="1F1F1F"/>
                </a:solidFill>
                <a:effectLst/>
                <a:highlight>
                  <a:srgbClr val="FFFFFF"/>
                </a:highlight>
                <a:latin typeface="Google Sans"/>
              </a:rPr>
              <a:t> </a:t>
            </a:r>
            <a:r>
              <a:rPr lang="en-US" i="1">
                <a:solidFill>
                  <a:srgbClr val="242424"/>
                </a:solidFill>
                <a:effectLst/>
                <a:highlight>
                  <a:srgbClr val="FFFFFF"/>
                </a:highlight>
                <a:latin typeface="Calibri Light" panose="020F0302020204030204" pitchFamily="34" charset="0"/>
              </a:rPr>
              <a:t>Th</a:t>
            </a:r>
            <a:r>
              <a:rPr lang="en-US" i="1">
                <a:solidFill>
                  <a:srgbClr val="242424"/>
                </a:solidFill>
                <a:latin typeface="Calibri Light" panose="020F0302020204030204" pitchFamily="34" charset="0"/>
              </a:rPr>
              <a:t>e percentage of students scoring in the beginning learner category increases, while the percent of students proficient or above decreases with more absence.</a:t>
            </a:r>
            <a:endParaRPr lang="en-US" sz="1800" b="0" i="1">
              <a:solidFill>
                <a:srgbClr val="242424"/>
              </a:solidFill>
              <a:effectLst/>
              <a:latin typeface="Aptos" panose="020B0004020202020204" pitchFamily="34" charset="0"/>
            </a:endParaRPr>
          </a:p>
        </p:txBody>
      </p:sp>
      <p:grpSp>
        <p:nvGrpSpPr>
          <p:cNvPr id="20" name="Group 19">
            <a:extLst>
              <a:ext uri="{FF2B5EF4-FFF2-40B4-BE49-F238E27FC236}">
                <a16:creationId xmlns:a16="http://schemas.microsoft.com/office/drawing/2014/main" id="{791361E0-4676-09C8-F470-28B06A13F800}"/>
              </a:ext>
            </a:extLst>
          </p:cNvPr>
          <p:cNvGrpSpPr/>
          <p:nvPr/>
        </p:nvGrpSpPr>
        <p:grpSpPr>
          <a:xfrm>
            <a:off x="130755" y="1175657"/>
            <a:ext cx="5564291" cy="4812960"/>
            <a:chOff x="17374" y="957931"/>
            <a:chExt cx="5656413" cy="5026903"/>
          </a:xfrm>
        </p:grpSpPr>
        <p:pic>
          <p:nvPicPr>
            <p:cNvPr id="10" name="Picture 9">
              <a:extLst>
                <a:ext uri="{FF2B5EF4-FFF2-40B4-BE49-F238E27FC236}">
                  <a16:creationId xmlns:a16="http://schemas.microsoft.com/office/drawing/2014/main" id="{5142945C-B36A-127C-792C-5961C6365000}"/>
                </a:ext>
              </a:extLst>
            </p:cNvPr>
            <p:cNvPicPr>
              <a:picLocks noChangeAspect="1"/>
            </p:cNvPicPr>
            <p:nvPr/>
          </p:nvPicPr>
          <p:blipFill>
            <a:blip r:embed="rId4"/>
            <a:srcRect t="35560" r="12617"/>
            <a:stretch>
              <a:fillRect/>
            </a:stretch>
          </p:blipFill>
          <p:spPr>
            <a:xfrm>
              <a:off x="17374" y="957931"/>
              <a:ext cx="5656413" cy="5026903"/>
            </a:xfrm>
            <a:prstGeom prst="rect">
              <a:avLst/>
            </a:prstGeom>
            <a:ln>
              <a:solidFill>
                <a:srgbClr val="070707"/>
              </a:solidFill>
            </a:ln>
          </p:spPr>
        </p:pic>
        <p:sp>
          <p:nvSpPr>
            <p:cNvPr id="13" name="TextBox 12">
              <a:extLst>
                <a:ext uri="{FF2B5EF4-FFF2-40B4-BE49-F238E27FC236}">
                  <a16:creationId xmlns:a16="http://schemas.microsoft.com/office/drawing/2014/main" id="{661BA166-A3DA-3F95-7D37-37212BD3F33B}"/>
                </a:ext>
              </a:extLst>
            </p:cNvPr>
            <p:cNvSpPr txBox="1"/>
            <p:nvPr/>
          </p:nvSpPr>
          <p:spPr>
            <a:xfrm>
              <a:off x="1958121" y="1167398"/>
              <a:ext cx="2113688" cy="646331"/>
            </a:xfrm>
            <a:prstGeom prst="rect">
              <a:avLst/>
            </a:prstGeom>
            <a:noFill/>
          </p:spPr>
          <p:txBody>
            <a:bodyPr wrap="square" rtlCol="0">
              <a:spAutoFit/>
            </a:bodyPr>
            <a:lstStyle/>
            <a:p>
              <a:pPr algn="ctr"/>
              <a:r>
                <a:rPr lang="en-US" b="1"/>
                <a:t>ABSENT LESS THAN &lt;3%</a:t>
              </a:r>
            </a:p>
          </p:txBody>
        </p:sp>
        <p:sp>
          <p:nvSpPr>
            <p:cNvPr id="15" name="TextBox 14">
              <a:extLst>
                <a:ext uri="{FF2B5EF4-FFF2-40B4-BE49-F238E27FC236}">
                  <a16:creationId xmlns:a16="http://schemas.microsoft.com/office/drawing/2014/main" id="{B55BA44B-BAA1-2C35-E338-3CCE165D11AB}"/>
                </a:ext>
              </a:extLst>
            </p:cNvPr>
            <p:cNvSpPr txBox="1"/>
            <p:nvPr/>
          </p:nvSpPr>
          <p:spPr>
            <a:xfrm>
              <a:off x="648589" y="1534183"/>
              <a:ext cx="692727" cy="307777"/>
            </a:xfrm>
            <a:prstGeom prst="rect">
              <a:avLst/>
            </a:prstGeom>
            <a:solidFill>
              <a:schemeClr val="bg1"/>
            </a:solidFill>
          </p:spPr>
          <p:txBody>
            <a:bodyPr wrap="square" rtlCol="0">
              <a:spAutoFit/>
            </a:bodyPr>
            <a:lstStyle/>
            <a:p>
              <a:r>
                <a:rPr lang="en-US" sz="1400" b="1"/>
                <a:t>39.3%</a:t>
              </a:r>
            </a:p>
          </p:txBody>
        </p:sp>
        <p:sp>
          <p:nvSpPr>
            <p:cNvPr id="16" name="TextBox 15">
              <a:extLst>
                <a:ext uri="{FF2B5EF4-FFF2-40B4-BE49-F238E27FC236}">
                  <a16:creationId xmlns:a16="http://schemas.microsoft.com/office/drawing/2014/main" id="{C410AF35-64AB-A103-FCE3-5A2AF172D6B8}"/>
                </a:ext>
              </a:extLst>
            </p:cNvPr>
            <p:cNvSpPr txBox="1"/>
            <p:nvPr/>
          </p:nvSpPr>
          <p:spPr>
            <a:xfrm>
              <a:off x="1995943" y="2068069"/>
              <a:ext cx="692727" cy="307777"/>
            </a:xfrm>
            <a:prstGeom prst="rect">
              <a:avLst/>
            </a:prstGeom>
            <a:solidFill>
              <a:schemeClr val="bg1"/>
            </a:solidFill>
          </p:spPr>
          <p:txBody>
            <a:bodyPr wrap="square" rtlCol="0">
              <a:spAutoFit/>
            </a:bodyPr>
            <a:lstStyle/>
            <a:p>
              <a:r>
                <a:rPr lang="en-US" sz="1400" b="1"/>
                <a:t>32.6%</a:t>
              </a:r>
            </a:p>
          </p:txBody>
        </p:sp>
        <p:sp>
          <p:nvSpPr>
            <p:cNvPr id="17" name="TextBox 16">
              <a:extLst>
                <a:ext uri="{FF2B5EF4-FFF2-40B4-BE49-F238E27FC236}">
                  <a16:creationId xmlns:a16="http://schemas.microsoft.com/office/drawing/2014/main" id="{D7F09EC5-F2CB-A246-67E5-B4607F3B4855}"/>
                </a:ext>
              </a:extLst>
            </p:cNvPr>
            <p:cNvSpPr txBox="1"/>
            <p:nvPr/>
          </p:nvSpPr>
          <p:spPr>
            <a:xfrm>
              <a:off x="3379082" y="2997417"/>
              <a:ext cx="692727" cy="307777"/>
            </a:xfrm>
            <a:prstGeom prst="rect">
              <a:avLst/>
            </a:prstGeom>
            <a:solidFill>
              <a:schemeClr val="bg1"/>
            </a:solidFill>
          </p:spPr>
          <p:txBody>
            <a:bodyPr wrap="square" rtlCol="0">
              <a:spAutoFit/>
            </a:bodyPr>
            <a:lstStyle/>
            <a:p>
              <a:r>
                <a:rPr lang="en-US" sz="1400" b="1"/>
                <a:t>21.1%</a:t>
              </a:r>
            </a:p>
          </p:txBody>
        </p:sp>
        <p:sp>
          <p:nvSpPr>
            <p:cNvPr id="18" name="TextBox 17">
              <a:extLst>
                <a:ext uri="{FF2B5EF4-FFF2-40B4-BE49-F238E27FC236}">
                  <a16:creationId xmlns:a16="http://schemas.microsoft.com/office/drawing/2014/main" id="{F251B9CF-8846-CD39-0A18-B397DDD7D448}"/>
                </a:ext>
              </a:extLst>
            </p:cNvPr>
            <p:cNvSpPr txBox="1"/>
            <p:nvPr/>
          </p:nvSpPr>
          <p:spPr>
            <a:xfrm>
              <a:off x="4746070" y="4138837"/>
              <a:ext cx="692727" cy="307777"/>
            </a:xfrm>
            <a:prstGeom prst="rect">
              <a:avLst/>
            </a:prstGeom>
            <a:solidFill>
              <a:schemeClr val="bg1"/>
            </a:solidFill>
          </p:spPr>
          <p:txBody>
            <a:bodyPr wrap="square" rtlCol="0">
              <a:spAutoFit/>
            </a:bodyPr>
            <a:lstStyle/>
            <a:p>
              <a:r>
                <a:rPr lang="en-US" sz="1400" b="1"/>
                <a:t>6.9%</a:t>
              </a:r>
            </a:p>
          </p:txBody>
        </p:sp>
      </p:grpSp>
      <p:pic>
        <p:nvPicPr>
          <p:cNvPr id="12" name="Picture 11">
            <a:extLst>
              <a:ext uri="{FF2B5EF4-FFF2-40B4-BE49-F238E27FC236}">
                <a16:creationId xmlns:a16="http://schemas.microsoft.com/office/drawing/2014/main" id="{CD88B6D1-403A-BE4B-A900-7C82081506F1}"/>
              </a:ext>
            </a:extLst>
          </p:cNvPr>
          <p:cNvPicPr>
            <a:picLocks noChangeAspect="1"/>
          </p:cNvPicPr>
          <p:nvPr/>
        </p:nvPicPr>
        <p:blipFill>
          <a:blip r:embed="rId5"/>
          <a:srcRect t="33966" r="13442"/>
          <a:stretch>
            <a:fillRect/>
          </a:stretch>
        </p:blipFill>
        <p:spPr>
          <a:xfrm>
            <a:off x="6035197" y="1175657"/>
            <a:ext cx="6057762" cy="4807553"/>
          </a:xfrm>
          <a:prstGeom prst="rect">
            <a:avLst/>
          </a:prstGeom>
          <a:ln>
            <a:solidFill>
              <a:schemeClr val="tx1"/>
            </a:solidFill>
          </a:ln>
        </p:spPr>
      </p:pic>
      <p:sp>
        <p:nvSpPr>
          <p:cNvPr id="14" name="TextBox 13">
            <a:extLst>
              <a:ext uri="{FF2B5EF4-FFF2-40B4-BE49-F238E27FC236}">
                <a16:creationId xmlns:a16="http://schemas.microsoft.com/office/drawing/2014/main" id="{86A47A6B-8117-F52D-E6BA-1A04D428885F}"/>
              </a:ext>
            </a:extLst>
          </p:cNvPr>
          <p:cNvSpPr txBox="1"/>
          <p:nvPr/>
        </p:nvSpPr>
        <p:spPr>
          <a:xfrm>
            <a:off x="8249976" y="1197076"/>
            <a:ext cx="2610342" cy="1015663"/>
          </a:xfrm>
          <a:prstGeom prst="rect">
            <a:avLst/>
          </a:prstGeom>
          <a:solidFill>
            <a:schemeClr val="bg1"/>
          </a:solidFill>
        </p:spPr>
        <p:txBody>
          <a:bodyPr wrap="square" rtlCol="0">
            <a:spAutoFit/>
          </a:bodyPr>
          <a:lstStyle/>
          <a:p>
            <a:pPr algn="ctr"/>
            <a:endParaRPr lang="en-US" b="1"/>
          </a:p>
          <a:p>
            <a:pPr algn="ctr"/>
            <a:r>
              <a:rPr lang="en-US" b="1"/>
              <a:t>ABSENT GREATER THAN &gt;10%</a:t>
            </a:r>
          </a:p>
        </p:txBody>
      </p:sp>
      <p:sp>
        <p:nvSpPr>
          <p:cNvPr id="21" name="TextBox 20">
            <a:extLst>
              <a:ext uri="{FF2B5EF4-FFF2-40B4-BE49-F238E27FC236}">
                <a16:creationId xmlns:a16="http://schemas.microsoft.com/office/drawing/2014/main" id="{3433598D-926D-D1C0-4A31-288EEC9C6DF2}"/>
              </a:ext>
            </a:extLst>
          </p:cNvPr>
          <p:cNvSpPr txBox="1"/>
          <p:nvPr/>
        </p:nvSpPr>
        <p:spPr>
          <a:xfrm>
            <a:off x="8228203" y="2700804"/>
            <a:ext cx="796053" cy="307777"/>
          </a:xfrm>
          <a:prstGeom prst="rect">
            <a:avLst/>
          </a:prstGeom>
          <a:solidFill>
            <a:schemeClr val="bg1"/>
          </a:solidFill>
        </p:spPr>
        <p:txBody>
          <a:bodyPr wrap="square" rtlCol="0">
            <a:spAutoFit/>
          </a:bodyPr>
          <a:lstStyle/>
          <a:p>
            <a:r>
              <a:rPr lang="en-US" sz="1400" b="1"/>
              <a:t>26.8%</a:t>
            </a:r>
          </a:p>
        </p:txBody>
      </p:sp>
      <p:sp>
        <p:nvSpPr>
          <p:cNvPr id="22" name="TextBox 21">
            <a:extLst>
              <a:ext uri="{FF2B5EF4-FFF2-40B4-BE49-F238E27FC236}">
                <a16:creationId xmlns:a16="http://schemas.microsoft.com/office/drawing/2014/main" id="{1F4C9BFD-31DF-06FF-D662-A0D9557CA870}"/>
              </a:ext>
            </a:extLst>
          </p:cNvPr>
          <p:cNvSpPr txBox="1"/>
          <p:nvPr/>
        </p:nvSpPr>
        <p:spPr>
          <a:xfrm>
            <a:off x="9709849" y="3867389"/>
            <a:ext cx="712084" cy="307777"/>
          </a:xfrm>
          <a:prstGeom prst="rect">
            <a:avLst/>
          </a:prstGeom>
          <a:solidFill>
            <a:schemeClr val="bg1"/>
          </a:solidFill>
        </p:spPr>
        <p:txBody>
          <a:bodyPr wrap="square" rtlCol="0">
            <a:spAutoFit/>
          </a:bodyPr>
          <a:lstStyle/>
          <a:p>
            <a:r>
              <a:rPr lang="en-US" sz="1400" b="1"/>
              <a:t>11.1%</a:t>
            </a:r>
          </a:p>
        </p:txBody>
      </p:sp>
      <p:sp>
        <p:nvSpPr>
          <p:cNvPr id="23" name="TextBox 22">
            <a:extLst>
              <a:ext uri="{FF2B5EF4-FFF2-40B4-BE49-F238E27FC236}">
                <a16:creationId xmlns:a16="http://schemas.microsoft.com/office/drawing/2014/main" id="{2530A10C-8F72-AF29-19A3-C90DDDC59C2A}"/>
              </a:ext>
            </a:extLst>
          </p:cNvPr>
          <p:cNvSpPr txBox="1"/>
          <p:nvPr/>
        </p:nvSpPr>
        <p:spPr>
          <a:xfrm>
            <a:off x="11180698" y="4484907"/>
            <a:ext cx="712084" cy="307777"/>
          </a:xfrm>
          <a:prstGeom prst="rect">
            <a:avLst/>
          </a:prstGeom>
          <a:solidFill>
            <a:schemeClr val="bg1"/>
          </a:solidFill>
        </p:spPr>
        <p:txBody>
          <a:bodyPr wrap="square" rtlCol="0">
            <a:spAutoFit/>
          </a:bodyPr>
          <a:lstStyle/>
          <a:p>
            <a:r>
              <a:rPr lang="en-US" sz="1400" b="1"/>
              <a:t>2.8%</a:t>
            </a:r>
          </a:p>
        </p:txBody>
      </p:sp>
      <p:sp>
        <p:nvSpPr>
          <p:cNvPr id="27" name="TextBox 26">
            <a:extLst>
              <a:ext uri="{FF2B5EF4-FFF2-40B4-BE49-F238E27FC236}">
                <a16:creationId xmlns:a16="http://schemas.microsoft.com/office/drawing/2014/main" id="{9A8DC5E6-6F63-06B5-64E6-ABF9CB96EC48}"/>
              </a:ext>
            </a:extLst>
          </p:cNvPr>
          <p:cNvSpPr txBox="1"/>
          <p:nvPr/>
        </p:nvSpPr>
        <p:spPr>
          <a:xfrm>
            <a:off x="6552595" y="1308482"/>
            <a:ext cx="1075266" cy="307777"/>
          </a:xfrm>
          <a:prstGeom prst="rect">
            <a:avLst/>
          </a:prstGeom>
          <a:solidFill>
            <a:srgbClr val="C00000"/>
          </a:solidFill>
        </p:spPr>
        <p:txBody>
          <a:bodyPr wrap="square" rtlCol="0">
            <a:spAutoFit/>
          </a:bodyPr>
          <a:lstStyle/>
          <a:p>
            <a:pPr algn="ctr"/>
            <a:r>
              <a:rPr lang="en-US" sz="1400" b="1"/>
              <a:t>59.3%</a:t>
            </a:r>
          </a:p>
        </p:txBody>
      </p:sp>
    </p:spTree>
    <p:extLst>
      <p:ext uri="{BB962C8B-B14F-4D97-AF65-F5344CB8AC3E}">
        <p14:creationId xmlns:p14="http://schemas.microsoft.com/office/powerpoint/2010/main" val="104020674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489EFD0D-B81F-1ED4-6A20-D1CE45DEA9C7}"/>
              </a:ext>
            </a:extLst>
          </p:cNvPr>
          <p:cNvSpPr>
            <a:spLocks noGrp="1"/>
          </p:cNvSpPr>
          <p:nvPr>
            <p:ph type="sldNum" sz="quarter" idx="12"/>
          </p:nvPr>
        </p:nvSpPr>
        <p:spPr/>
        <p:txBody>
          <a:bodyPr/>
          <a:lstStyle/>
          <a:p>
            <a:fld id="{28E6F07D-F62F-4C3B-A21E-2367E9A39921}" type="slidenum">
              <a:rPr lang="en-US" smtClean="0"/>
              <a:t>16</a:t>
            </a:fld>
            <a:endParaRPr lang="en-US"/>
          </a:p>
        </p:txBody>
      </p:sp>
      <p:sp>
        <p:nvSpPr>
          <p:cNvPr id="8" name="Rectangle 7">
            <a:extLst>
              <a:ext uri="{FF2B5EF4-FFF2-40B4-BE49-F238E27FC236}">
                <a16:creationId xmlns:a16="http://schemas.microsoft.com/office/drawing/2014/main" id="{A555E81B-4740-4C8A-76DF-8C39E301ECF0}"/>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TextBox 8">
            <a:extLst>
              <a:ext uri="{FF2B5EF4-FFF2-40B4-BE49-F238E27FC236}">
                <a16:creationId xmlns:a16="http://schemas.microsoft.com/office/drawing/2014/main" id="{A08A8993-4D06-DACD-0F22-E7B5C670E9AD}"/>
              </a:ext>
            </a:extLst>
          </p:cNvPr>
          <p:cNvSpPr txBox="1"/>
          <p:nvPr/>
        </p:nvSpPr>
        <p:spPr>
          <a:xfrm>
            <a:off x="225240" y="165515"/>
            <a:ext cx="10627939"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Attendance vs. Achievement: </a:t>
            </a:r>
            <a:r>
              <a:rPr kumimoji="0" lang="en-US" sz="4400" b="0" i="1"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Sample</a:t>
            </a:r>
            <a:r>
              <a:rPr kumimoji="0" lang="en-US" sz="44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 </a:t>
            </a:r>
            <a:r>
              <a:rPr kumimoji="0" lang="en-US" sz="4400" b="0" i="1"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Non-CSI</a:t>
            </a:r>
            <a:r>
              <a:rPr kumimoji="0" lang="en-US" sz="44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 </a:t>
            </a:r>
            <a:r>
              <a:rPr kumimoji="0" lang="en-US" sz="4400" b="0" i="1"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ES</a:t>
            </a:r>
          </a:p>
        </p:txBody>
      </p:sp>
      <p:pic>
        <p:nvPicPr>
          <p:cNvPr id="2" name="Picture 1">
            <a:extLst>
              <a:ext uri="{FF2B5EF4-FFF2-40B4-BE49-F238E27FC236}">
                <a16:creationId xmlns:a16="http://schemas.microsoft.com/office/drawing/2014/main" id="{547ED07C-BF74-F8F1-F789-48ECB7283F8E}"/>
              </a:ext>
            </a:extLst>
          </p:cNvPr>
          <p:cNvPicPr>
            <a:picLocks noChangeAspect="1"/>
          </p:cNvPicPr>
          <p:nvPr/>
        </p:nvPicPr>
        <p:blipFill>
          <a:blip r:embed="rId3"/>
          <a:stretch>
            <a:fillRect/>
          </a:stretch>
        </p:blipFill>
        <p:spPr>
          <a:xfrm>
            <a:off x="10808272" y="-76332"/>
            <a:ext cx="1391675" cy="1386174"/>
          </a:xfrm>
          <a:prstGeom prst="rect">
            <a:avLst/>
          </a:prstGeom>
        </p:spPr>
      </p:pic>
      <p:sp>
        <p:nvSpPr>
          <p:cNvPr id="5" name="TextBox 4">
            <a:extLst>
              <a:ext uri="{FF2B5EF4-FFF2-40B4-BE49-F238E27FC236}">
                <a16:creationId xmlns:a16="http://schemas.microsoft.com/office/drawing/2014/main" id="{7E4B5468-3EA7-8510-075A-5BB40903E475}"/>
              </a:ext>
            </a:extLst>
          </p:cNvPr>
          <p:cNvSpPr txBox="1"/>
          <p:nvPr/>
        </p:nvSpPr>
        <p:spPr>
          <a:xfrm>
            <a:off x="-53319" y="5983210"/>
            <a:ext cx="12231462" cy="646331"/>
          </a:xfrm>
          <a:prstGeom prst="rect">
            <a:avLst/>
          </a:prstGeom>
          <a:noFill/>
        </p:spPr>
        <p:txBody>
          <a:bodyPr wrap="square">
            <a:spAutoFit/>
          </a:bodyPr>
          <a:lstStyle/>
          <a:p>
            <a:r>
              <a:rPr lang="en-US" b="1" i="1">
                <a:solidFill>
                  <a:srgbClr val="1F1F1F"/>
                </a:solidFill>
                <a:effectLst/>
                <a:highlight>
                  <a:srgbClr val="FFFFFF"/>
                </a:highlight>
                <a:latin typeface="+mj-lt"/>
              </a:rPr>
              <a:t>SUMMARY:</a:t>
            </a:r>
            <a:r>
              <a:rPr lang="en-US" b="1" i="1">
                <a:solidFill>
                  <a:srgbClr val="1F1F1F"/>
                </a:solidFill>
                <a:effectLst/>
                <a:highlight>
                  <a:srgbClr val="FFFFFF"/>
                </a:highlight>
                <a:latin typeface="Google Sans"/>
              </a:rPr>
              <a:t> </a:t>
            </a:r>
            <a:r>
              <a:rPr lang="en-US" i="1">
                <a:solidFill>
                  <a:srgbClr val="242424"/>
                </a:solidFill>
                <a:effectLst/>
                <a:highlight>
                  <a:srgbClr val="FFFFFF"/>
                </a:highlight>
                <a:latin typeface="Calibri Light" panose="020F0302020204030204" pitchFamily="34" charset="0"/>
              </a:rPr>
              <a:t>Th</a:t>
            </a:r>
            <a:r>
              <a:rPr lang="en-US" i="1">
                <a:solidFill>
                  <a:srgbClr val="242424"/>
                </a:solidFill>
                <a:highlight>
                  <a:srgbClr val="FFFFFF"/>
                </a:highlight>
                <a:latin typeface="Calibri Light" panose="020F0302020204030204" pitchFamily="34" charset="0"/>
              </a:rPr>
              <a:t>e number of proficient/distinguished learners is 55.1% (&lt;3) compared to 20.8% (&gt;10)</a:t>
            </a:r>
            <a:r>
              <a:rPr lang="en-US" i="1">
                <a:solidFill>
                  <a:srgbClr val="1F1F1F"/>
                </a:solidFill>
                <a:highlight>
                  <a:srgbClr val="FFFFFF"/>
                </a:highlight>
                <a:latin typeface="+mj-lt"/>
              </a:rPr>
              <a:t>. Note: </a:t>
            </a:r>
            <a:r>
              <a:rPr lang="en-US" i="1">
                <a:solidFill>
                  <a:srgbClr val="242424"/>
                </a:solidFill>
                <a:highlight>
                  <a:srgbClr val="FFFFFF"/>
                </a:highlight>
                <a:latin typeface="Calibri Light" panose="020F0302020204030204" pitchFamily="34" charset="0"/>
              </a:rPr>
              <a:t>17.4% of students scored distinguished category as compared to students chronically absent.</a:t>
            </a:r>
            <a:endParaRPr lang="en-US" sz="1800" i="1">
              <a:solidFill>
                <a:srgbClr val="242424"/>
              </a:solidFill>
              <a:effectLst/>
              <a:highlight>
                <a:srgbClr val="FFFF00"/>
              </a:highlight>
              <a:latin typeface="+mj-lt"/>
            </a:endParaRPr>
          </a:p>
        </p:txBody>
      </p:sp>
      <p:pic>
        <p:nvPicPr>
          <p:cNvPr id="3" name="Picture 2" descr="A graph of different colored squares">
            <a:extLst>
              <a:ext uri="{FF2B5EF4-FFF2-40B4-BE49-F238E27FC236}">
                <a16:creationId xmlns:a16="http://schemas.microsoft.com/office/drawing/2014/main" id="{8A8ED387-098A-C82C-D8BC-4F6787619760}"/>
              </a:ext>
            </a:extLst>
          </p:cNvPr>
          <p:cNvPicPr>
            <a:picLocks noChangeAspect="1"/>
          </p:cNvPicPr>
          <p:nvPr/>
        </p:nvPicPr>
        <p:blipFill>
          <a:blip r:embed="rId4"/>
          <a:srcRect t="36760" r="13643"/>
          <a:stretch>
            <a:fillRect/>
          </a:stretch>
        </p:blipFill>
        <p:spPr>
          <a:xfrm>
            <a:off x="110850" y="1724402"/>
            <a:ext cx="5639586" cy="4178404"/>
          </a:xfrm>
          <a:prstGeom prst="rect">
            <a:avLst/>
          </a:prstGeom>
          <a:ln>
            <a:solidFill>
              <a:schemeClr val="tx1"/>
            </a:solidFill>
          </a:ln>
        </p:spPr>
      </p:pic>
      <p:grpSp>
        <p:nvGrpSpPr>
          <p:cNvPr id="11" name="Group 10">
            <a:extLst>
              <a:ext uri="{FF2B5EF4-FFF2-40B4-BE49-F238E27FC236}">
                <a16:creationId xmlns:a16="http://schemas.microsoft.com/office/drawing/2014/main" id="{38BCE596-B397-9B99-0B14-48395C5BE762}"/>
              </a:ext>
            </a:extLst>
          </p:cNvPr>
          <p:cNvGrpSpPr/>
          <p:nvPr/>
        </p:nvGrpSpPr>
        <p:grpSpPr>
          <a:xfrm>
            <a:off x="797605" y="1087851"/>
            <a:ext cx="4691366" cy="2703579"/>
            <a:chOff x="797605" y="1087851"/>
            <a:chExt cx="4691366" cy="2703579"/>
          </a:xfrm>
        </p:grpSpPr>
        <p:pic>
          <p:nvPicPr>
            <p:cNvPr id="6" name="Picture 5">
              <a:extLst>
                <a:ext uri="{FF2B5EF4-FFF2-40B4-BE49-F238E27FC236}">
                  <a16:creationId xmlns:a16="http://schemas.microsoft.com/office/drawing/2014/main" id="{019169C3-2DDB-BD51-89F4-7E503F1DC002}"/>
                </a:ext>
              </a:extLst>
            </p:cNvPr>
            <p:cNvPicPr>
              <a:picLocks noChangeAspect="1"/>
            </p:cNvPicPr>
            <p:nvPr/>
          </p:nvPicPr>
          <p:blipFill>
            <a:blip r:embed="rId5"/>
            <a:stretch>
              <a:fillRect/>
            </a:stretch>
          </p:blipFill>
          <p:spPr>
            <a:xfrm>
              <a:off x="1706163" y="1087851"/>
              <a:ext cx="2158171" cy="768163"/>
            </a:xfrm>
            <a:prstGeom prst="rect">
              <a:avLst/>
            </a:prstGeom>
          </p:spPr>
        </p:pic>
        <p:sp>
          <p:nvSpPr>
            <p:cNvPr id="13" name="TextBox 12">
              <a:extLst>
                <a:ext uri="{FF2B5EF4-FFF2-40B4-BE49-F238E27FC236}">
                  <a16:creationId xmlns:a16="http://schemas.microsoft.com/office/drawing/2014/main" id="{B9981A4C-3390-EFF8-C57B-3558FBBEB36F}"/>
                </a:ext>
              </a:extLst>
            </p:cNvPr>
            <p:cNvSpPr txBox="1"/>
            <p:nvPr/>
          </p:nvSpPr>
          <p:spPr>
            <a:xfrm>
              <a:off x="2187802" y="2807588"/>
              <a:ext cx="681445" cy="307777"/>
            </a:xfrm>
            <a:prstGeom prst="rect">
              <a:avLst/>
            </a:prstGeom>
            <a:solidFill>
              <a:schemeClr val="bg1"/>
            </a:solidFill>
          </p:spPr>
          <p:txBody>
            <a:bodyPr wrap="square" rtlCol="0">
              <a:spAutoFit/>
            </a:bodyPr>
            <a:lstStyle/>
            <a:p>
              <a:r>
                <a:rPr lang="en-US" sz="1400" b="1"/>
                <a:t>27.5%</a:t>
              </a:r>
            </a:p>
          </p:txBody>
        </p:sp>
        <p:sp>
          <p:nvSpPr>
            <p:cNvPr id="14" name="TextBox 13">
              <a:extLst>
                <a:ext uri="{FF2B5EF4-FFF2-40B4-BE49-F238E27FC236}">
                  <a16:creationId xmlns:a16="http://schemas.microsoft.com/office/drawing/2014/main" id="{3C26C258-21A9-9591-2093-317DF6B21CF3}"/>
                </a:ext>
              </a:extLst>
            </p:cNvPr>
            <p:cNvSpPr txBox="1"/>
            <p:nvPr/>
          </p:nvSpPr>
          <p:spPr>
            <a:xfrm>
              <a:off x="797605" y="3483653"/>
              <a:ext cx="681445" cy="307777"/>
            </a:xfrm>
            <a:prstGeom prst="rect">
              <a:avLst/>
            </a:prstGeom>
            <a:solidFill>
              <a:schemeClr val="bg1"/>
            </a:solidFill>
          </p:spPr>
          <p:txBody>
            <a:bodyPr wrap="square" rtlCol="0">
              <a:spAutoFit/>
            </a:bodyPr>
            <a:lstStyle/>
            <a:p>
              <a:r>
                <a:rPr lang="en-US" sz="1400" b="1"/>
                <a:t>17.4%</a:t>
              </a:r>
            </a:p>
          </p:txBody>
        </p:sp>
        <p:sp>
          <p:nvSpPr>
            <p:cNvPr id="15" name="TextBox 14">
              <a:extLst>
                <a:ext uri="{FF2B5EF4-FFF2-40B4-BE49-F238E27FC236}">
                  <a16:creationId xmlns:a16="http://schemas.microsoft.com/office/drawing/2014/main" id="{54917E72-6B63-28E8-7CA4-611F5A70263A}"/>
                </a:ext>
              </a:extLst>
            </p:cNvPr>
            <p:cNvSpPr txBox="1"/>
            <p:nvPr/>
          </p:nvSpPr>
          <p:spPr>
            <a:xfrm>
              <a:off x="3523611" y="2108229"/>
              <a:ext cx="681445" cy="307777"/>
            </a:xfrm>
            <a:prstGeom prst="rect">
              <a:avLst/>
            </a:prstGeom>
            <a:solidFill>
              <a:schemeClr val="bg1"/>
            </a:solidFill>
          </p:spPr>
          <p:txBody>
            <a:bodyPr wrap="square" rtlCol="0">
              <a:spAutoFit/>
            </a:bodyPr>
            <a:lstStyle/>
            <a:p>
              <a:r>
                <a:rPr lang="en-US" sz="1400" b="1"/>
                <a:t>37.7%</a:t>
              </a:r>
            </a:p>
          </p:txBody>
        </p:sp>
        <p:sp>
          <p:nvSpPr>
            <p:cNvPr id="16" name="TextBox 15">
              <a:extLst>
                <a:ext uri="{FF2B5EF4-FFF2-40B4-BE49-F238E27FC236}">
                  <a16:creationId xmlns:a16="http://schemas.microsoft.com/office/drawing/2014/main" id="{50A087B2-F9EC-3372-F485-B0E9E02B7F21}"/>
                </a:ext>
              </a:extLst>
            </p:cNvPr>
            <p:cNvSpPr txBox="1"/>
            <p:nvPr/>
          </p:nvSpPr>
          <p:spPr>
            <a:xfrm>
              <a:off x="4807526" y="3454762"/>
              <a:ext cx="681445" cy="307777"/>
            </a:xfrm>
            <a:prstGeom prst="rect">
              <a:avLst/>
            </a:prstGeom>
            <a:solidFill>
              <a:schemeClr val="bg1"/>
            </a:solidFill>
          </p:spPr>
          <p:txBody>
            <a:bodyPr wrap="square" rtlCol="0">
              <a:spAutoFit/>
            </a:bodyPr>
            <a:lstStyle/>
            <a:p>
              <a:r>
                <a:rPr lang="en-US" sz="1400" b="1"/>
                <a:t>17.4%</a:t>
              </a:r>
            </a:p>
          </p:txBody>
        </p:sp>
      </p:grpSp>
      <p:grpSp>
        <p:nvGrpSpPr>
          <p:cNvPr id="12" name="Group 11">
            <a:extLst>
              <a:ext uri="{FF2B5EF4-FFF2-40B4-BE49-F238E27FC236}">
                <a16:creationId xmlns:a16="http://schemas.microsoft.com/office/drawing/2014/main" id="{33E8E55E-E007-E3D8-0A15-D317B0B25D96}"/>
              </a:ext>
            </a:extLst>
          </p:cNvPr>
          <p:cNvGrpSpPr/>
          <p:nvPr/>
        </p:nvGrpSpPr>
        <p:grpSpPr>
          <a:xfrm>
            <a:off x="6335387" y="1049267"/>
            <a:ext cx="5591955" cy="4883328"/>
            <a:chOff x="6335387" y="1049267"/>
            <a:chExt cx="5591955" cy="4883328"/>
          </a:xfrm>
        </p:grpSpPr>
        <p:grpSp>
          <p:nvGrpSpPr>
            <p:cNvPr id="21" name="Group 20">
              <a:extLst>
                <a:ext uri="{FF2B5EF4-FFF2-40B4-BE49-F238E27FC236}">
                  <a16:creationId xmlns:a16="http://schemas.microsoft.com/office/drawing/2014/main" id="{8A771DD1-F1F1-44C7-201E-11EAB07659C5}"/>
                </a:ext>
              </a:extLst>
            </p:cNvPr>
            <p:cNvGrpSpPr/>
            <p:nvPr/>
          </p:nvGrpSpPr>
          <p:grpSpPr>
            <a:xfrm>
              <a:off x="6335387" y="1735343"/>
              <a:ext cx="5591955" cy="4197252"/>
              <a:chOff x="6316411" y="2127555"/>
              <a:chExt cx="5591955" cy="3765246"/>
            </a:xfrm>
          </p:grpSpPr>
          <p:pic>
            <p:nvPicPr>
              <p:cNvPr id="7" name="Picture 6" descr="A graph of different colored squares">
                <a:extLst>
                  <a:ext uri="{FF2B5EF4-FFF2-40B4-BE49-F238E27FC236}">
                    <a16:creationId xmlns:a16="http://schemas.microsoft.com/office/drawing/2014/main" id="{3680FDDB-09CF-EBDA-0B5C-05B21D5441C2}"/>
                  </a:ext>
                </a:extLst>
              </p:cNvPr>
              <p:cNvPicPr>
                <a:picLocks noChangeAspect="1"/>
              </p:cNvPicPr>
              <p:nvPr/>
            </p:nvPicPr>
            <p:blipFill>
              <a:blip r:embed="rId6"/>
              <a:srcRect t="33798" r="13737"/>
              <a:stretch>
                <a:fillRect/>
              </a:stretch>
            </p:blipFill>
            <p:spPr>
              <a:xfrm>
                <a:off x="6316411" y="2127555"/>
                <a:ext cx="5591955" cy="3765246"/>
              </a:xfrm>
              <a:prstGeom prst="rect">
                <a:avLst/>
              </a:prstGeom>
              <a:ln>
                <a:solidFill>
                  <a:srgbClr val="070707"/>
                </a:solidFill>
              </a:ln>
            </p:spPr>
          </p:pic>
          <p:sp>
            <p:nvSpPr>
              <p:cNvPr id="17" name="TextBox 16">
                <a:extLst>
                  <a:ext uri="{FF2B5EF4-FFF2-40B4-BE49-F238E27FC236}">
                    <a16:creationId xmlns:a16="http://schemas.microsoft.com/office/drawing/2014/main" id="{92C1008A-7DBD-E8C1-0ED7-C2E8184E5533}"/>
                  </a:ext>
                </a:extLst>
              </p:cNvPr>
              <p:cNvSpPr txBox="1"/>
              <p:nvPr/>
            </p:nvSpPr>
            <p:spPr>
              <a:xfrm>
                <a:off x="10830044" y="3526191"/>
                <a:ext cx="681445" cy="307777"/>
              </a:xfrm>
              <a:prstGeom prst="rect">
                <a:avLst/>
              </a:prstGeom>
              <a:solidFill>
                <a:schemeClr val="bg1"/>
              </a:solidFill>
            </p:spPr>
            <p:txBody>
              <a:bodyPr wrap="square" rtlCol="0">
                <a:spAutoFit/>
              </a:bodyPr>
              <a:lstStyle/>
              <a:p>
                <a:r>
                  <a:rPr lang="en-US" sz="1400" b="1"/>
                  <a:t>20.8%</a:t>
                </a:r>
              </a:p>
            </p:txBody>
          </p:sp>
          <p:sp>
            <p:nvSpPr>
              <p:cNvPr id="18" name="TextBox 17">
                <a:extLst>
                  <a:ext uri="{FF2B5EF4-FFF2-40B4-BE49-F238E27FC236}">
                    <a16:creationId xmlns:a16="http://schemas.microsoft.com/office/drawing/2014/main" id="{E6A89759-9E4F-FA84-9BB3-A7DD3A564D99}"/>
                  </a:ext>
                </a:extLst>
              </p:cNvPr>
              <p:cNvSpPr txBox="1"/>
              <p:nvPr/>
            </p:nvSpPr>
            <p:spPr>
              <a:xfrm>
                <a:off x="9015673" y="2143473"/>
                <a:ext cx="1132607" cy="276099"/>
              </a:xfrm>
              <a:prstGeom prst="rect">
                <a:avLst/>
              </a:prstGeom>
              <a:solidFill>
                <a:schemeClr val="bg1"/>
              </a:solidFill>
            </p:spPr>
            <p:txBody>
              <a:bodyPr wrap="square" rtlCol="0">
                <a:spAutoFit/>
              </a:bodyPr>
              <a:lstStyle/>
              <a:p>
                <a:r>
                  <a:rPr lang="en-US" sz="1400" b="1"/>
                  <a:t>45.8%</a:t>
                </a:r>
              </a:p>
            </p:txBody>
          </p:sp>
          <p:sp>
            <p:nvSpPr>
              <p:cNvPr id="19" name="TextBox 18">
                <a:extLst>
                  <a:ext uri="{FF2B5EF4-FFF2-40B4-BE49-F238E27FC236}">
                    <a16:creationId xmlns:a16="http://schemas.microsoft.com/office/drawing/2014/main" id="{36FE49CB-DF39-DC29-717C-2D6B304ED1BD}"/>
                  </a:ext>
                </a:extLst>
              </p:cNvPr>
              <p:cNvSpPr txBox="1"/>
              <p:nvPr/>
            </p:nvSpPr>
            <p:spPr>
              <a:xfrm>
                <a:off x="7312143" y="2829239"/>
                <a:ext cx="681445" cy="307777"/>
              </a:xfrm>
              <a:prstGeom prst="rect">
                <a:avLst/>
              </a:prstGeom>
              <a:solidFill>
                <a:schemeClr val="bg1"/>
              </a:solidFill>
            </p:spPr>
            <p:txBody>
              <a:bodyPr wrap="square" rtlCol="0">
                <a:spAutoFit/>
              </a:bodyPr>
              <a:lstStyle/>
              <a:p>
                <a:r>
                  <a:rPr lang="en-US" sz="1400" b="1"/>
                  <a:t>33.3%</a:t>
                </a:r>
              </a:p>
            </p:txBody>
          </p:sp>
        </p:grpSp>
        <p:sp>
          <p:nvSpPr>
            <p:cNvPr id="10" name="TextBox 9">
              <a:extLst>
                <a:ext uri="{FF2B5EF4-FFF2-40B4-BE49-F238E27FC236}">
                  <a16:creationId xmlns:a16="http://schemas.microsoft.com/office/drawing/2014/main" id="{4414E4AA-9470-A5E5-0576-71F12A99B73B}"/>
                </a:ext>
              </a:extLst>
            </p:cNvPr>
            <p:cNvSpPr txBox="1"/>
            <p:nvPr/>
          </p:nvSpPr>
          <p:spPr>
            <a:xfrm>
              <a:off x="7584756" y="1049267"/>
              <a:ext cx="3001473" cy="646331"/>
            </a:xfrm>
            <a:prstGeom prst="rect">
              <a:avLst/>
            </a:prstGeom>
            <a:solidFill>
              <a:schemeClr val="bg1"/>
            </a:solidFill>
          </p:spPr>
          <p:txBody>
            <a:bodyPr wrap="square" rtlCol="0">
              <a:spAutoFit/>
            </a:bodyPr>
            <a:lstStyle/>
            <a:p>
              <a:pPr algn="ctr"/>
              <a:r>
                <a:rPr lang="en-US" b="1"/>
                <a:t>ABSENT GREATER THAN &gt;10%</a:t>
              </a:r>
            </a:p>
          </p:txBody>
        </p:sp>
      </p:grpSp>
    </p:spTree>
    <p:extLst>
      <p:ext uri="{BB962C8B-B14F-4D97-AF65-F5344CB8AC3E}">
        <p14:creationId xmlns:p14="http://schemas.microsoft.com/office/powerpoint/2010/main" val="35951086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FEE5A2-75BA-D152-F2BB-3410502F7DAA}"/>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E411C50-7BBC-333E-6280-3C3BE1279FA2}"/>
              </a:ext>
            </a:extLst>
          </p:cNvPr>
          <p:cNvSpPr>
            <a:spLocks noGrp="1"/>
          </p:cNvSpPr>
          <p:nvPr>
            <p:ph type="sldNum" sz="quarter" idx="12"/>
          </p:nvPr>
        </p:nvSpPr>
        <p:spPr/>
        <p:txBody>
          <a:bodyPr/>
          <a:lstStyle/>
          <a:p>
            <a:fld id="{28E6F07D-F62F-4C3B-A21E-2367E9A39921}" type="slidenum">
              <a:rPr lang="en-US" smtClean="0"/>
              <a:t>17</a:t>
            </a:fld>
            <a:endParaRPr lang="en-US"/>
          </a:p>
        </p:txBody>
      </p:sp>
      <p:sp>
        <p:nvSpPr>
          <p:cNvPr id="8" name="Rectangle 7">
            <a:extLst>
              <a:ext uri="{FF2B5EF4-FFF2-40B4-BE49-F238E27FC236}">
                <a16:creationId xmlns:a16="http://schemas.microsoft.com/office/drawing/2014/main" id="{B7052E6D-A6AB-34BA-0527-89B69F757F18}"/>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TextBox 8">
            <a:extLst>
              <a:ext uri="{FF2B5EF4-FFF2-40B4-BE49-F238E27FC236}">
                <a16:creationId xmlns:a16="http://schemas.microsoft.com/office/drawing/2014/main" id="{2E2EB1E5-590C-47B4-E2F9-5C89ECDF2B08}"/>
              </a:ext>
            </a:extLst>
          </p:cNvPr>
          <p:cNvSpPr txBox="1"/>
          <p:nvPr/>
        </p:nvSpPr>
        <p:spPr>
          <a:xfrm>
            <a:off x="237577" y="172983"/>
            <a:ext cx="10627939"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Attendance vs. Achievement: </a:t>
            </a:r>
            <a:r>
              <a:rPr kumimoji="0" lang="en-US" sz="4400" b="0" i="1"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Sample CSI ES </a:t>
            </a:r>
          </a:p>
        </p:txBody>
      </p:sp>
      <p:pic>
        <p:nvPicPr>
          <p:cNvPr id="2" name="Picture 1">
            <a:extLst>
              <a:ext uri="{FF2B5EF4-FFF2-40B4-BE49-F238E27FC236}">
                <a16:creationId xmlns:a16="http://schemas.microsoft.com/office/drawing/2014/main" id="{2440286E-ADBA-C45A-635B-751477A30DCC}"/>
              </a:ext>
            </a:extLst>
          </p:cNvPr>
          <p:cNvPicPr>
            <a:picLocks noChangeAspect="1"/>
          </p:cNvPicPr>
          <p:nvPr/>
        </p:nvPicPr>
        <p:blipFill>
          <a:blip r:embed="rId3"/>
          <a:stretch>
            <a:fillRect/>
          </a:stretch>
        </p:blipFill>
        <p:spPr>
          <a:xfrm>
            <a:off x="10789316" y="-76332"/>
            <a:ext cx="1391675" cy="1386174"/>
          </a:xfrm>
          <a:prstGeom prst="rect">
            <a:avLst/>
          </a:prstGeom>
        </p:spPr>
      </p:pic>
      <p:pic>
        <p:nvPicPr>
          <p:cNvPr id="3" name="Picture 2">
            <a:extLst>
              <a:ext uri="{FF2B5EF4-FFF2-40B4-BE49-F238E27FC236}">
                <a16:creationId xmlns:a16="http://schemas.microsoft.com/office/drawing/2014/main" id="{5DF82EB8-CE0E-28EC-B7AA-1C2C2F7D2FD0}"/>
              </a:ext>
            </a:extLst>
          </p:cNvPr>
          <p:cNvPicPr>
            <a:picLocks noChangeAspect="1"/>
          </p:cNvPicPr>
          <p:nvPr/>
        </p:nvPicPr>
        <p:blipFill>
          <a:blip r:embed="rId3"/>
          <a:stretch>
            <a:fillRect/>
          </a:stretch>
        </p:blipFill>
        <p:spPr>
          <a:xfrm>
            <a:off x="10941716" y="76068"/>
            <a:ext cx="1391675" cy="1386174"/>
          </a:xfrm>
          <a:prstGeom prst="rect">
            <a:avLst/>
          </a:prstGeom>
        </p:spPr>
      </p:pic>
      <p:sp>
        <p:nvSpPr>
          <p:cNvPr id="5" name="TextBox 4">
            <a:extLst>
              <a:ext uri="{FF2B5EF4-FFF2-40B4-BE49-F238E27FC236}">
                <a16:creationId xmlns:a16="http://schemas.microsoft.com/office/drawing/2014/main" id="{037D0DAA-1D78-C37B-56DD-E72E9CFD0665}"/>
              </a:ext>
            </a:extLst>
          </p:cNvPr>
          <p:cNvSpPr txBox="1"/>
          <p:nvPr/>
        </p:nvSpPr>
        <p:spPr>
          <a:xfrm>
            <a:off x="-28453" y="5827953"/>
            <a:ext cx="12231462" cy="646331"/>
          </a:xfrm>
          <a:prstGeom prst="rect">
            <a:avLst/>
          </a:prstGeom>
          <a:noFill/>
        </p:spPr>
        <p:txBody>
          <a:bodyPr wrap="square">
            <a:spAutoFit/>
          </a:bodyPr>
          <a:lstStyle/>
          <a:p>
            <a:pPr marL="0" marR="0" algn="l"/>
            <a:r>
              <a:rPr lang="en-US" b="1" i="1">
                <a:solidFill>
                  <a:srgbClr val="1F1F1F"/>
                </a:solidFill>
                <a:effectLst/>
                <a:latin typeface="+mj-lt"/>
              </a:rPr>
              <a:t>SUMMARY:</a:t>
            </a:r>
            <a:r>
              <a:rPr lang="en-US" b="1" i="1">
                <a:solidFill>
                  <a:srgbClr val="1F1F1F"/>
                </a:solidFill>
                <a:effectLst/>
                <a:latin typeface="Google Sans"/>
              </a:rPr>
              <a:t> </a:t>
            </a:r>
            <a:r>
              <a:rPr lang="en-US" sz="1800" b="0" i="1">
                <a:solidFill>
                  <a:srgbClr val="242424"/>
                </a:solidFill>
                <a:effectLst/>
                <a:latin typeface="Calibri Light" panose="020F0302020204030204" pitchFamily="34" charset="0"/>
              </a:rPr>
              <a:t>For this CSI school, there is only a 5% achievement difference in the number of students who are chronically absent. Note: 2.1% of chronically absent students scored in the distinguished category compared students not chronically absent.</a:t>
            </a:r>
            <a:endParaRPr lang="en-US" sz="1800" b="0" i="1">
              <a:solidFill>
                <a:srgbClr val="242424"/>
              </a:solidFill>
              <a:effectLst/>
              <a:latin typeface="Aptos" panose="020B0004020202020204" pitchFamily="34" charset="0"/>
            </a:endParaRPr>
          </a:p>
        </p:txBody>
      </p:sp>
      <p:grpSp>
        <p:nvGrpSpPr>
          <p:cNvPr id="26" name="Group 25">
            <a:extLst>
              <a:ext uri="{FF2B5EF4-FFF2-40B4-BE49-F238E27FC236}">
                <a16:creationId xmlns:a16="http://schemas.microsoft.com/office/drawing/2014/main" id="{A326162D-E60B-28B9-5D47-0E22963F5F86}"/>
              </a:ext>
            </a:extLst>
          </p:cNvPr>
          <p:cNvGrpSpPr/>
          <p:nvPr/>
        </p:nvGrpSpPr>
        <p:grpSpPr>
          <a:xfrm>
            <a:off x="6345055" y="999706"/>
            <a:ext cx="5334251" cy="4854061"/>
            <a:chOff x="6024312" y="1041293"/>
            <a:chExt cx="5334251" cy="4854061"/>
          </a:xfrm>
        </p:grpSpPr>
        <p:pic>
          <p:nvPicPr>
            <p:cNvPr id="13" name="Picture 12">
              <a:extLst>
                <a:ext uri="{FF2B5EF4-FFF2-40B4-BE49-F238E27FC236}">
                  <a16:creationId xmlns:a16="http://schemas.microsoft.com/office/drawing/2014/main" id="{8E78373A-0D76-19FC-1434-352FFF8FB9BA}"/>
                </a:ext>
              </a:extLst>
            </p:cNvPr>
            <p:cNvPicPr>
              <a:picLocks noChangeAspect="1"/>
            </p:cNvPicPr>
            <p:nvPr/>
          </p:nvPicPr>
          <p:blipFill>
            <a:blip r:embed="rId4"/>
            <a:stretch>
              <a:fillRect/>
            </a:stretch>
          </p:blipFill>
          <p:spPr>
            <a:xfrm>
              <a:off x="7901616" y="1041293"/>
              <a:ext cx="2621507" cy="1012024"/>
            </a:xfrm>
            <a:prstGeom prst="rect">
              <a:avLst/>
            </a:prstGeom>
          </p:spPr>
        </p:pic>
        <p:grpSp>
          <p:nvGrpSpPr>
            <p:cNvPr id="23" name="Group 22">
              <a:extLst>
                <a:ext uri="{FF2B5EF4-FFF2-40B4-BE49-F238E27FC236}">
                  <a16:creationId xmlns:a16="http://schemas.microsoft.com/office/drawing/2014/main" id="{8F83D7B4-E6E0-11A9-AB6C-45599AC78152}"/>
                </a:ext>
              </a:extLst>
            </p:cNvPr>
            <p:cNvGrpSpPr/>
            <p:nvPr/>
          </p:nvGrpSpPr>
          <p:grpSpPr>
            <a:xfrm>
              <a:off x="6024312" y="2060786"/>
              <a:ext cx="5334251" cy="3834568"/>
              <a:chOff x="6024312" y="2060786"/>
              <a:chExt cx="5334251" cy="3834568"/>
            </a:xfrm>
          </p:grpSpPr>
          <p:pic>
            <p:nvPicPr>
              <p:cNvPr id="11" name="Picture 10">
                <a:extLst>
                  <a:ext uri="{FF2B5EF4-FFF2-40B4-BE49-F238E27FC236}">
                    <a16:creationId xmlns:a16="http://schemas.microsoft.com/office/drawing/2014/main" id="{E5681D45-4915-8231-B2E7-CD8E6CACBBED}"/>
                  </a:ext>
                </a:extLst>
              </p:cNvPr>
              <p:cNvPicPr>
                <a:picLocks noChangeAspect="1"/>
              </p:cNvPicPr>
              <p:nvPr/>
            </p:nvPicPr>
            <p:blipFill>
              <a:blip r:embed="rId5"/>
              <a:srcRect t="34877" r="12338"/>
              <a:stretch>
                <a:fillRect/>
              </a:stretch>
            </p:blipFill>
            <p:spPr>
              <a:xfrm>
                <a:off x="6024312" y="2060786"/>
                <a:ext cx="5334251" cy="3834568"/>
              </a:xfrm>
              <a:prstGeom prst="rect">
                <a:avLst/>
              </a:prstGeom>
              <a:ln>
                <a:solidFill>
                  <a:srgbClr val="070707"/>
                </a:solidFill>
              </a:ln>
            </p:spPr>
          </p:pic>
          <p:sp>
            <p:nvSpPr>
              <p:cNvPr id="18" name="TextBox 17">
                <a:extLst>
                  <a:ext uri="{FF2B5EF4-FFF2-40B4-BE49-F238E27FC236}">
                    <a16:creationId xmlns:a16="http://schemas.microsoft.com/office/drawing/2014/main" id="{3C8BE901-AC5F-014B-9562-1C08836DEDBA}"/>
                  </a:ext>
                </a:extLst>
              </p:cNvPr>
              <p:cNvSpPr txBox="1"/>
              <p:nvPr/>
            </p:nvSpPr>
            <p:spPr>
              <a:xfrm>
                <a:off x="7929155" y="3603933"/>
                <a:ext cx="681445" cy="307777"/>
              </a:xfrm>
              <a:prstGeom prst="rect">
                <a:avLst/>
              </a:prstGeom>
              <a:solidFill>
                <a:schemeClr val="bg1"/>
              </a:solidFill>
              <a:ln>
                <a:solidFill>
                  <a:schemeClr val="bg1"/>
                </a:solidFill>
              </a:ln>
            </p:spPr>
            <p:txBody>
              <a:bodyPr wrap="square" rtlCol="0">
                <a:spAutoFit/>
              </a:bodyPr>
              <a:lstStyle/>
              <a:p>
                <a:r>
                  <a:rPr lang="en-US" sz="1400" b="1"/>
                  <a:t>19.1%</a:t>
                </a:r>
              </a:p>
            </p:txBody>
          </p:sp>
          <p:sp>
            <p:nvSpPr>
              <p:cNvPr id="19" name="TextBox 18">
                <a:extLst>
                  <a:ext uri="{FF2B5EF4-FFF2-40B4-BE49-F238E27FC236}">
                    <a16:creationId xmlns:a16="http://schemas.microsoft.com/office/drawing/2014/main" id="{39D4832F-037A-EC78-6957-1F518C0793D7}"/>
                  </a:ext>
                </a:extLst>
              </p:cNvPr>
              <p:cNvSpPr txBox="1"/>
              <p:nvPr/>
            </p:nvSpPr>
            <p:spPr>
              <a:xfrm>
                <a:off x="9212369" y="4369920"/>
                <a:ext cx="681445" cy="307777"/>
              </a:xfrm>
              <a:prstGeom prst="rect">
                <a:avLst/>
              </a:prstGeom>
              <a:solidFill>
                <a:schemeClr val="bg1"/>
              </a:solidFill>
              <a:ln>
                <a:solidFill>
                  <a:schemeClr val="bg1"/>
                </a:solidFill>
              </a:ln>
            </p:spPr>
            <p:txBody>
              <a:bodyPr wrap="square" rtlCol="0">
                <a:spAutoFit/>
              </a:bodyPr>
              <a:lstStyle/>
              <a:p>
                <a:r>
                  <a:rPr lang="en-US" sz="1400" b="1"/>
                  <a:t>6.4%</a:t>
                </a:r>
              </a:p>
            </p:txBody>
          </p:sp>
          <p:sp>
            <p:nvSpPr>
              <p:cNvPr id="20" name="TextBox 19">
                <a:extLst>
                  <a:ext uri="{FF2B5EF4-FFF2-40B4-BE49-F238E27FC236}">
                    <a16:creationId xmlns:a16="http://schemas.microsoft.com/office/drawing/2014/main" id="{88BF8097-DC7B-C67C-ABA9-59CFF6C4F903}"/>
                  </a:ext>
                </a:extLst>
              </p:cNvPr>
              <p:cNvSpPr txBox="1"/>
              <p:nvPr/>
            </p:nvSpPr>
            <p:spPr>
              <a:xfrm>
                <a:off x="10351612" y="4620882"/>
                <a:ext cx="681445" cy="307777"/>
              </a:xfrm>
              <a:prstGeom prst="rect">
                <a:avLst/>
              </a:prstGeom>
              <a:solidFill>
                <a:schemeClr val="bg1"/>
              </a:solidFill>
              <a:ln>
                <a:noFill/>
              </a:ln>
            </p:spPr>
            <p:txBody>
              <a:bodyPr wrap="square" rtlCol="0">
                <a:spAutoFit/>
              </a:bodyPr>
              <a:lstStyle/>
              <a:p>
                <a:pPr algn="ctr"/>
                <a:r>
                  <a:rPr lang="en-US" sz="1400" b="1"/>
                  <a:t>2.1%</a:t>
                </a:r>
              </a:p>
            </p:txBody>
          </p:sp>
          <p:sp>
            <p:nvSpPr>
              <p:cNvPr id="21" name="TextBox 20">
                <a:extLst>
                  <a:ext uri="{FF2B5EF4-FFF2-40B4-BE49-F238E27FC236}">
                    <a16:creationId xmlns:a16="http://schemas.microsoft.com/office/drawing/2014/main" id="{191FB763-940A-F965-106D-BBEEDD2125A3}"/>
                  </a:ext>
                </a:extLst>
              </p:cNvPr>
              <p:cNvSpPr txBox="1"/>
              <p:nvPr/>
            </p:nvSpPr>
            <p:spPr>
              <a:xfrm>
                <a:off x="6506193" y="2089619"/>
                <a:ext cx="928255" cy="307777"/>
              </a:xfrm>
              <a:prstGeom prst="rect">
                <a:avLst/>
              </a:prstGeom>
              <a:solidFill>
                <a:srgbClr val="C00000"/>
              </a:solidFill>
              <a:ln>
                <a:noFill/>
              </a:ln>
            </p:spPr>
            <p:txBody>
              <a:bodyPr wrap="square" rtlCol="0">
                <a:spAutoFit/>
              </a:bodyPr>
              <a:lstStyle/>
              <a:p>
                <a:pPr algn="ctr"/>
                <a:r>
                  <a:rPr lang="en-US" sz="1400" b="1"/>
                  <a:t>72.3%</a:t>
                </a:r>
              </a:p>
            </p:txBody>
          </p:sp>
        </p:grpSp>
      </p:grpSp>
      <p:grpSp>
        <p:nvGrpSpPr>
          <p:cNvPr id="25" name="Group 24">
            <a:extLst>
              <a:ext uri="{FF2B5EF4-FFF2-40B4-BE49-F238E27FC236}">
                <a16:creationId xmlns:a16="http://schemas.microsoft.com/office/drawing/2014/main" id="{2BAEEF77-131A-2F0E-DD83-394D126AD8DD}"/>
              </a:ext>
            </a:extLst>
          </p:cNvPr>
          <p:cNvGrpSpPr/>
          <p:nvPr/>
        </p:nvGrpSpPr>
        <p:grpSpPr>
          <a:xfrm>
            <a:off x="237577" y="1309842"/>
            <a:ext cx="5398884" cy="4543925"/>
            <a:chOff x="237577" y="1309842"/>
            <a:chExt cx="5398884" cy="4422432"/>
          </a:xfrm>
        </p:grpSpPr>
        <p:pic>
          <p:nvPicPr>
            <p:cNvPr id="12" name="Picture 11">
              <a:extLst>
                <a:ext uri="{FF2B5EF4-FFF2-40B4-BE49-F238E27FC236}">
                  <a16:creationId xmlns:a16="http://schemas.microsoft.com/office/drawing/2014/main" id="{1E2B8D61-3039-CE37-082D-B56484F8C9A9}"/>
                </a:ext>
              </a:extLst>
            </p:cNvPr>
            <p:cNvPicPr>
              <a:picLocks noChangeAspect="1"/>
            </p:cNvPicPr>
            <p:nvPr/>
          </p:nvPicPr>
          <p:blipFill>
            <a:blip r:embed="rId6"/>
            <a:stretch>
              <a:fillRect/>
            </a:stretch>
          </p:blipFill>
          <p:spPr>
            <a:xfrm>
              <a:off x="1668877" y="1309842"/>
              <a:ext cx="2158171" cy="768163"/>
            </a:xfrm>
            <a:prstGeom prst="rect">
              <a:avLst/>
            </a:prstGeom>
          </p:spPr>
        </p:pic>
        <p:grpSp>
          <p:nvGrpSpPr>
            <p:cNvPr id="6" name="Group 5">
              <a:extLst>
                <a:ext uri="{FF2B5EF4-FFF2-40B4-BE49-F238E27FC236}">
                  <a16:creationId xmlns:a16="http://schemas.microsoft.com/office/drawing/2014/main" id="{461B437B-41F3-8DCE-486A-13CBD8744E26}"/>
                </a:ext>
              </a:extLst>
            </p:cNvPr>
            <p:cNvGrpSpPr/>
            <p:nvPr/>
          </p:nvGrpSpPr>
          <p:grpSpPr>
            <a:xfrm>
              <a:off x="237577" y="1992964"/>
              <a:ext cx="5398884" cy="3739310"/>
              <a:chOff x="11009" y="2578262"/>
              <a:chExt cx="5222979" cy="3317092"/>
            </a:xfrm>
          </p:grpSpPr>
          <p:pic>
            <p:nvPicPr>
              <p:cNvPr id="7" name="Picture 6">
                <a:extLst>
                  <a:ext uri="{FF2B5EF4-FFF2-40B4-BE49-F238E27FC236}">
                    <a16:creationId xmlns:a16="http://schemas.microsoft.com/office/drawing/2014/main" id="{3A008837-4DFE-88ED-3FE1-AE0A0543518E}"/>
                  </a:ext>
                </a:extLst>
              </p:cNvPr>
              <p:cNvPicPr>
                <a:picLocks noChangeAspect="1"/>
              </p:cNvPicPr>
              <p:nvPr/>
            </p:nvPicPr>
            <p:blipFill>
              <a:blip r:embed="rId7"/>
              <a:srcRect t="34342" r="14166" b="-1"/>
              <a:stretch>
                <a:fillRect/>
              </a:stretch>
            </p:blipFill>
            <p:spPr>
              <a:xfrm>
                <a:off x="11009" y="2578262"/>
                <a:ext cx="5222979" cy="3317092"/>
              </a:xfrm>
              <a:prstGeom prst="rect">
                <a:avLst/>
              </a:prstGeom>
              <a:ln>
                <a:solidFill>
                  <a:srgbClr val="070707"/>
                </a:solidFill>
              </a:ln>
            </p:spPr>
          </p:pic>
          <p:sp>
            <p:nvSpPr>
              <p:cNvPr id="15" name="TextBox 14">
                <a:extLst>
                  <a:ext uri="{FF2B5EF4-FFF2-40B4-BE49-F238E27FC236}">
                    <a16:creationId xmlns:a16="http://schemas.microsoft.com/office/drawing/2014/main" id="{39BB60E0-0E31-D922-CCCD-426F2C0A8A9C}"/>
                  </a:ext>
                </a:extLst>
              </p:cNvPr>
              <p:cNvSpPr txBox="1"/>
              <p:nvPr/>
            </p:nvSpPr>
            <p:spPr>
              <a:xfrm>
                <a:off x="4212188" y="4428952"/>
                <a:ext cx="681445" cy="307777"/>
              </a:xfrm>
              <a:prstGeom prst="rect">
                <a:avLst/>
              </a:prstGeom>
              <a:solidFill>
                <a:schemeClr val="bg1"/>
              </a:solidFill>
              <a:ln>
                <a:noFill/>
              </a:ln>
            </p:spPr>
            <p:txBody>
              <a:bodyPr wrap="square" rtlCol="0">
                <a:spAutoFit/>
              </a:bodyPr>
              <a:lstStyle/>
              <a:p>
                <a:r>
                  <a:rPr lang="en-US" sz="1400" b="1"/>
                  <a:t>8.6%</a:t>
                </a:r>
              </a:p>
            </p:txBody>
          </p:sp>
          <p:sp>
            <p:nvSpPr>
              <p:cNvPr id="16" name="TextBox 15">
                <a:extLst>
                  <a:ext uri="{FF2B5EF4-FFF2-40B4-BE49-F238E27FC236}">
                    <a16:creationId xmlns:a16="http://schemas.microsoft.com/office/drawing/2014/main" id="{007B64A7-5CF0-962D-59A5-2320216937F3}"/>
                  </a:ext>
                </a:extLst>
              </p:cNvPr>
              <p:cNvSpPr txBox="1"/>
              <p:nvPr/>
            </p:nvSpPr>
            <p:spPr>
              <a:xfrm>
                <a:off x="2483834" y="3628852"/>
                <a:ext cx="681445" cy="307777"/>
              </a:xfrm>
              <a:prstGeom prst="rect">
                <a:avLst/>
              </a:prstGeom>
              <a:solidFill>
                <a:schemeClr val="bg1"/>
              </a:solidFill>
              <a:ln>
                <a:noFill/>
              </a:ln>
            </p:spPr>
            <p:txBody>
              <a:bodyPr wrap="square" rtlCol="0">
                <a:spAutoFit/>
              </a:bodyPr>
              <a:lstStyle/>
              <a:p>
                <a:r>
                  <a:rPr lang="en-US" sz="1400" b="1"/>
                  <a:t>24.1%</a:t>
                </a:r>
              </a:p>
            </p:txBody>
          </p:sp>
          <p:sp>
            <p:nvSpPr>
              <p:cNvPr id="24" name="TextBox 23">
                <a:extLst>
                  <a:ext uri="{FF2B5EF4-FFF2-40B4-BE49-F238E27FC236}">
                    <a16:creationId xmlns:a16="http://schemas.microsoft.com/office/drawing/2014/main" id="{B9FE704F-60D0-EAC7-CD68-295DC2444486}"/>
                  </a:ext>
                </a:extLst>
              </p:cNvPr>
              <p:cNvSpPr txBox="1"/>
              <p:nvPr/>
            </p:nvSpPr>
            <p:spPr>
              <a:xfrm>
                <a:off x="564573" y="2635556"/>
                <a:ext cx="1236517" cy="307777"/>
              </a:xfrm>
              <a:prstGeom prst="rect">
                <a:avLst/>
              </a:prstGeom>
              <a:solidFill>
                <a:srgbClr val="C00000"/>
              </a:solidFill>
              <a:ln>
                <a:solidFill>
                  <a:srgbClr val="070707"/>
                </a:solidFill>
              </a:ln>
            </p:spPr>
            <p:txBody>
              <a:bodyPr wrap="square" rtlCol="0">
                <a:spAutoFit/>
              </a:bodyPr>
              <a:lstStyle/>
              <a:p>
                <a:pPr algn="ctr"/>
                <a:r>
                  <a:rPr lang="en-US" sz="1400" b="1"/>
                  <a:t>67.2%</a:t>
                </a:r>
              </a:p>
            </p:txBody>
          </p:sp>
        </p:grpSp>
      </p:grpSp>
    </p:spTree>
    <p:extLst>
      <p:ext uri="{BB962C8B-B14F-4D97-AF65-F5344CB8AC3E}">
        <p14:creationId xmlns:p14="http://schemas.microsoft.com/office/powerpoint/2010/main" val="224563974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126B61-3453-41A1-5E28-3C791135337F}"/>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EB61D879-5E69-65CD-425B-8F73A951C040}"/>
              </a:ext>
            </a:extLst>
          </p:cNvPr>
          <p:cNvSpPr>
            <a:spLocks noGrp="1"/>
          </p:cNvSpPr>
          <p:nvPr>
            <p:ph type="sldNum" sz="quarter" idx="12"/>
          </p:nvPr>
        </p:nvSpPr>
        <p:spPr/>
        <p:txBody>
          <a:bodyPr/>
          <a:lstStyle/>
          <a:p>
            <a:fld id="{28E6F07D-F62F-4C3B-A21E-2367E9A39921}" type="slidenum">
              <a:rPr lang="en-US" smtClean="0"/>
              <a:t>18</a:t>
            </a:fld>
            <a:endParaRPr lang="en-US"/>
          </a:p>
        </p:txBody>
      </p:sp>
      <p:sp>
        <p:nvSpPr>
          <p:cNvPr id="8" name="Rectangle 7">
            <a:extLst>
              <a:ext uri="{FF2B5EF4-FFF2-40B4-BE49-F238E27FC236}">
                <a16:creationId xmlns:a16="http://schemas.microsoft.com/office/drawing/2014/main" id="{A07437E5-ED15-DE5B-8618-7B1226BC3C6B}"/>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TextBox 8">
            <a:extLst>
              <a:ext uri="{FF2B5EF4-FFF2-40B4-BE49-F238E27FC236}">
                <a16:creationId xmlns:a16="http://schemas.microsoft.com/office/drawing/2014/main" id="{247A7150-6DED-4D00-AF89-382F71433D98}"/>
              </a:ext>
            </a:extLst>
          </p:cNvPr>
          <p:cNvSpPr txBox="1"/>
          <p:nvPr/>
        </p:nvSpPr>
        <p:spPr>
          <a:xfrm>
            <a:off x="225240" y="165515"/>
            <a:ext cx="10627939"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Attendance vs. Achievement: </a:t>
            </a:r>
            <a:r>
              <a:rPr kumimoji="0" lang="en-US" sz="4400" b="0" i="1"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All Middle Schools </a:t>
            </a:r>
          </a:p>
        </p:txBody>
      </p:sp>
      <p:pic>
        <p:nvPicPr>
          <p:cNvPr id="2" name="Picture 1">
            <a:extLst>
              <a:ext uri="{FF2B5EF4-FFF2-40B4-BE49-F238E27FC236}">
                <a16:creationId xmlns:a16="http://schemas.microsoft.com/office/drawing/2014/main" id="{E475DDA0-D9C9-16E7-35EA-125B0B0D4FA3}"/>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3" name="TextBox 2">
            <a:extLst>
              <a:ext uri="{FF2B5EF4-FFF2-40B4-BE49-F238E27FC236}">
                <a16:creationId xmlns:a16="http://schemas.microsoft.com/office/drawing/2014/main" id="{BF23EC7F-184D-85FC-C6EC-B5F2843D15C7}"/>
              </a:ext>
            </a:extLst>
          </p:cNvPr>
          <p:cNvSpPr txBox="1"/>
          <p:nvPr/>
        </p:nvSpPr>
        <p:spPr>
          <a:xfrm>
            <a:off x="-39462" y="5786544"/>
            <a:ext cx="12231462" cy="646331"/>
          </a:xfrm>
          <a:prstGeom prst="rect">
            <a:avLst/>
          </a:prstGeom>
          <a:noFill/>
        </p:spPr>
        <p:txBody>
          <a:bodyPr wrap="square">
            <a:spAutoFit/>
          </a:bodyPr>
          <a:lstStyle/>
          <a:p>
            <a:pPr marL="0" marR="0" algn="l"/>
            <a:r>
              <a:rPr lang="en-US" b="1" i="1">
                <a:solidFill>
                  <a:srgbClr val="1F1F1F"/>
                </a:solidFill>
                <a:effectLst/>
                <a:highlight>
                  <a:srgbClr val="FFFFFF"/>
                </a:highlight>
                <a:latin typeface="+mj-lt"/>
              </a:rPr>
              <a:t>SUMMARY:</a:t>
            </a:r>
            <a:r>
              <a:rPr lang="en-US" b="1" i="1">
                <a:solidFill>
                  <a:srgbClr val="1F1F1F"/>
                </a:solidFill>
                <a:effectLst/>
                <a:highlight>
                  <a:srgbClr val="FFFFFF"/>
                </a:highlight>
                <a:latin typeface="Google Sans"/>
              </a:rPr>
              <a:t> </a:t>
            </a:r>
            <a:r>
              <a:rPr lang="en-US" sz="1800" b="0" i="1">
                <a:solidFill>
                  <a:srgbClr val="242424"/>
                </a:solidFill>
                <a:effectLst/>
                <a:latin typeface="Calibri Light" panose="020F0302020204030204" pitchFamily="34" charset="0"/>
              </a:rPr>
              <a:t>The number of students exhibiting grade level proficiency decreases across every category. Note: Beginning learners’ category is significantly higher. </a:t>
            </a:r>
            <a:endParaRPr lang="en-US" sz="1800" b="0" i="1">
              <a:solidFill>
                <a:srgbClr val="242424"/>
              </a:solidFill>
              <a:effectLst/>
              <a:latin typeface="Aptos" panose="020B0004020202020204" pitchFamily="34" charset="0"/>
            </a:endParaRPr>
          </a:p>
        </p:txBody>
      </p:sp>
      <p:grpSp>
        <p:nvGrpSpPr>
          <p:cNvPr id="21" name="Group 20">
            <a:extLst>
              <a:ext uri="{FF2B5EF4-FFF2-40B4-BE49-F238E27FC236}">
                <a16:creationId xmlns:a16="http://schemas.microsoft.com/office/drawing/2014/main" id="{709DA4E8-E348-60BE-A2C9-756B9C32EFD0}"/>
              </a:ext>
            </a:extLst>
          </p:cNvPr>
          <p:cNvGrpSpPr/>
          <p:nvPr/>
        </p:nvGrpSpPr>
        <p:grpSpPr>
          <a:xfrm>
            <a:off x="115549" y="964779"/>
            <a:ext cx="5610225" cy="4874541"/>
            <a:chOff x="85252" y="1127112"/>
            <a:chExt cx="5610225" cy="4813584"/>
          </a:xfrm>
        </p:grpSpPr>
        <p:pic>
          <p:nvPicPr>
            <p:cNvPr id="10" name="Picture 9">
              <a:extLst>
                <a:ext uri="{FF2B5EF4-FFF2-40B4-BE49-F238E27FC236}">
                  <a16:creationId xmlns:a16="http://schemas.microsoft.com/office/drawing/2014/main" id="{A39536BE-4A8A-5297-1314-B87E9B42721F}"/>
                </a:ext>
              </a:extLst>
            </p:cNvPr>
            <p:cNvPicPr>
              <a:picLocks noChangeAspect="1"/>
            </p:cNvPicPr>
            <p:nvPr/>
          </p:nvPicPr>
          <p:blipFill>
            <a:blip r:embed="rId4"/>
            <a:srcRect t="39350" r="13228"/>
            <a:stretch>
              <a:fillRect/>
            </a:stretch>
          </p:blipFill>
          <p:spPr>
            <a:xfrm>
              <a:off x="85252" y="1751646"/>
              <a:ext cx="5610225" cy="4189050"/>
            </a:xfrm>
            <a:prstGeom prst="rect">
              <a:avLst/>
            </a:prstGeom>
            <a:ln>
              <a:solidFill>
                <a:schemeClr val="tx1"/>
              </a:solidFill>
            </a:ln>
          </p:spPr>
        </p:pic>
        <p:pic>
          <p:nvPicPr>
            <p:cNvPr id="11" name="Picture 10">
              <a:extLst>
                <a:ext uri="{FF2B5EF4-FFF2-40B4-BE49-F238E27FC236}">
                  <a16:creationId xmlns:a16="http://schemas.microsoft.com/office/drawing/2014/main" id="{AF1492A6-97B9-F638-48E4-E67E9F7A9059}"/>
                </a:ext>
              </a:extLst>
            </p:cNvPr>
            <p:cNvPicPr>
              <a:picLocks noChangeAspect="1"/>
            </p:cNvPicPr>
            <p:nvPr/>
          </p:nvPicPr>
          <p:blipFill>
            <a:blip r:embed="rId5"/>
            <a:stretch>
              <a:fillRect/>
            </a:stretch>
          </p:blipFill>
          <p:spPr>
            <a:xfrm>
              <a:off x="1549527" y="1127112"/>
              <a:ext cx="2158171" cy="730701"/>
            </a:xfrm>
            <a:prstGeom prst="rect">
              <a:avLst/>
            </a:prstGeom>
            <a:ln>
              <a:solidFill>
                <a:schemeClr val="bg1"/>
              </a:solidFill>
            </a:ln>
          </p:spPr>
        </p:pic>
        <p:sp>
          <p:nvSpPr>
            <p:cNvPr id="13" name="TextBox 12">
              <a:extLst>
                <a:ext uri="{FF2B5EF4-FFF2-40B4-BE49-F238E27FC236}">
                  <a16:creationId xmlns:a16="http://schemas.microsoft.com/office/drawing/2014/main" id="{20007949-736D-0BF8-9B30-498F4D755545}"/>
                </a:ext>
              </a:extLst>
            </p:cNvPr>
            <p:cNvSpPr txBox="1"/>
            <p:nvPr/>
          </p:nvSpPr>
          <p:spPr>
            <a:xfrm>
              <a:off x="774362" y="2159053"/>
              <a:ext cx="681445" cy="307777"/>
            </a:xfrm>
            <a:prstGeom prst="rect">
              <a:avLst/>
            </a:prstGeom>
            <a:solidFill>
              <a:schemeClr val="bg1"/>
            </a:solidFill>
            <a:ln>
              <a:solidFill>
                <a:schemeClr val="bg1"/>
              </a:solidFill>
            </a:ln>
          </p:spPr>
          <p:txBody>
            <a:bodyPr wrap="square" rtlCol="0">
              <a:spAutoFit/>
            </a:bodyPr>
            <a:lstStyle/>
            <a:p>
              <a:r>
                <a:rPr lang="en-US" sz="1400" b="1"/>
                <a:t>35.5%</a:t>
              </a:r>
            </a:p>
          </p:txBody>
        </p:sp>
        <p:sp>
          <p:nvSpPr>
            <p:cNvPr id="14" name="TextBox 13">
              <a:extLst>
                <a:ext uri="{FF2B5EF4-FFF2-40B4-BE49-F238E27FC236}">
                  <a16:creationId xmlns:a16="http://schemas.microsoft.com/office/drawing/2014/main" id="{B7B354D7-0748-3CF2-1518-667FE2719041}"/>
                </a:ext>
              </a:extLst>
            </p:cNvPr>
            <p:cNvSpPr txBox="1"/>
            <p:nvPr/>
          </p:nvSpPr>
          <p:spPr>
            <a:xfrm>
              <a:off x="2143111" y="2220312"/>
              <a:ext cx="681445" cy="307777"/>
            </a:xfrm>
            <a:prstGeom prst="rect">
              <a:avLst/>
            </a:prstGeom>
            <a:solidFill>
              <a:schemeClr val="bg1"/>
            </a:solidFill>
            <a:ln>
              <a:solidFill>
                <a:schemeClr val="bg1"/>
              </a:solidFill>
            </a:ln>
          </p:spPr>
          <p:txBody>
            <a:bodyPr wrap="square" rtlCol="0">
              <a:spAutoFit/>
            </a:bodyPr>
            <a:lstStyle/>
            <a:p>
              <a:r>
                <a:rPr lang="en-US" sz="1400" b="1"/>
                <a:t>34.5%</a:t>
              </a:r>
            </a:p>
          </p:txBody>
        </p:sp>
        <p:sp>
          <p:nvSpPr>
            <p:cNvPr id="15" name="TextBox 14">
              <a:extLst>
                <a:ext uri="{FF2B5EF4-FFF2-40B4-BE49-F238E27FC236}">
                  <a16:creationId xmlns:a16="http://schemas.microsoft.com/office/drawing/2014/main" id="{DF46B1D0-4F03-AAAF-6AD8-90BBCED83651}"/>
                </a:ext>
              </a:extLst>
            </p:cNvPr>
            <p:cNvSpPr txBox="1"/>
            <p:nvPr/>
          </p:nvSpPr>
          <p:spPr>
            <a:xfrm>
              <a:off x="3429569" y="2867111"/>
              <a:ext cx="681445" cy="307777"/>
            </a:xfrm>
            <a:prstGeom prst="rect">
              <a:avLst/>
            </a:prstGeom>
            <a:solidFill>
              <a:schemeClr val="bg1"/>
            </a:solidFill>
            <a:ln>
              <a:solidFill>
                <a:schemeClr val="bg1"/>
              </a:solidFill>
            </a:ln>
          </p:spPr>
          <p:txBody>
            <a:bodyPr wrap="square" rtlCol="0">
              <a:spAutoFit/>
            </a:bodyPr>
            <a:lstStyle/>
            <a:p>
              <a:r>
                <a:rPr lang="en-US" sz="1400" b="1"/>
                <a:t>25.2%</a:t>
              </a:r>
            </a:p>
          </p:txBody>
        </p:sp>
        <p:sp>
          <p:nvSpPr>
            <p:cNvPr id="16" name="TextBox 15">
              <a:extLst>
                <a:ext uri="{FF2B5EF4-FFF2-40B4-BE49-F238E27FC236}">
                  <a16:creationId xmlns:a16="http://schemas.microsoft.com/office/drawing/2014/main" id="{5CB9749F-354E-BD67-037B-4234D9B08178}"/>
                </a:ext>
              </a:extLst>
            </p:cNvPr>
            <p:cNvSpPr txBox="1"/>
            <p:nvPr/>
          </p:nvSpPr>
          <p:spPr>
            <a:xfrm>
              <a:off x="4818016" y="4284903"/>
              <a:ext cx="681445" cy="307777"/>
            </a:xfrm>
            <a:prstGeom prst="rect">
              <a:avLst/>
            </a:prstGeom>
            <a:solidFill>
              <a:schemeClr val="bg1"/>
            </a:solidFill>
            <a:ln>
              <a:solidFill>
                <a:schemeClr val="bg1"/>
              </a:solidFill>
            </a:ln>
          </p:spPr>
          <p:txBody>
            <a:bodyPr wrap="square" rtlCol="0">
              <a:spAutoFit/>
            </a:bodyPr>
            <a:lstStyle/>
            <a:p>
              <a:r>
                <a:rPr lang="en-US" sz="1400" b="1"/>
                <a:t>4.9%</a:t>
              </a:r>
            </a:p>
          </p:txBody>
        </p:sp>
      </p:grpSp>
      <p:grpSp>
        <p:nvGrpSpPr>
          <p:cNvPr id="22" name="Group 21">
            <a:extLst>
              <a:ext uri="{FF2B5EF4-FFF2-40B4-BE49-F238E27FC236}">
                <a16:creationId xmlns:a16="http://schemas.microsoft.com/office/drawing/2014/main" id="{35A90439-0CB8-613B-EA65-B211FBF11F7B}"/>
              </a:ext>
            </a:extLst>
          </p:cNvPr>
          <p:cNvGrpSpPr/>
          <p:nvPr/>
        </p:nvGrpSpPr>
        <p:grpSpPr>
          <a:xfrm>
            <a:off x="6015187" y="974928"/>
            <a:ext cx="5968748" cy="4864393"/>
            <a:chOff x="6015187" y="1193299"/>
            <a:chExt cx="5968748" cy="4646023"/>
          </a:xfrm>
        </p:grpSpPr>
        <p:pic>
          <p:nvPicPr>
            <p:cNvPr id="6" name="Picture 5">
              <a:extLst>
                <a:ext uri="{FF2B5EF4-FFF2-40B4-BE49-F238E27FC236}">
                  <a16:creationId xmlns:a16="http://schemas.microsoft.com/office/drawing/2014/main" id="{9BCC6199-1365-F57C-762F-D0AB500D7AAB}"/>
                </a:ext>
              </a:extLst>
            </p:cNvPr>
            <p:cNvPicPr>
              <a:picLocks noChangeAspect="1"/>
            </p:cNvPicPr>
            <p:nvPr/>
          </p:nvPicPr>
          <p:blipFill>
            <a:blip r:embed="rId6"/>
            <a:srcRect t="34198" r="13399"/>
            <a:stretch>
              <a:fillRect/>
            </a:stretch>
          </p:blipFill>
          <p:spPr>
            <a:xfrm>
              <a:off x="6015187" y="1766887"/>
              <a:ext cx="5968748" cy="4072435"/>
            </a:xfrm>
            <a:prstGeom prst="rect">
              <a:avLst/>
            </a:prstGeom>
            <a:ln>
              <a:solidFill>
                <a:schemeClr val="tx1"/>
              </a:solidFill>
            </a:ln>
          </p:spPr>
        </p:pic>
        <p:pic>
          <p:nvPicPr>
            <p:cNvPr id="12" name="Picture 11">
              <a:extLst>
                <a:ext uri="{FF2B5EF4-FFF2-40B4-BE49-F238E27FC236}">
                  <a16:creationId xmlns:a16="http://schemas.microsoft.com/office/drawing/2014/main" id="{F49F5F86-6D24-CEAC-C545-710DC905E7D9}"/>
                </a:ext>
              </a:extLst>
            </p:cNvPr>
            <p:cNvPicPr>
              <a:picLocks noChangeAspect="1"/>
            </p:cNvPicPr>
            <p:nvPr/>
          </p:nvPicPr>
          <p:blipFill>
            <a:blip r:embed="rId7"/>
            <a:srcRect t="18444" b="11442"/>
            <a:stretch>
              <a:fillRect/>
            </a:stretch>
          </p:blipFill>
          <p:spPr>
            <a:xfrm>
              <a:off x="7772386" y="1193299"/>
              <a:ext cx="2784629" cy="548628"/>
            </a:xfrm>
            <a:prstGeom prst="rect">
              <a:avLst/>
            </a:prstGeom>
          </p:spPr>
        </p:pic>
        <p:sp>
          <p:nvSpPr>
            <p:cNvPr id="17" name="TextBox 16">
              <a:extLst>
                <a:ext uri="{FF2B5EF4-FFF2-40B4-BE49-F238E27FC236}">
                  <a16:creationId xmlns:a16="http://schemas.microsoft.com/office/drawing/2014/main" id="{8883F531-31E7-6F9B-4597-3DFEEDEC1450}"/>
                </a:ext>
              </a:extLst>
            </p:cNvPr>
            <p:cNvSpPr txBox="1"/>
            <p:nvPr/>
          </p:nvSpPr>
          <p:spPr>
            <a:xfrm>
              <a:off x="6530975" y="1859066"/>
              <a:ext cx="1076889" cy="307777"/>
            </a:xfrm>
            <a:prstGeom prst="rect">
              <a:avLst/>
            </a:prstGeom>
            <a:solidFill>
              <a:srgbClr val="C00000"/>
            </a:solidFill>
          </p:spPr>
          <p:txBody>
            <a:bodyPr wrap="square" rtlCol="0">
              <a:spAutoFit/>
            </a:bodyPr>
            <a:lstStyle/>
            <a:p>
              <a:pPr algn="ctr"/>
              <a:r>
                <a:rPr lang="en-US" sz="1400" b="1"/>
                <a:t>54.4%</a:t>
              </a:r>
            </a:p>
          </p:txBody>
        </p:sp>
        <p:sp>
          <p:nvSpPr>
            <p:cNvPr id="18" name="TextBox 17">
              <a:extLst>
                <a:ext uri="{FF2B5EF4-FFF2-40B4-BE49-F238E27FC236}">
                  <a16:creationId xmlns:a16="http://schemas.microsoft.com/office/drawing/2014/main" id="{0D66AF46-7F13-12A5-3F83-218253EED2AE}"/>
                </a:ext>
              </a:extLst>
            </p:cNvPr>
            <p:cNvSpPr txBox="1"/>
            <p:nvPr/>
          </p:nvSpPr>
          <p:spPr>
            <a:xfrm>
              <a:off x="8177668" y="2729470"/>
              <a:ext cx="681445" cy="307777"/>
            </a:xfrm>
            <a:prstGeom prst="rect">
              <a:avLst/>
            </a:prstGeom>
            <a:solidFill>
              <a:schemeClr val="bg1"/>
            </a:solidFill>
          </p:spPr>
          <p:txBody>
            <a:bodyPr wrap="square" rtlCol="0">
              <a:spAutoFit/>
            </a:bodyPr>
            <a:lstStyle/>
            <a:p>
              <a:r>
                <a:rPr lang="en-US" sz="1400" b="1"/>
                <a:t>31.0%</a:t>
              </a:r>
            </a:p>
          </p:txBody>
        </p:sp>
        <p:sp>
          <p:nvSpPr>
            <p:cNvPr id="19" name="TextBox 18">
              <a:extLst>
                <a:ext uri="{FF2B5EF4-FFF2-40B4-BE49-F238E27FC236}">
                  <a16:creationId xmlns:a16="http://schemas.microsoft.com/office/drawing/2014/main" id="{602019FA-C15B-4786-EB7D-CBA15AA4FA56}"/>
                </a:ext>
              </a:extLst>
            </p:cNvPr>
            <p:cNvSpPr txBox="1"/>
            <p:nvPr/>
          </p:nvSpPr>
          <p:spPr>
            <a:xfrm>
              <a:off x="9587367" y="3813996"/>
              <a:ext cx="681445" cy="307777"/>
            </a:xfrm>
            <a:prstGeom prst="rect">
              <a:avLst/>
            </a:prstGeom>
            <a:solidFill>
              <a:schemeClr val="bg1"/>
            </a:solidFill>
          </p:spPr>
          <p:txBody>
            <a:bodyPr wrap="square" rtlCol="0">
              <a:spAutoFit/>
            </a:bodyPr>
            <a:lstStyle/>
            <a:p>
              <a:r>
                <a:rPr lang="en-US" sz="1400" b="1"/>
                <a:t>12.9%</a:t>
              </a:r>
            </a:p>
          </p:txBody>
        </p:sp>
        <p:sp>
          <p:nvSpPr>
            <p:cNvPr id="20" name="TextBox 19">
              <a:extLst>
                <a:ext uri="{FF2B5EF4-FFF2-40B4-BE49-F238E27FC236}">
                  <a16:creationId xmlns:a16="http://schemas.microsoft.com/office/drawing/2014/main" id="{77B271AD-EAEA-A523-AB2E-1DE6A24D2334}"/>
                </a:ext>
              </a:extLst>
            </p:cNvPr>
            <p:cNvSpPr txBox="1"/>
            <p:nvPr/>
          </p:nvSpPr>
          <p:spPr>
            <a:xfrm>
              <a:off x="11013077" y="4524881"/>
              <a:ext cx="681445" cy="307777"/>
            </a:xfrm>
            <a:prstGeom prst="rect">
              <a:avLst/>
            </a:prstGeom>
            <a:solidFill>
              <a:schemeClr val="bg1"/>
            </a:solidFill>
          </p:spPr>
          <p:txBody>
            <a:bodyPr wrap="square" rtlCol="0">
              <a:spAutoFit/>
            </a:bodyPr>
            <a:lstStyle/>
            <a:p>
              <a:pPr algn="ctr"/>
              <a:r>
                <a:rPr lang="en-US" sz="1400" b="1"/>
                <a:t>1.7%</a:t>
              </a:r>
            </a:p>
          </p:txBody>
        </p:sp>
      </p:grpSp>
    </p:spTree>
    <p:extLst>
      <p:ext uri="{BB962C8B-B14F-4D97-AF65-F5344CB8AC3E}">
        <p14:creationId xmlns:p14="http://schemas.microsoft.com/office/powerpoint/2010/main" val="394401531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E81E7A-B70C-3A98-67D5-F8C40E4E1726}"/>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51D6363A-11E2-F843-723F-6C3CC6C2E940}"/>
              </a:ext>
            </a:extLst>
          </p:cNvPr>
          <p:cNvSpPr>
            <a:spLocks noGrp="1"/>
          </p:cNvSpPr>
          <p:nvPr>
            <p:ph type="sldNum" sz="quarter" idx="12"/>
          </p:nvPr>
        </p:nvSpPr>
        <p:spPr/>
        <p:txBody>
          <a:bodyPr/>
          <a:lstStyle/>
          <a:p>
            <a:fld id="{28E6F07D-F62F-4C3B-A21E-2367E9A39921}" type="slidenum">
              <a:rPr lang="en-US" smtClean="0"/>
              <a:t>19</a:t>
            </a:fld>
            <a:endParaRPr lang="en-US"/>
          </a:p>
        </p:txBody>
      </p:sp>
      <p:sp>
        <p:nvSpPr>
          <p:cNvPr id="8" name="Rectangle 7">
            <a:extLst>
              <a:ext uri="{FF2B5EF4-FFF2-40B4-BE49-F238E27FC236}">
                <a16:creationId xmlns:a16="http://schemas.microsoft.com/office/drawing/2014/main" id="{F8244D26-FAE2-9F8B-3692-F63A7A5DEA08}"/>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TextBox 8">
            <a:extLst>
              <a:ext uri="{FF2B5EF4-FFF2-40B4-BE49-F238E27FC236}">
                <a16:creationId xmlns:a16="http://schemas.microsoft.com/office/drawing/2014/main" id="{F433D3F4-2C1F-1773-3050-D408CB1CEEEA}"/>
              </a:ext>
            </a:extLst>
          </p:cNvPr>
          <p:cNvSpPr txBox="1"/>
          <p:nvPr/>
        </p:nvSpPr>
        <p:spPr>
          <a:xfrm>
            <a:off x="225240" y="165515"/>
            <a:ext cx="10627939"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Attendance vs. Achievement: </a:t>
            </a:r>
            <a:r>
              <a:rPr kumimoji="0" lang="en-US" sz="4400" b="0" i="1"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Sample</a:t>
            </a:r>
            <a:r>
              <a:rPr kumimoji="0" lang="en-US" sz="44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 </a:t>
            </a:r>
            <a:r>
              <a:rPr kumimoji="0" lang="en-US" sz="4400" b="0" i="1"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Non-CSI</a:t>
            </a:r>
            <a:r>
              <a:rPr kumimoji="0" lang="en-US" sz="44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 </a:t>
            </a:r>
            <a:r>
              <a:rPr kumimoji="0" lang="en-US" sz="4400" b="0" i="1"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MS</a:t>
            </a:r>
          </a:p>
        </p:txBody>
      </p:sp>
      <p:pic>
        <p:nvPicPr>
          <p:cNvPr id="2" name="Picture 1">
            <a:extLst>
              <a:ext uri="{FF2B5EF4-FFF2-40B4-BE49-F238E27FC236}">
                <a16:creationId xmlns:a16="http://schemas.microsoft.com/office/drawing/2014/main" id="{678DC1AB-798F-DE3C-1DB7-358A7A67AB20}"/>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3" name="TextBox 2">
            <a:extLst>
              <a:ext uri="{FF2B5EF4-FFF2-40B4-BE49-F238E27FC236}">
                <a16:creationId xmlns:a16="http://schemas.microsoft.com/office/drawing/2014/main" id="{2668B240-1EDC-7056-F5BB-63D4887FC9AB}"/>
              </a:ext>
            </a:extLst>
          </p:cNvPr>
          <p:cNvSpPr txBox="1"/>
          <p:nvPr/>
        </p:nvSpPr>
        <p:spPr>
          <a:xfrm>
            <a:off x="-50471" y="5987022"/>
            <a:ext cx="12231462" cy="646331"/>
          </a:xfrm>
          <a:prstGeom prst="rect">
            <a:avLst/>
          </a:prstGeom>
          <a:noFill/>
        </p:spPr>
        <p:txBody>
          <a:bodyPr wrap="square">
            <a:spAutoFit/>
          </a:bodyPr>
          <a:lstStyle/>
          <a:p>
            <a:pPr marL="0" marR="0" algn="l"/>
            <a:r>
              <a:rPr lang="en-US" b="1" i="1">
                <a:solidFill>
                  <a:srgbClr val="1F1F1F"/>
                </a:solidFill>
                <a:effectLst/>
                <a:highlight>
                  <a:srgbClr val="FFFFFF"/>
                </a:highlight>
                <a:latin typeface="+mj-lt"/>
              </a:rPr>
              <a:t>SUMMARY: </a:t>
            </a:r>
            <a:r>
              <a:rPr lang="en-US" i="1">
                <a:solidFill>
                  <a:srgbClr val="1F1F1F"/>
                </a:solidFill>
                <a:effectLst/>
                <a:highlight>
                  <a:srgbClr val="FFFFFF"/>
                </a:highlight>
                <a:latin typeface="+mj-lt"/>
              </a:rPr>
              <a:t>The data from this middle school is not drastically different for students—despite attendance barriers. However, decreases, no matter how slight negatively impact student achievement. </a:t>
            </a:r>
            <a:endParaRPr lang="en-US" sz="1800" b="0" i="1">
              <a:solidFill>
                <a:srgbClr val="242424"/>
              </a:solidFill>
              <a:effectLst/>
              <a:highlight>
                <a:srgbClr val="FFFF00"/>
              </a:highlight>
              <a:latin typeface="Aptos" panose="020B0004020202020204" pitchFamily="34" charset="0"/>
            </a:endParaRPr>
          </a:p>
        </p:txBody>
      </p:sp>
      <p:pic>
        <p:nvPicPr>
          <p:cNvPr id="6" name="Picture 5">
            <a:extLst>
              <a:ext uri="{FF2B5EF4-FFF2-40B4-BE49-F238E27FC236}">
                <a16:creationId xmlns:a16="http://schemas.microsoft.com/office/drawing/2014/main" id="{84FD17B7-C422-7401-4230-8477C75F7836}"/>
              </a:ext>
            </a:extLst>
          </p:cNvPr>
          <p:cNvPicPr>
            <a:picLocks noChangeAspect="1"/>
          </p:cNvPicPr>
          <p:nvPr/>
        </p:nvPicPr>
        <p:blipFill>
          <a:blip r:embed="rId4"/>
          <a:srcRect t="38670" r="12267"/>
          <a:stretch>
            <a:fillRect/>
          </a:stretch>
        </p:blipFill>
        <p:spPr>
          <a:xfrm>
            <a:off x="110172" y="1730828"/>
            <a:ext cx="5895561" cy="4175359"/>
          </a:xfrm>
          <a:prstGeom prst="rect">
            <a:avLst/>
          </a:prstGeom>
          <a:ln>
            <a:solidFill>
              <a:schemeClr val="tx1"/>
            </a:solidFill>
          </a:ln>
        </p:spPr>
      </p:pic>
      <p:pic>
        <p:nvPicPr>
          <p:cNvPr id="10" name="Picture 9">
            <a:extLst>
              <a:ext uri="{FF2B5EF4-FFF2-40B4-BE49-F238E27FC236}">
                <a16:creationId xmlns:a16="http://schemas.microsoft.com/office/drawing/2014/main" id="{BBA847B3-533E-7505-C3B5-5DC47EAE0F09}"/>
              </a:ext>
            </a:extLst>
          </p:cNvPr>
          <p:cNvPicPr>
            <a:picLocks noChangeAspect="1"/>
          </p:cNvPicPr>
          <p:nvPr/>
        </p:nvPicPr>
        <p:blipFill>
          <a:blip r:embed="rId5"/>
          <a:srcRect t="34535" r="13976"/>
          <a:stretch>
            <a:fillRect/>
          </a:stretch>
        </p:blipFill>
        <p:spPr>
          <a:xfrm>
            <a:off x="6283808" y="1730828"/>
            <a:ext cx="5798020" cy="4175359"/>
          </a:xfrm>
          <a:prstGeom prst="rect">
            <a:avLst/>
          </a:prstGeom>
          <a:ln>
            <a:solidFill>
              <a:schemeClr val="tx1"/>
            </a:solidFill>
          </a:ln>
        </p:spPr>
      </p:pic>
      <p:sp>
        <p:nvSpPr>
          <p:cNvPr id="12" name="TextBox 11">
            <a:extLst>
              <a:ext uri="{FF2B5EF4-FFF2-40B4-BE49-F238E27FC236}">
                <a16:creationId xmlns:a16="http://schemas.microsoft.com/office/drawing/2014/main" id="{D7167DCF-4C69-8EF2-8114-5854AC36EA43}"/>
              </a:ext>
            </a:extLst>
          </p:cNvPr>
          <p:cNvSpPr txBox="1"/>
          <p:nvPr/>
        </p:nvSpPr>
        <p:spPr>
          <a:xfrm>
            <a:off x="11107963" y="4573085"/>
            <a:ext cx="754380" cy="307777"/>
          </a:xfrm>
          <a:prstGeom prst="rect">
            <a:avLst/>
          </a:prstGeom>
          <a:solidFill>
            <a:schemeClr val="bg1"/>
          </a:solidFill>
        </p:spPr>
        <p:txBody>
          <a:bodyPr wrap="square" rtlCol="0">
            <a:spAutoFit/>
          </a:bodyPr>
          <a:lstStyle/>
          <a:p>
            <a:pPr algn="ctr"/>
            <a:r>
              <a:rPr lang="en-US" sz="1400" b="1"/>
              <a:t>2.1%</a:t>
            </a:r>
          </a:p>
        </p:txBody>
      </p:sp>
      <p:sp>
        <p:nvSpPr>
          <p:cNvPr id="13" name="TextBox 12">
            <a:extLst>
              <a:ext uri="{FF2B5EF4-FFF2-40B4-BE49-F238E27FC236}">
                <a16:creationId xmlns:a16="http://schemas.microsoft.com/office/drawing/2014/main" id="{C52A78EB-744D-6208-E962-4C31E05D3950}"/>
              </a:ext>
            </a:extLst>
          </p:cNvPr>
          <p:cNvSpPr txBox="1"/>
          <p:nvPr/>
        </p:nvSpPr>
        <p:spPr>
          <a:xfrm>
            <a:off x="4981483" y="4369191"/>
            <a:ext cx="746910" cy="304846"/>
          </a:xfrm>
          <a:prstGeom prst="rect">
            <a:avLst/>
          </a:prstGeom>
          <a:solidFill>
            <a:schemeClr val="bg1"/>
          </a:solidFill>
        </p:spPr>
        <p:txBody>
          <a:bodyPr wrap="square" rtlCol="0">
            <a:spAutoFit/>
          </a:bodyPr>
          <a:lstStyle/>
          <a:p>
            <a:pPr algn="ctr"/>
            <a:r>
              <a:rPr lang="en-US" sz="1400" b="1"/>
              <a:t>4.1%</a:t>
            </a:r>
          </a:p>
        </p:txBody>
      </p:sp>
      <p:sp>
        <p:nvSpPr>
          <p:cNvPr id="14" name="TextBox 13">
            <a:extLst>
              <a:ext uri="{FF2B5EF4-FFF2-40B4-BE49-F238E27FC236}">
                <a16:creationId xmlns:a16="http://schemas.microsoft.com/office/drawing/2014/main" id="{0C7B4F3A-1D3A-F83E-1420-71DD39D142A7}"/>
              </a:ext>
            </a:extLst>
          </p:cNvPr>
          <p:cNvSpPr txBox="1"/>
          <p:nvPr/>
        </p:nvSpPr>
        <p:spPr>
          <a:xfrm>
            <a:off x="8341902" y="2609697"/>
            <a:ext cx="754380" cy="338555"/>
          </a:xfrm>
          <a:prstGeom prst="rect">
            <a:avLst/>
          </a:prstGeom>
          <a:solidFill>
            <a:schemeClr val="bg1"/>
          </a:solidFill>
        </p:spPr>
        <p:txBody>
          <a:bodyPr wrap="square" rtlCol="0">
            <a:spAutoFit/>
          </a:bodyPr>
          <a:lstStyle/>
          <a:p>
            <a:pPr algn="ctr"/>
            <a:r>
              <a:rPr lang="en-US" sz="1400" b="1"/>
              <a:t>32.4%</a:t>
            </a:r>
          </a:p>
        </p:txBody>
      </p:sp>
      <p:sp>
        <p:nvSpPr>
          <p:cNvPr id="15" name="TextBox 14">
            <a:extLst>
              <a:ext uri="{FF2B5EF4-FFF2-40B4-BE49-F238E27FC236}">
                <a16:creationId xmlns:a16="http://schemas.microsoft.com/office/drawing/2014/main" id="{DEACC7B2-7FA6-AAB3-E000-02D4E8072CA2}"/>
              </a:ext>
            </a:extLst>
          </p:cNvPr>
          <p:cNvSpPr txBox="1"/>
          <p:nvPr/>
        </p:nvSpPr>
        <p:spPr>
          <a:xfrm>
            <a:off x="9729830" y="3713113"/>
            <a:ext cx="754380" cy="307777"/>
          </a:xfrm>
          <a:prstGeom prst="rect">
            <a:avLst/>
          </a:prstGeom>
          <a:solidFill>
            <a:schemeClr val="bg1"/>
          </a:solidFill>
        </p:spPr>
        <p:txBody>
          <a:bodyPr wrap="square" rtlCol="0">
            <a:spAutoFit/>
          </a:bodyPr>
          <a:lstStyle/>
          <a:p>
            <a:pPr algn="ctr"/>
            <a:r>
              <a:rPr lang="en-US" sz="1400" b="1"/>
              <a:t>15.7%</a:t>
            </a:r>
          </a:p>
        </p:txBody>
      </p:sp>
      <p:sp>
        <p:nvSpPr>
          <p:cNvPr id="16" name="TextBox 15">
            <a:extLst>
              <a:ext uri="{FF2B5EF4-FFF2-40B4-BE49-F238E27FC236}">
                <a16:creationId xmlns:a16="http://schemas.microsoft.com/office/drawing/2014/main" id="{C5BFF627-9758-E7DD-B177-41A491EB25CB}"/>
              </a:ext>
            </a:extLst>
          </p:cNvPr>
          <p:cNvSpPr txBox="1"/>
          <p:nvPr/>
        </p:nvSpPr>
        <p:spPr>
          <a:xfrm>
            <a:off x="861912" y="1788683"/>
            <a:ext cx="746910" cy="304846"/>
          </a:xfrm>
          <a:prstGeom prst="rect">
            <a:avLst/>
          </a:prstGeom>
          <a:solidFill>
            <a:schemeClr val="bg1"/>
          </a:solidFill>
        </p:spPr>
        <p:txBody>
          <a:bodyPr wrap="square" rtlCol="0">
            <a:spAutoFit/>
          </a:bodyPr>
          <a:lstStyle/>
          <a:p>
            <a:pPr algn="ctr"/>
            <a:r>
              <a:rPr lang="en-US" sz="1400" b="1"/>
              <a:t>41.7%</a:t>
            </a:r>
          </a:p>
        </p:txBody>
      </p:sp>
      <p:sp>
        <p:nvSpPr>
          <p:cNvPr id="17" name="TextBox 16">
            <a:extLst>
              <a:ext uri="{FF2B5EF4-FFF2-40B4-BE49-F238E27FC236}">
                <a16:creationId xmlns:a16="http://schemas.microsoft.com/office/drawing/2014/main" id="{73A5F39C-9E43-2B82-EAE7-0DB97CB779EB}"/>
              </a:ext>
            </a:extLst>
          </p:cNvPr>
          <p:cNvSpPr txBox="1"/>
          <p:nvPr/>
        </p:nvSpPr>
        <p:spPr>
          <a:xfrm>
            <a:off x="2245903" y="2258451"/>
            <a:ext cx="746910" cy="304846"/>
          </a:xfrm>
          <a:prstGeom prst="rect">
            <a:avLst/>
          </a:prstGeom>
          <a:solidFill>
            <a:schemeClr val="bg1"/>
          </a:solidFill>
        </p:spPr>
        <p:txBody>
          <a:bodyPr wrap="square" rtlCol="0">
            <a:spAutoFit/>
          </a:bodyPr>
          <a:lstStyle/>
          <a:p>
            <a:pPr algn="ctr"/>
            <a:r>
              <a:rPr lang="en-US" sz="1400" b="1"/>
              <a:t>34.3%</a:t>
            </a:r>
          </a:p>
        </p:txBody>
      </p:sp>
      <p:sp>
        <p:nvSpPr>
          <p:cNvPr id="18" name="TextBox 17">
            <a:extLst>
              <a:ext uri="{FF2B5EF4-FFF2-40B4-BE49-F238E27FC236}">
                <a16:creationId xmlns:a16="http://schemas.microsoft.com/office/drawing/2014/main" id="{5B4EF927-5FFA-92C0-222F-0C05A759F450}"/>
              </a:ext>
            </a:extLst>
          </p:cNvPr>
          <p:cNvSpPr txBox="1"/>
          <p:nvPr/>
        </p:nvSpPr>
        <p:spPr>
          <a:xfrm>
            <a:off x="3594643" y="3278042"/>
            <a:ext cx="746910" cy="304846"/>
          </a:xfrm>
          <a:prstGeom prst="rect">
            <a:avLst/>
          </a:prstGeom>
          <a:solidFill>
            <a:schemeClr val="bg1"/>
          </a:solidFill>
        </p:spPr>
        <p:txBody>
          <a:bodyPr wrap="square" rtlCol="0">
            <a:spAutoFit/>
          </a:bodyPr>
          <a:lstStyle/>
          <a:p>
            <a:pPr algn="ctr"/>
            <a:r>
              <a:rPr lang="en-US" sz="1400" b="1"/>
              <a:t>19.9%</a:t>
            </a:r>
          </a:p>
        </p:txBody>
      </p:sp>
      <p:sp>
        <p:nvSpPr>
          <p:cNvPr id="19" name="TextBox 18">
            <a:extLst>
              <a:ext uri="{FF2B5EF4-FFF2-40B4-BE49-F238E27FC236}">
                <a16:creationId xmlns:a16="http://schemas.microsoft.com/office/drawing/2014/main" id="{FF073594-C643-E999-DB77-C97DA9101ED3}"/>
              </a:ext>
            </a:extLst>
          </p:cNvPr>
          <p:cNvSpPr txBox="1"/>
          <p:nvPr/>
        </p:nvSpPr>
        <p:spPr>
          <a:xfrm>
            <a:off x="6799731" y="1821341"/>
            <a:ext cx="1040075" cy="307777"/>
          </a:xfrm>
          <a:prstGeom prst="rect">
            <a:avLst/>
          </a:prstGeom>
          <a:solidFill>
            <a:srgbClr val="C00000"/>
          </a:solidFill>
        </p:spPr>
        <p:txBody>
          <a:bodyPr wrap="square" rtlCol="0">
            <a:spAutoFit/>
          </a:bodyPr>
          <a:lstStyle/>
          <a:p>
            <a:pPr algn="ctr"/>
            <a:r>
              <a:rPr lang="en-US" sz="1400" b="1"/>
              <a:t>49.7%</a:t>
            </a:r>
          </a:p>
        </p:txBody>
      </p:sp>
      <p:pic>
        <p:nvPicPr>
          <p:cNvPr id="20" name="Picture 19">
            <a:extLst>
              <a:ext uri="{FF2B5EF4-FFF2-40B4-BE49-F238E27FC236}">
                <a16:creationId xmlns:a16="http://schemas.microsoft.com/office/drawing/2014/main" id="{B26C04D2-FA9D-B433-640A-DD40213E1EA2}"/>
              </a:ext>
            </a:extLst>
          </p:cNvPr>
          <p:cNvPicPr>
            <a:picLocks noChangeAspect="1"/>
          </p:cNvPicPr>
          <p:nvPr/>
        </p:nvPicPr>
        <p:blipFill>
          <a:blip r:embed="rId6"/>
          <a:stretch>
            <a:fillRect/>
          </a:stretch>
        </p:blipFill>
        <p:spPr>
          <a:xfrm>
            <a:off x="2121314" y="1126989"/>
            <a:ext cx="2158171" cy="768163"/>
          </a:xfrm>
          <a:prstGeom prst="rect">
            <a:avLst/>
          </a:prstGeom>
        </p:spPr>
      </p:pic>
      <p:pic>
        <p:nvPicPr>
          <p:cNvPr id="21" name="Picture 20">
            <a:extLst>
              <a:ext uri="{FF2B5EF4-FFF2-40B4-BE49-F238E27FC236}">
                <a16:creationId xmlns:a16="http://schemas.microsoft.com/office/drawing/2014/main" id="{3F2DED56-2EFC-03EE-B7F4-51736519679C}"/>
              </a:ext>
            </a:extLst>
          </p:cNvPr>
          <p:cNvPicPr>
            <a:picLocks noChangeAspect="1"/>
          </p:cNvPicPr>
          <p:nvPr/>
        </p:nvPicPr>
        <p:blipFill>
          <a:blip r:embed="rId7"/>
          <a:srcRect t="19047" b="15433"/>
          <a:stretch>
            <a:fillRect/>
          </a:stretch>
        </p:blipFill>
        <p:spPr>
          <a:xfrm>
            <a:off x="7926848" y="1016574"/>
            <a:ext cx="2766060" cy="663079"/>
          </a:xfrm>
          <a:prstGeom prst="rect">
            <a:avLst/>
          </a:prstGeom>
        </p:spPr>
      </p:pic>
    </p:spTree>
    <p:extLst>
      <p:ext uri="{BB962C8B-B14F-4D97-AF65-F5344CB8AC3E}">
        <p14:creationId xmlns:p14="http://schemas.microsoft.com/office/powerpoint/2010/main" val="108228468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A4B2F7-B5B9-17A9-5C58-481013ABA258}"/>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55F1468F-AC7D-8984-193F-0C456ADA8FAE}"/>
              </a:ext>
            </a:extLst>
          </p:cNvPr>
          <p:cNvSpPr>
            <a:spLocks noGrp="1"/>
          </p:cNvSpPr>
          <p:nvPr>
            <p:ph type="sldNum" sz="quarter" idx="12"/>
          </p:nvPr>
        </p:nvSpPr>
        <p:spPr/>
        <p:txBody>
          <a:bodyPr/>
          <a:lstStyle/>
          <a:p>
            <a:fld id="{28E6F07D-F62F-4C3B-A21E-2367E9A39921}" type="slidenum">
              <a:rPr lang="en-US" smtClean="0"/>
              <a:t>20</a:t>
            </a:fld>
            <a:endParaRPr lang="en-US"/>
          </a:p>
        </p:txBody>
      </p:sp>
      <p:sp>
        <p:nvSpPr>
          <p:cNvPr id="8" name="Rectangle 7">
            <a:extLst>
              <a:ext uri="{FF2B5EF4-FFF2-40B4-BE49-F238E27FC236}">
                <a16:creationId xmlns:a16="http://schemas.microsoft.com/office/drawing/2014/main" id="{1CEB8DFA-99F7-CBB3-0819-A5B9E8399B6D}"/>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TextBox 8">
            <a:extLst>
              <a:ext uri="{FF2B5EF4-FFF2-40B4-BE49-F238E27FC236}">
                <a16:creationId xmlns:a16="http://schemas.microsoft.com/office/drawing/2014/main" id="{CB0C86D2-E8EB-3BF5-6892-CDC73F9D753E}"/>
              </a:ext>
            </a:extLst>
          </p:cNvPr>
          <p:cNvSpPr txBox="1"/>
          <p:nvPr/>
        </p:nvSpPr>
        <p:spPr>
          <a:xfrm>
            <a:off x="237577" y="172983"/>
            <a:ext cx="10627939"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Attendance vs. Achievement: </a:t>
            </a:r>
            <a:r>
              <a:rPr kumimoji="0" lang="en-US" sz="4400" b="0" i="1"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Sample CSI MS </a:t>
            </a:r>
          </a:p>
        </p:txBody>
      </p:sp>
      <p:pic>
        <p:nvPicPr>
          <p:cNvPr id="2" name="Picture 1">
            <a:extLst>
              <a:ext uri="{FF2B5EF4-FFF2-40B4-BE49-F238E27FC236}">
                <a16:creationId xmlns:a16="http://schemas.microsoft.com/office/drawing/2014/main" id="{EEB34901-3936-A255-F86F-D72FDA09B07A}"/>
              </a:ext>
            </a:extLst>
          </p:cNvPr>
          <p:cNvPicPr>
            <a:picLocks noChangeAspect="1"/>
          </p:cNvPicPr>
          <p:nvPr/>
        </p:nvPicPr>
        <p:blipFill>
          <a:blip r:embed="rId3"/>
          <a:stretch>
            <a:fillRect/>
          </a:stretch>
        </p:blipFill>
        <p:spPr>
          <a:xfrm>
            <a:off x="10789316" y="-76332"/>
            <a:ext cx="1391675" cy="1386174"/>
          </a:xfrm>
          <a:prstGeom prst="rect">
            <a:avLst/>
          </a:prstGeom>
        </p:spPr>
      </p:pic>
      <p:pic>
        <p:nvPicPr>
          <p:cNvPr id="3" name="Picture 2">
            <a:extLst>
              <a:ext uri="{FF2B5EF4-FFF2-40B4-BE49-F238E27FC236}">
                <a16:creationId xmlns:a16="http://schemas.microsoft.com/office/drawing/2014/main" id="{7AA792DD-DA74-C99C-49EC-8670EA591B87}"/>
              </a:ext>
            </a:extLst>
          </p:cNvPr>
          <p:cNvPicPr>
            <a:picLocks noChangeAspect="1"/>
          </p:cNvPicPr>
          <p:nvPr/>
        </p:nvPicPr>
        <p:blipFill>
          <a:blip r:embed="rId3"/>
          <a:stretch>
            <a:fillRect/>
          </a:stretch>
        </p:blipFill>
        <p:spPr>
          <a:xfrm>
            <a:off x="10941716" y="76068"/>
            <a:ext cx="1391675" cy="1386174"/>
          </a:xfrm>
          <a:prstGeom prst="rect">
            <a:avLst/>
          </a:prstGeom>
        </p:spPr>
      </p:pic>
      <p:sp>
        <p:nvSpPr>
          <p:cNvPr id="5" name="TextBox 4">
            <a:extLst>
              <a:ext uri="{FF2B5EF4-FFF2-40B4-BE49-F238E27FC236}">
                <a16:creationId xmlns:a16="http://schemas.microsoft.com/office/drawing/2014/main" id="{24477A8A-8F67-C1D0-8ADA-122F678E27A7}"/>
              </a:ext>
            </a:extLst>
          </p:cNvPr>
          <p:cNvSpPr txBox="1"/>
          <p:nvPr/>
        </p:nvSpPr>
        <p:spPr>
          <a:xfrm>
            <a:off x="-53319" y="5987805"/>
            <a:ext cx="12231462" cy="646331"/>
          </a:xfrm>
          <a:prstGeom prst="rect">
            <a:avLst/>
          </a:prstGeom>
          <a:noFill/>
        </p:spPr>
        <p:txBody>
          <a:bodyPr wrap="square">
            <a:spAutoFit/>
          </a:bodyPr>
          <a:lstStyle/>
          <a:p>
            <a:pPr marL="0" marR="0" algn="l"/>
            <a:r>
              <a:rPr lang="en-US" b="1" i="1">
                <a:solidFill>
                  <a:srgbClr val="1F1F1F"/>
                </a:solidFill>
                <a:effectLst/>
                <a:highlight>
                  <a:srgbClr val="FFFFFF"/>
                </a:highlight>
                <a:latin typeface="+mj-lt"/>
              </a:rPr>
              <a:t>SUMMARY: </a:t>
            </a:r>
            <a:r>
              <a:rPr lang="en-US" i="1">
                <a:solidFill>
                  <a:srgbClr val="1F1F1F"/>
                </a:solidFill>
                <a:effectLst/>
                <a:highlight>
                  <a:srgbClr val="FFFFFF"/>
                </a:highlight>
                <a:latin typeface="+mj-lt"/>
              </a:rPr>
              <a:t>The beginning learner category increased by </a:t>
            </a:r>
            <a:r>
              <a:rPr lang="en-US" i="1">
                <a:solidFill>
                  <a:srgbClr val="1F1F1F"/>
                </a:solidFill>
                <a:highlight>
                  <a:srgbClr val="FFFFFF"/>
                </a:highlight>
                <a:latin typeface="+mj-lt"/>
              </a:rPr>
              <a:t>11.8 percentage points for chronically absent students; yet </a:t>
            </a:r>
            <a:r>
              <a:rPr lang="en-US" i="1">
                <a:solidFill>
                  <a:srgbClr val="1F1F1F"/>
                </a:solidFill>
                <a:effectLst/>
                <a:highlight>
                  <a:srgbClr val="FFFFFF"/>
                </a:highlight>
                <a:latin typeface="+mj-lt"/>
              </a:rPr>
              <a:t>the number of distinguished students improved.</a:t>
            </a:r>
            <a:endParaRPr lang="en-US" sz="1800" b="0" i="1">
              <a:solidFill>
                <a:srgbClr val="242424"/>
              </a:solidFill>
              <a:effectLst/>
              <a:highlight>
                <a:srgbClr val="FFFF00"/>
              </a:highlight>
              <a:latin typeface="Aptos" panose="020B0004020202020204" pitchFamily="34" charset="0"/>
            </a:endParaRPr>
          </a:p>
        </p:txBody>
      </p:sp>
      <p:pic>
        <p:nvPicPr>
          <p:cNvPr id="7" name="Picture 6">
            <a:extLst>
              <a:ext uri="{FF2B5EF4-FFF2-40B4-BE49-F238E27FC236}">
                <a16:creationId xmlns:a16="http://schemas.microsoft.com/office/drawing/2014/main" id="{D21BEBE1-8C62-1047-644A-3B7D46072C8E}"/>
              </a:ext>
            </a:extLst>
          </p:cNvPr>
          <p:cNvPicPr>
            <a:picLocks noChangeAspect="1"/>
          </p:cNvPicPr>
          <p:nvPr/>
        </p:nvPicPr>
        <p:blipFill>
          <a:blip r:embed="rId4"/>
          <a:srcRect t="35059" r="12496"/>
          <a:stretch>
            <a:fillRect/>
          </a:stretch>
        </p:blipFill>
        <p:spPr>
          <a:xfrm>
            <a:off x="116358" y="1760401"/>
            <a:ext cx="5556309" cy="4158145"/>
          </a:xfrm>
          <a:prstGeom prst="rect">
            <a:avLst/>
          </a:prstGeom>
          <a:ln>
            <a:solidFill>
              <a:schemeClr val="tx1"/>
            </a:solidFill>
          </a:ln>
        </p:spPr>
      </p:pic>
      <p:pic>
        <p:nvPicPr>
          <p:cNvPr id="11" name="Picture 10">
            <a:extLst>
              <a:ext uri="{FF2B5EF4-FFF2-40B4-BE49-F238E27FC236}">
                <a16:creationId xmlns:a16="http://schemas.microsoft.com/office/drawing/2014/main" id="{A8944168-7AB3-CE86-D482-46E2A6A9AB63}"/>
              </a:ext>
            </a:extLst>
          </p:cNvPr>
          <p:cNvPicPr>
            <a:picLocks noChangeAspect="1"/>
          </p:cNvPicPr>
          <p:nvPr/>
        </p:nvPicPr>
        <p:blipFill>
          <a:blip r:embed="rId5"/>
          <a:srcRect t="33876" r="12335"/>
          <a:stretch>
            <a:fillRect/>
          </a:stretch>
        </p:blipFill>
        <p:spPr>
          <a:xfrm>
            <a:off x="6062413" y="1760401"/>
            <a:ext cx="5769718" cy="4142351"/>
          </a:xfrm>
          <a:prstGeom prst="rect">
            <a:avLst/>
          </a:prstGeom>
          <a:ln>
            <a:solidFill>
              <a:schemeClr val="tx1"/>
            </a:solidFill>
          </a:ln>
        </p:spPr>
      </p:pic>
      <p:pic>
        <p:nvPicPr>
          <p:cNvPr id="12" name="Picture 11">
            <a:extLst>
              <a:ext uri="{FF2B5EF4-FFF2-40B4-BE49-F238E27FC236}">
                <a16:creationId xmlns:a16="http://schemas.microsoft.com/office/drawing/2014/main" id="{32220BC2-7754-0698-1AB4-10A8552D434B}"/>
              </a:ext>
            </a:extLst>
          </p:cNvPr>
          <p:cNvPicPr>
            <a:picLocks noChangeAspect="1"/>
          </p:cNvPicPr>
          <p:nvPr/>
        </p:nvPicPr>
        <p:blipFill>
          <a:blip r:embed="rId6"/>
          <a:srcRect t="26462" b="13684"/>
          <a:stretch>
            <a:fillRect/>
          </a:stretch>
        </p:blipFill>
        <p:spPr>
          <a:xfrm>
            <a:off x="7709708" y="1114124"/>
            <a:ext cx="2627604" cy="605740"/>
          </a:xfrm>
          <a:prstGeom prst="rect">
            <a:avLst/>
          </a:prstGeom>
        </p:spPr>
      </p:pic>
      <p:sp>
        <p:nvSpPr>
          <p:cNvPr id="15" name="TextBox 14">
            <a:extLst>
              <a:ext uri="{FF2B5EF4-FFF2-40B4-BE49-F238E27FC236}">
                <a16:creationId xmlns:a16="http://schemas.microsoft.com/office/drawing/2014/main" id="{1DFB56C4-8059-FFF8-3682-4E6F8D4A85EC}"/>
              </a:ext>
            </a:extLst>
          </p:cNvPr>
          <p:cNvSpPr txBox="1"/>
          <p:nvPr/>
        </p:nvSpPr>
        <p:spPr>
          <a:xfrm>
            <a:off x="10833002" y="4650756"/>
            <a:ext cx="788947" cy="307777"/>
          </a:xfrm>
          <a:prstGeom prst="rect">
            <a:avLst/>
          </a:prstGeom>
          <a:solidFill>
            <a:schemeClr val="bg1"/>
          </a:solidFill>
        </p:spPr>
        <p:txBody>
          <a:bodyPr wrap="square" rtlCol="0">
            <a:spAutoFit/>
          </a:bodyPr>
          <a:lstStyle/>
          <a:p>
            <a:pPr algn="ctr"/>
            <a:r>
              <a:rPr lang="en-US" sz="1400" b="1"/>
              <a:t>1.3%</a:t>
            </a:r>
          </a:p>
        </p:txBody>
      </p:sp>
      <p:sp>
        <p:nvSpPr>
          <p:cNvPr id="18" name="TextBox 17">
            <a:extLst>
              <a:ext uri="{FF2B5EF4-FFF2-40B4-BE49-F238E27FC236}">
                <a16:creationId xmlns:a16="http://schemas.microsoft.com/office/drawing/2014/main" id="{E5AA4CED-E256-10AA-1FC7-13EE1AEB9F60}"/>
              </a:ext>
            </a:extLst>
          </p:cNvPr>
          <p:cNvSpPr txBox="1"/>
          <p:nvPr/>
        </p:nvSpPr>
        <p:spPr>
          <a:xfrm>
            <a:off x="9508918" y="4288550"/>
            <a:ext cx="598397" cy="307777"/>
          </a:xfrm>
          <a:prstGeom prst="rect">
            <a:avLst/>
          </a:prstGeom>
          <a:solidFill>
            <a:schemeClr val="bg1"/>
          </a:solidFill>
        </p:spPr>
        <p:txBody>
          <a:bodyPr wrap="square" rtlCol="0">
            <a:spAutoFit/>
          </a:bodyPr>
          <a:lstStyle/>
          <a:p>
            <a:r>
              <a:rPr lang="en-US" sz="1400" b="1"/>
              <a:t>6.7%</a:t>
            </a:r>
          </a:p>
        </p:txBody>
      </p:sp>
      <p:sp>
        <p:nvSpPr>
          <p:cNvPr id="21" name="TextBox 20">
            <a:extLst>
              <a:ext uri="{FF2B5EF4-FFF2-40B4-BE49-F238E27FC236}">
                <a16:creationId xmlns:a16="http://schemas.microsoft.com/office/drawing/2014/main" id="{51981477-711A-EE6C-28C3-3CE0167C32B3}"/>
              </a:ext>
            </a:extLst>
          </p:cNvPr>
          <p:cNvSpPr txBox="1"/>
          <p:nvPr/>
        </p:nvSpPr>
        <p:spPr>
          <a:xfrm>
            <a:off x="8134598" y="3263358"/>
            <a:ext cx="692000" cy="307777"/>
          </a:xfrm>
          <a:prstGeom prst="rect">
            <a:avLst/>
          </a:prstGeom>
          <a:solidFill>
            <a:schemeClr val="bg1"/>
          </a:solidFill>
        </p:spPr>
        <p:txBody>
          <a:bodyPr wrap="square" rtlCol="0">
            <a:spAutoFit/>
          </a:bodyPr>
          <a:lstStyle/>
          <a:p>
            <a:pPr algn="ctr"/>
            <a:r>
              <a:rPr lang="en-US" sz="1400" b="1"/>
              <a:t>22.7%</a:t>
            </a:r>
          </a:p>
        </p:txBody>
      </p:sp>
      <p:sp>
        <p:nvSpPr>
          <p:cNvPr id="22" name="TextBox 21">
            <a:extLst>
              <a:ext uri="{FF2B5EF4-FFF2-40B4-BE49-F238E27FC236}">
                <a16:creationId xmlns:a16="http://schemas.microsoft.com/office/drawing/2014/main" id="{2CE547EB-34E0-74F2-713C-803D12554D12}"/>
              </a:ext>
            </a:extLst>
          </p:cNvPr>
          <p:cNvSpPr txBox="1"/>
          <p:nvPr/>
        </p:nvSpPr>
        <p:spPr>
          <a:xfrm>
            <a:off x="6597887" y="1846323"/>
            <a:ext cx="999556" cy="307777"/>
          </a:xfrm>
          <a:prstGeom prst="rect">
            <a:avLst/>
          </a:prstGeom>
          <a:solidFill>
            <a:srgbClr val="C00000"/>
          </a:solidFill>
        </p:spPr>
        <p:txBody>
          <a:bodyPr wrap="square" rtlCol="0">
            <a:spAutoFit/>
          </a:bodyPr>
          <a:lstStyle/>
          <a:p>
            <a:pPr algn="ctr"/>
            <a:r>
              <a:rPr lang="en-US" sz="1400" b="1"/>
              <a:t>69.3</a:t>
            </a:r>
          </a:p>
        </p:txBody>
      </p:sp>
      <p:pic>
        <p:nvPicPr>
          <p:cNvPr id="13" name="Picture 12">
            <a:extLst>
              <a:ext uri="{FF2B5EF4-FFF2-40B4-BE49-F238E27FC236}">
                <a16:creationId xmlns:a16="http://schemas.microsoft.com/office/drawing/2014/main" id="{70874B9C-7D90-2502-F6D8-E415A81BE87C}"/>
              </a:ext>
            </a:extLst>
          </p:cNvPr>
          <p:cNvPicPr>
            <a:picLocks noChangeAspect="1"/>
          </p:cNvPicPr>
          <p:nvPr/>
        </p:nvPicPr>
        <p:blipFill>
          <a:blip r:embed="rId7"/>
          <a:stretch>
            <a:fillRect/>
          </a:stretch>
        </p:blipFill>
        <p:spPr>
          <a:xfrm>
            <a:off x="1576545" y="1078160"/>
            <a:ext cx="2158171" cy="768163"/>
          </a:xfrm>
          <a:prstGeom prst="rect">
            <a:avLst/>
          </a:prstGeom>
        </p:spPr>
      </p:pic>
      <p:sp>
        <p:nvSpPr>
          <p:cNvPr id="23" name="TextBox 22">
            <a:extLst>
              <a:ext uri="{FF2B5EF4-FFF2-40B4-BE49-F238E27FC236}">
                <a16:creationId xmlns:a16="http://schemas.microsoft.com/office/drawing/2014/main" id="{D424D5E2-1326-1F1E-9E7D-EAA5C84C5742}"/>
              </a:ext>
            </a:extLst>
          </p:cNvPr>
          <p:cNvSpPr txBox="1"/>
          <p:nvPr/>
        </p:nvSpPr>
        <p:spPr>
          <a:xfrm>
            <a:off x="4434361" y="3889664"/>
            <a:ext cx="824346" cy="307777"/>
          </a:xfrm>
          <a:prstGeom prst="rect">
            <a:avLst/>
          </a:prstGeom>
          <a:solidFill>
            <a:schemeClr val="bg1"/>
          </a:solidFill>
        </p:spPr>
        <p:txBody>
          <a:bodyPr wrap="square" rtlCol="0">
            <a:spAutoFit/>
          </a:bodyPr>
          <a:lstStyle/>
          <a:p>
            <a:pPr algn="ctr"/>
            <a:r>
              <a:rPr lang="en-US" sz="1400" b="1"/>
              <a:t>12.5%</a:t>
            </a:r>
          </a:p>
        </p:txBody>
      </p:sp>
      <p:sp>
        <p:nvSpPr>
          <p:cNvPr id="24" name="TextBox 23">
            <a:extLst>
              <a:ext uri="{FF2B5EF4-FFF2-40B4-BE49-F238E27FC236}">
                <a16:creationId xmlns:a16="http://schemas.microsoft.com/office/drawing/2014/main" id="{FB3C8650-1F2C-33C5-D191-8F6C06C2A1F3}"/>
              </a:ext>
            </a:extLst>
          </p:cNvPr>
          <p:cNvSpPr txBox="1"/>
          <p:nvPr/>
        </p:nvSpPr>
        <p:spPr>
          <a:xfrm>
            <a:off x="2722419" y="2748243"/>
            <a:ext cx="717879" cy="307777"/>
          </a:xfrm>
          <a:prstGeom prst="rect">
            <a:avLst/>
          </a:prstGeom>
          <a:solidFill>
            <a:schemeClr val="bg1"/>
          </a:solidFill>
        </p:spPr>
        <p:txBody>
          <a:bodyPr wrap="square" rtlCol="0">
            <a:spAutoFit/>
          </a:bodyPr>
          <a:lstStyle/>
          <a:p>
            <a:pPr algn="ctr"/>
            <a:r>
              <a:rPr lang="en-US" sz="1400" b="1"/>
              <a:t>30.0%</a:t>
            </a:r>
          </a:p>
        </p:txBody>
      </p:sp>
      <p:sp>
        <p:nvSpPr>
          <p:cNvPr id="26" name="TextBox 25">
            <a:extLst>
              <a:ext uri="{FF2B5EF4-FFF2-40B4-BE49-F238E27FC236}">
                <a16:creationId xmlns:a16="http://schemas.microsoft.com/office/drawing/2014/main" id="{29947468-052E-FCB2-7467-FD5082889B2E}"/>
              </a:ext>
            </a:extLst>
          </p:cNvPr>
          <p:cNvSpPr txBox="1"/>
          <p:nvPr/>
        </p:nvSpPr>
        <p:spPr>
          <a:xfrm>
            <a:off x="686829" y="1794164"/>
            <a:ext cx="1302328" cy="307777"/>
          </a:xfrm>
          <a:prstGeom prst="rect">
            <a:avLst/>
          </a:prstGeom>
          <a:solidFill>
            <a:srgbClr val="C00000"/>
          </a:solidFill>
        </p:spPr>
        <p:txBody>
          <a:bodyPr wrap="square" rtlCol="0">
            <a:spAutoFit/>
          </a:bodyPr>
          <a:lstStyle/>
          <a:p>
            <a:pPr algn="ctr"/>
            <a:r>
              <a:rPr lang="en-US" sz="1400" b="1"/>
              <a:t>57.5%</a:t>
            </a:r>
          </a:p>
        </p:txBody>
      </p:sp>
    </p:spTree>
    <p:extLst>
      <p:ext uri="{BB962C8B-B14F-4D97-AF65-F5344CB8AC3E}">
        <p14:creationId xmlns:p14="http://schemas.microsoft.com/office/powerpoint/2010/main" val="283455909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295410-427C-25BB-7B82-5D1237E60DF6}"/>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92132431-37EA-2A2F-5171-AEFE254E10F2}"/>
              </a:ext>
            </a:extLst>
          </p:cNvPr>
          <p:cNvSpPr>
            <a:spLocks noGrp="1"/>
          </p:cNvSpPr>
          <p:nvPr>
            <p:ph type="sldNum" sz="quarter" idx="12"/>
          </p:nvPr>
        </p:nvSpPr>
        <p:spPr/>
        <p:txBody>
          <a:bodyPr/>
          <a:lstStyle/>
          <a:p>
            <a:fld id="{28E6F07D-F62F-4C3B-A21E-2367E9A39921}" type="slidenum">
              <a:rPr lang="en-US" smtClean="0"/>
              <a:t>21</a:t>
            </a:fld>
            <a:endParaRPr lang="en-US"/>
          </a:p>
        </p:txBody>
      </p:sp>
      <p:sp>
        <p:nvSpPr>
          <p:cNvPr id="8" name="Rectangle 7">
            <a:extLst>
              <a:ext uri="{FF2B5EF4-FFF2-40B4-BE49-F238E27FC236}">
                <a16:creationId xmlns:a16="http://schemas.microsoft.com/office/drawing/2014/main" id="{1A697413-3668-9E35-0D6A-C24A14F898ED}"/>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TextBox 8">
            <a:extLst>
              <a:ext uri="{FF2B5EF4-FFF2-40B4-BE49-F238E27FC236}">
                <a16:creationId xmlns:a16="http://schemas.microsoft.com/office/drawing/2014/main" id="{0B133A66-44E6-E755-0804-EA9929734512}"/>
              </a:ext>
            </a:extLst>
          </p:cNvPr>
          <p:cNvSpPr txBox="1"/>
          <p:nvPr/>
        </p:nvSpPr>
        <p:spPr>
          <a:xfrm>
            <a:off x="225240" y="165515"/>
            <a:ext cx="10627939"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Attendance vs. Achievement: </a:t>
            </a:r>
            <a:r>
              <a:rPr kumimoji="0" lang="en-US" sz="4400" b="0" i="1"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All</a:t>
            </a:r>
            <a:r>
              <a:rPr kumimoji="0" lang="en-US" sz="44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 </a:t>
            </a:r>
            <a:r>
              <a:rPr kumimoji="0" lang="en-US" sz="4400" b="0" i="1"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High Schools</a:t>
            </a:r>
          </a:p>
        </p:txBody>
      </p:sp>
      <p:pic>
        <p:nvPicPr>
          <p:cNvPr id="2" name="Picture 1">
            <a:extLst>
              <a:ext uri="{FF2B5EF4-FFF2-40B4-BE49-F238E27FC236}">
                <a16:creationId xmlns:a16="http://schemas.microsoft.com/office/drawing/2014/main" id="{1FEBDE36-B4DD-56D4-83DA-5D8F93C0F0B6}"/>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3" name="TextBox 2">
            <a:extLst>
              <a:ext uri="{FF2B5EF4-FFF2-40B4-BE49-F238E27FC236}">
                <a16:creationId xmlns:a16="http://schemas.microsoft.com/office/drawing/2014/main" id="{AF3A5BBF-C26F-A076-6A83-587D2B1E06E5}"/>
              </a:ext>
            </a:extLst>
          </p:cNvPr>
          <p:cNvSpPr txBox="1"/>
          <p:nvPr/>
        </p:nvSpPr>
        <p:spPr>
          <a:xfrm>
            <a:off x="-53319" y="5987805"/>
            <a:ext cx="12231462" cy="646331"/>
          </a:xfrm>
          <a:prstGeom prst="rect">
            <a:avLst/>
          </a:prstGeom>
          <a:noFill/>
        </p:spPr>
        <p:txBody>
          <a:bodyPr wrap="square">
            <a:spAutoFit/>
          </a:bodyPr>
          <a:lstStyle/>
          <a:p>
            <a:pPr marL="0" marR="0" algn="l"/>
            <a:r>
              <a:rPr lang="en-US" b="1" i="1">
                <a:solidFill>
                  <a:srgbClr val="1F1F1F"/>
                </a:solidFill>
                <a:effectLst/>
                <a:highlight>
                  <a:srgbClr val="FFFFFF"/>
                </a:highlight>
                <a:latin typeface="+mj-lt"/>
              </a:rPr>
              <a:t>SUMMARY:</a:t>
            </a:r>
            <a:r>
              <a:rPr lang="en-US" b="1" i="1">
                <a:solidFill>
                  <a:srgbClr val="1F1F1F"/>
                </a:solidFill>
                <a:effectLst/>
                <a:highlight>
                  <a:srgbClr val="FFFFFF"/>
                </a:highlight>
                <a:latin typeface="Google Sans"/>
              </a:rPr>
              <a:t> </a:t>
            </a:r>
            <a:r>
              <a:rPr lang="en-US" i="1">
                <a:solidFill>
                  <a:srgbClr val="242424"/>
                </a:solidFill>
                <a:effectLst/>
                <a:latin typeface="Calibri Light" panose="020F0302020204030204" pitchFamily="34" charset="0"/>
              </a:rPr>
              <a:t>There is a 22.3 percentage poin</a:t>
            </a:r>
            <a:r>
              <a:rPr lang="en-US" i="1">
                <a:solidFill>
                  <a:srgbClr val="242424"/>
                </a:solidFill>
                <a:latin typeface="Calibri Light" panose="020F0302020204030204" pitchFamily="34" charset="0"/>
              </a:rPr>
              <a:t>t increase in the number of students scoring in the beginning category and a 12.4 percentage point decrease in the number of students identified as proficient.</a:t>
            </a:r>
            <a:endParaRPr lang="en-US" sz="1800" i="1">
              <a:solidFill>
                <a:srgbClr val="242424"/>
              </a:solidFill>
              <a:effectLst/>
              <a:latin typeface="Aptos" panose="020B0004020202020204" pitchFamily="34" charset="0"/>
            </a:endParaRPr>
          </a:p>
        </p:txBody>
      </p:sp>
      <p:pic>
        <p:nvPicPr>
          <p:cNvPr id="6" name="Picture 5">
            <a:extLst>
              <a:ext uri="{FF2B5EF4-FFF2-40B4-BE49-F238E27FC236}">
                <a16:creationId xmlns:a16="http://schemas.microsoft.com/office/drawing/2014/main" id="{8A90FD1D-DA06-A05B-0D96-1D717D4C6BAF}"/>
              </a:ext>
            </a:extLst>
          </p:cNvPr>
          <p:cNvPicPr>
            <a:picLocks noChangeAspect="1"/>
          </p:cNvPicPr>
          <p:nvPr/>
        </p:nvPicPr>
        <p:blipFill>
          <a:blip r:embed="rId4"/>
          <a:srcRect t="28870" r="18814" b="4811"/>
          <a:stretch>
            <a:fillRect/>
          </a:stretch>
        </p:blipFill>
        <p:spPr>
          <a:xfrm>
            <a:off x="131142" y="2005263"/>
            <a:ext cx="5783972" cy="3909086"/>
          </a:xfrm>
          <a:prstGeom prst="rect">
            <a:avLst/>
          </a:prstGeom>
          <a:ln>
            <a:solidFill>
              <a:schemeClr val="tx1"/>
            </a:solidFill>
          </a:ln>
        </p:spPr>
      </p:pic>
      <p:pic>
        <p:nvPicPr>
          <p:cNvPr id="11" name="Picture 10">
            <a:extLst>
              <a:ext uri="{FF2B5EF4-FFF2-40B4-BE49-F238E27FC236}">
                <a16:creationId xmlns:a16="http://schemas.microsoft.com/office/drawing/2014/main" id="{8F0BD307-DC75-FA6D-C0ED-AFF8A971FC3C}"/>
              </a:ext>
            </a:extLst>
          </p:cNvPr>
          <p:cNvPicPr>
            <a:picLocks noChangeAspect="1"/>
          </p:cNvPicPr>
          <p:nvPr/>
        </p:nvPicPr>
        <p:blipFill>
          <a:blip r:embed="rId5"/>
          <a:srcRect b="12060"/>
          <a:stretch>
            <a:fillRect/>
          </a:stretch>
        </p:blipFill>
        <p:spPr>
          <a:xfrm>
            <a:off x="1743777" y="1028476"/>
            <a:ext cx="2158171" cy="769441"/>
          </a:xfrm>
          <a:prstGeom prst="rect">
            <a:avLst/>
          </a:prstGeom>
        </p:spPr>
      </p:pic>
      <p:sp>
        <p:nvSpPr>
          <p:cNvPr id="14" name="TextBox 13">
            <a:extLst>
              <a:ext uri="{FF2B5EF4-FFF2-40B4-BE49-F238E27FC236}">
                <a16:creationId xmlns:a16="http://schemas.microsoft.com/office/drawing/2014/main" id="{26DAEDFC-8F26-0628-46CC-3FFBDE43EC96}"/>
              </a:ext>
            </a:extLst>
          </p:cNvPr>
          <p:cNvSpPr txBox="1"/>
          <p:nvPr/>
        </p:nvSpPr>
        <p:spPr>
          <a:xfrm>
            <a:off x="775716" y="2319952"/>
            <a:ext cx="716972" cy="350570"/>
          </a:xfrm>
          <a:prstGeom prst="rect">
            <a:avLst/>
          </a:prstGeom>
          <a:solidFill>
            <a:schemeClr val="bg1"/>
          </a:solidFill>
        </p:spPr>
        <p:txBody>
          <a:bodyPr wrap="square" rtlCol="0">
            <a:spAutoFit/>
          </a:bodyPr>
          <a:lstStyle/>
          <a:p>
            <a:pPr algn="ctr"/>
            <a:r>
              <a:rPr lang="en-US" sz="1400" b="1"/>
              <a:t>32.8%</a:t>
            </a:r>
          </a:p>
        </p:txBody>
      </p:sp>
      <p:sp>
        <p:nvSpPr>
          <p:cNvPr id="15" name="TextBox 14">
            <a:extLst>
              <a:ext uri="{FF2B5EF4-FFF2-40B4-BE49-F238E27FC236}">
                <a16:creationId xmlns:a16="http://schemas.microsoft.com/office/drawing/2014/main" id="{86A965FE-25D0-2BCA-E052-6433380E7370}"/>
              </a:ext>
            </a:extLst>
          </p:cNvPr>
          <p:cNvSpPr txBox="1"/>
          <p:nvPr/>
        </p:nvSpPr>
        <p:spPr>
          <a:xfrm>
            <a:off x="3543462" y="3067862"/>
            <a:ext cx="716972" cy="350570"/>
          </a:xfrm>
          <a:prstGeom prst="rect">
            <a:avLst/>
          </a:prstGeom>
          <a:solidFill>
            <a:schemeClr val="bg1"/>
          </a:solidFill>
        </p:spPr>
        <p:txBody>
          <a:bodyPr wrap="square" rtlCol="0">
            <a:spAutoFit/>
          </a:bodyPr>
          <a:lstStyle/>
          <a:p>
            <a:pPr algn="ctr"/>
            <a:r>
              <a:rPr lang="en-US" sz="1400" b="1"/>
              <a:t>24.1%</a:t>
            </a:r>
          </a:p>
        </p:txBody>
      </p:sp>
      <p:sp>
        <p:nvSpPr>
          <p:cNvPr id="16" name="TextBox 15">
            <a:extLst>
              <a:ext uri="{FF2B5EF4-FFF2-40B4-BE49-F238E27FC236}">
                <a16:creationId xmlns:a16="http://schemas.microsoft.com/office/drawing/2014/main" id="{8A9C74E0-F0AF-393F-5994-1DAA183637ED}"/>
              </a:ext>
            </a:extLst>
          </p:cNvPr>
          <p:cNvSpPr txBox="1"/>
          <p:nvPr/>
        </p:nvSpPr>
        <p:spPr>
          <a:xfrm>
            <a:off x="846475" y="2012175"/>
            <a:ext cx="3328198" cy="307777"/>
          </a:xfrm>
          <a:prstGeom prst="rect">
            <a:avLst/>
          </a:prstGeom>
          <a:solidFill>
            <a:schemeClr val="bg1"/>
          </a:solidFill>
        </p:spPr>
        <p:txBody>
          <a:bodyPr wrap="square" rtlCol="0">
            <a:spAutoFit/>
          </a:bodyPr>
          <a:lstStyle/>
          <a:p>
            <a:pPr algn="ctr"/>
            <a:r>
              <a:rPr lang="en-US" sz="1400" b="1"/>
              <a:t>37.8%</a:t>
            </a:r>
          </a:p>
        </p:txBody>
      </p:sp>
      <p:sp>
        <p:nvSpPr>
          <p:cNvPr id="17" name="TextBox 16">
            <a:extLst>
              <a:ext uri="{FF2B5EF4-FFF2-40B4-BE49-F238E27FC236}">
                <a16:creationId xmlns:a16="http://schemas.microsoft.com/office/drawing/2014/main" id="{A1855540-4664-F4A9-59EF-3970EAC13315}"/>
              </a:ext>
            </a:extLst>
          </p:cNvPr>
          <p:cNvSpPr txBox="1"/>
          <p:nvPr/>
        </p:nvSpPr>
        <p:spPr>
          <a:xfrm>
            <a:off x="4880264" y="4737735"/>
            <a:ext cx="716972" cy="350570"/>
          </a:xfrm>
          <a:prstGeom prst="rect">
            <a:avLst/>
          </a:prstGeom>
          <a:solidFill>
            <a:schemeClr val="bg1"/>
          </a:solidFill>
        </p:spPr>
        <p:txBody>
          <a:bodyPr wrap="square" rtlCol="0">
            <a:spAutoFit/>
          </a:bodyPr>
          <a:lstStyle/>
          <a:p>
            <a:pPr algn="ctr"/>
            <a:r>
              <a:rPr lang="en-US" sz="1400" b="1"/>
              <a:t>5.3%</a:t>
            </a:r>
          </a:p>
        </p:txBody>
      </p:sp>
      <p:pic>
        <p:nvPicPr>
          <p:cNvPr id="10" name="Picture 9">
            <a:extLst>
              <a:ext uri="{FF2B5EF4-FFF2-40B4-BE49-F238E27FC236}">
                <a16:creationId xmlns:a16="http://schemas.microsoft.com/office/drawing/2014/main" id="{DD198659-A811-EFB6-24EB-64617F1BCAE8}"/>
              </a:ext>
            </a:extLst>
          </p:cNvPr>
          <p:cNvPicPr>
            <a:picLocks noChangeAspect="1"/>
          </p:cNvPicPr>
          <p:nvPr/>
        </p:nvPicPr>
        <p:blipFill>
          <a:blip r:embed="rId6"/>
          <a:srcRect t="29697" r="18499" b="3006"/>
          <a:stretch>
            <a:fillRect/>
          </a:stretch>
        </p:blipFill>
        <p:spPr>
          <a:xfrm>
            <a:off x="6434035" y="2013352"/>
            <a:ext cx="5429711" cy="3900997"/>
          </a:xfrm>
          <a:prstGeom prst="rect">
            <a:avLst/>
          </a:prstGeom>
          <a:ln>
            <a:solidFill>
              <a:schemeClr val="tx1"/>
            </a:solidFill>
          </a:ln>
        </p:spPr>
      </p:pic>
      <p:pic>
        <p:nvPicPr>
          <p:cNvPr id="12" name="Picture 11">
            <a:extLst>
              <a:ext uri="{FF2B5EF4-FFF2-40B4-BE49-F238E27FC236}">
                <a16:creationId xmlns:a16="http://schemas.microsoft.com/office/drawing/2014/main" id="{545C6ED5-E9DC-106D-F42C-CE86B71A6802}"/>
              </a:ext>
            </a:extLst>
          </p:cNvPr>
          <p:cNvPicPr>
            <a:picLocks noChangeAspect="1"/>
          </p:cNvPicPr>
          <p:nvPr/>
        </p:nvPicPr>
        <p:blipFill>
          <a:blip r:embed="rId7"/>
          <a:srcRect t="30356"/>
          <a:stretch>
            <a:fillRect/>
          </a:stretch>
        </p:blipFill>
        <p:spPr>
          <a:xfrm>
            <a:off x="8046296" y="1207670"/>
            <a:ext cx="2627604" cy="757425"/>
          </a:xfrm>
          <a:prstGeom prst="rect">
            <a:avLst/>
          </a:prstGeom>
        </p:spPr>
      </p:pic>
      <p:sp>
        <p:nvSpPr>
          <p:cNvPr id="18" name="TextBox 17">
            <a:extLst>
              <a:ext uri="{FF2B5EF4-FFF2-40B4-BE49-F238E27FC236}">
                <a16:creationId xmlns:a16="http://schemas.microsoft.com/office/drawing/2014/main" id="{0AB62CD9-E9E9-357C-0FDA-5B8DABA7C533}"/>
              </a:ext>
            </a:extLst>
          </p:cNvPr>
          <p:cNvSpPr txBox="1"/>
          <p:nvPr/>
        </p:nvSpPr>
        <p:spPr>
          <a:xfrm>
            <a:off x="9623714" y="4501601"/>
            <a:ext cx="716972" cy="330753"/>
          </a:xfrm>
          <a:prstGeom prst="rect">
            <a:avLst/>
          </a:prstGeom>
          <a:solidFill>
            <a:schemeClr val="bg1"/>
          </a:solidFill>
        </p:spPr>
        <p:txBody>
          <a:bodyPr wrap="square" rtlCol="0">
            <a:spAutoFit/>
          </a:bodyPr>
          <a:lstStyle/>
          <a:p>
            <a:pPr algn="ctr"/>
            <a:r>
              <a:rPr lang="en-US" sz="1400" b="1"/>
              <a:t>11.7%</a:t>
            </a:r>
          </a:p>
        </p:txBody>
      </p:sp>
      <p:sp>
        <p:nvSpPr>
          <p:cNvPr id="19" name="TextBox 18">
            <a:extLst>
              <a:ext uri="{FF2B5EF4-FFF2-40B4-BE49-F238E27FC236}">
                <a16:creationId xmlns:a16="http://schemas.microsoft.com/office/drawing/2014/main" id="{E193B2F2-1259-1DC9-31E0-979AB979FBF2}"/>
              </a:ext>
            </a:extLst>
          </p:cNvPr>
          <p:cNvSpPr txBox="1"/>
          <p:nvPr/>
        </p:nvSpPr>
        <p:spPr>
          <a:xfrm>
            <a:off x="8327186" y="3296004"/>
            <a:ext cx="716972" cy="330753"/>
          </a:xfrm>
          <a:prstGeom prst="rect">
            <a:avLst/>
          </a:prstGeom>
          <a:solidFill>
            <a:schemeClr val="bg1"/>
          </a:solidFill>
        </p:spPr>
        <p:txBody>
          <a:bodyPr wrap="square" rtlCol="0">
            <a:spAutoFit/>
          </a:bodyPr>
          <a:lstStyle/>
          <a:p>
            <a:pPr algn="ctr"/>
            <a:r>
              <a:rPr lang="en-US" sz="1400" b="1"/>
              <a:t>32.1%</a:t>
            </a:r>
          </a:p>
        </p:txBody>
      </p:sp>
      <p:sp>
        <p:nvSpPr>
          <p:cNvPr id="20" name="TextBox 19">
            <a:extLst>
              <a:ext uri="{FF2B5EF4-FFF2-40B4-BE49-F238E27FC236}">
                <a16:creationId xmlns:a16="http://schemas.microsoft.com/office/drawing/2014/main" id="{F5DC6741-795A-7494-C092-D581C2174926}"/>
              </a:ext>
            </a:extLst>
          </p:cNvPr>
          <p:cNvSpPr txBox="1"/>
          <p:nvPr/>
        </p:nvSpPr>
        <p:spPr>
          <a:xfrm>
            <a:off x="6559688" y="2091615"/>
            <a:ext cx="1767498" cy="292388"/>
          </a:xfrm>
          <a:prstGeom prst="rect">
            <a:avLst/>
          </a:prstGeom>
          <a:solidFill>
            <a:schemeClr val="bg1"/>
          </a:solidFill>
        </p:spPr>
        <p:txBody>
          <a:bodyPr wrap="square" rtlCol="0">
            <a:spAutoFit/>
          </a:bodyPr>
          <a:lstStyle/>
          <a:p>
            <a:pPr algn="ctr"/>
            <a:r>
              <a:rPr lang="en-US" sz="1300" b="1"/>
              <a:t>55.1%</a:t>
            </a:r>
          </a:p>
        </p:txBody>
      </p:sp>
      <p:sp>
        <p:nvSpPr>
          <p:cNvPr id="21" name="TextBox 20">
            <a:extLst>
              <a:ext uri="{FF2B5EF4-FFF2-40B4-BE49-F238E27FC236}">
                <a16:creationId xmlns:a16="http://schemas.microsoft.com/office/drawing/2014/main" id="{CF91F49E-03BA-3043-3720-0211B4BCAFD4}"/>
              </a:ext>
            </a:extLst>
          </p:cNvPr>
          <p:cNvSpPr txBox="1"/>
          <p:nvPr/>
        </p:nvSpPr>
        <p:spPr>
          <a:xfrm>
            <a:off x="10995314" y="5151056"/>
            <a:ext cx="716972" cy="330753"/>
          </a:xfrm>
          <a:prstGeom prst="rect">
            <a:avLst/>
          </a:prstGeom>
          <a:solidFill>
            <a:schemeClr val="bg1"/>
          </a:solidFill>
        </p:spPr>
        <p:txBody>
          <a:bodyPr wrap="square" rtlCol="0">
            <a:spAutoFit/>
          </a:bodyPr>
          <a:lstStyle/>
          <a:p>
            <a:pPr algn="ctr"/>
            <a:r>
              <a:rPr lang="en-US" sz="1400" b="1"/>
              <a:t>1.1%</a:t>
            </a:r>
          </a:p>
        </p:txBody>
      </p:sp>
    </p:spTree>
    <p:extLst>
      <p:ext uri="{BB962C8B-B14F-4D97-AF65-F5344CB8AC3E}">
        <p14:creationId xmlns:p14="http://schemas.microsoft.com/office/powerpoint/2010/main" val="208753249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EF1F24-DDE7-71A2-8D52-5B974D2D54F7}"/>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2C414A18-7063-8158-2179-AE2A5B98EFB0}"/>
              </a:ext>
            </a:extLst>
          </p:cNvPr>
          <p:cNvSpPr>
            <a:spLocks noGrp="1"/>
          </p:cNvSpPr>
          <p:nvPr>
            <p:ph type="sldNum" sz="quarter" idx="12"/>
          </p:nvPr>
        </p:nvSpPr>
        <p:spPr/>
        <p:txBody>
          <a:bodyPr/>
          <a:lstStyle/>
          <a:p>
            <a:fld id="{28E6F07D-F62F-4C3B-A21E-2367E9A39921}" type="slidenum">
              <a:rPr lang="en-US" smtClean="0"/>
              <a:t>22</a:t>
            </a:fld>
            <a:endParaRPr lang="en-US"/>
          </a:p>
        </p:txBody>
      </p:sp>
      <p:sp>
        <p:nvSpPr>
          <p:cNvPr id="8" name="Rectangle 7">
            <a:extLst>
              <a:ext uri="{FF2B5EF4-FFF2-40B4-BE49-F238E27FC236}">
                <a16:creationId xmlns:a16="http://schemas.microsoft.com/office/drawing/2014/main" id="{3467F851-5DFB-2248-7FEC-D5853742228C}"/>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TextBox 8">
            <a:extLst>
              <a:ext uri="{FF2B5EF4-FFF2-40B4-BE49-F238E27FC236}">
                <a16:creationId xmlns:a16="http://schemas.microsoft.com/office/drawing/2014/main" id="{D130AD37-3C07-EFC6-08A4-733EDE94A0E4}"/>
              </a:ext>
            </a:extLst>
          </p:cNvPr>
          <p:cNvSpPr txBox="1"/>
          <p:nvPr/>
        </p:nvSpPr>
        <p:spPr>
          <a:xfrm>
            <a:off x="225240" y="165515"/>
            <a:ext cx="10627939"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Attendance vs. Achievement: </a:t>
            </a:r>
            <a:r>
              <a:rPr kumimoji="0" lang="en-US" sz="4400" b="0" i="1"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Sample</a:t>
            </a:r>
            <a:r>
              <a:rPr kumimoji="0" lang="en-US" sz="44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 </a:t>
            </a:r>
            <a:r>
              <a:rPr kumimoji="0" lang="en-US" sz="4400" b="0" i="1"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Non-CSI</a:t>
            </a:r>
            <a:r>
              <a:rPr kumimoji="0" lang="en-US" sz="44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 </a:t>
            </a:r>
            <a:r>
              <a:rPr lang="en-US" sz="4400" i="1">
                <a:solidFill>
                  <a:prstClr val="white"/>
                </a:solidFill>
                <a:effectLst>
                  <a:outerShdw blurRad="38100" dist="38100" dir="2700000" algn="tl">
                    <a:srgbClr val="000000">
                      <a:alpha val="43137"/>
                    </a:srgbClr>
                  </a:outerShdw>
                </a:effectLst>
                <a:latin typeface="Trade Gothic Next HvyCd" panose="020B0906040303020004" pitchFamily="34" charset="0"/>
              </a:rPr>
              <a:t>H</a:t>
            </a:r>
            <a:r>
              <a:rPr kumimoji="0" lang="en-US" sz="4400" b="0" i="1"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S</a:t>
            </a:r>
          </a:p>
        </p:txBody>
      </p:sp>
      <p:pic>
        <p:nvPicPr>
          <p:cNvPr id="2" name="Picture 1">
            <a:extLst>
              <a:ext uri="{FF2B5EF4-FFF2-40B4-BE49-F238E27FC236}">
                <a16:creationId xmlns:a16="http://schemas.microsoft.com/office/drawing/2014/main" id="{028E86B0-7FD9-13CE-E2AE-E2F259A3378A}"/>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3" name="TextBox 2">
            <a:extLst>
              <a:ext uri="{FF2B5EF4-FFF2-40B4-BE49-F238E27FC236}">
                <a16:creationId xmlns:a16="http://schemas.microsoft.com/office/drawing/2014/main" id="{66A66943-4D15-251A-855C-65574EB2012E}"/>
              </a:ext>
            </a:extLst>
          </p:cNvPr>
          <p:cNvSpPr txBox="1"/>
          <p:nvPr/>
        </p:nvSpPr>
        <p:spPr>
          <a:xfrm>
            <a:off x="-53319" y="5987805"/>
            <a:ext cx="12231462" cy="646331"/>
          </a:xfrm>
          <a:prstGeom prst="rect">
            <a:avLst/>
          </a:prstGeom>
          <a:noFill/>
        </p:spPr>
        <p:txBody>
          <a:bodyPr wrap="square">
            <a:spAutoFit/>
          </a:bodyPr>
          <a:lstStyle/>
          <a:p>
            <a:pPr marL="0" marR="0" algn="l"/>
            <a:r>
              <a:rPr lang="en-US" b="1" i="1">
                <a:solidFill>
                  <a:srgbClr val="1F1F1F"/>
                </a:solidFill>
                <a:effectLst/>
                <a:highlight>
                  <a:srgbClr val="FFFFFF"/>
                </a:highlight>
                <a:latin typeface="+mj-lt"/>
              </a:rPr>
              <a:t>SUMMARY: </a:t>
            </a:r>
            <a:r>
              <a:rPr lang="en-US" i="1">
                <a:solidFill>
                  <a:srgbClr val="1F1F1F"/>
                </a:solidFill>
                <a:effectLst/>
                <a:highlight>
                  <a:srgbClr val="FFFFFF"/>
                </a:highlight>
                <a:latin typeface="+mj-lt"/>
              </a:rPr>
              <a:t>The beginning learner category increased by 27.1 percentage points while the proficient learner category decreased by 5.3 percentage points.</a:t>
            </a:r>
            <a:endParaRPr lang="en-US" sz="1800" i="1">
              <a:solidFill>
                <a:srgbClr val="242424"/>
              </a:solidFill>
              <a:effectLst/>
              <a:highlight>
                <a:srgbClr val="FFFF00"/>
              </a:highlight>
              <a:latin typeface="Aptos" panose="020B0004020202020204" pitchFamily="34" charset="0"/>
            </a:endParaRPr>
          </a:p>
        </p:txBody>
      </p:sp>
      <p:pic>
        <p:nvPicPr>
          <p:cNvPr id="6" name="Picture 5">
            <a:extLst>
              <a:ext uri="{FF2B5EF4-FFF2-40B4-BE49-F238E27FC236}">
                <a16:creationId xmlns:a16="http://schemas.microsoft.com/office/drawing/2014/main" id="{EBB51E67-E75E-DB22-0CDE-B5B43B86E9A6}"/>
              </a:ext>
            </a:extLst>
          </p:cNvPr>
          <p:cNvPicPr>
            <a:picLocks noChangeAspect="1"/>
          </p:cNvPicPr>
          <p:nvPr/>
        </p:nvPicPr>
        <p:blipFill>
          <a:blip r:embed="rId4"/>
          <a:srcRect t="27172" r="17649" b="7484"/>
          <a:stretch>
            <a:fillRect/>
          </a:stretch>
        </p:blipFill>
        <p:spPr>
          <a:xfrm>
            <a:off x="6294094" y="1678391"/>
            <a:ext cx="5668433" cy="4259602"/>
          </a:xfrm>
          <a:prstGeom prst="rect">
            <a:avLst/>
          </a:prstGeom>
          <a:ln>
            <a:solidFill>
              <a:schemeClr val="tx1"/>
            </a:solidFill>
          </a:ln>
        </p:spPr>
      </p:pic>
      <p:pic>
        <p:nvPicPr>
          <p:cNvPr id="10" name="Picture 9">
            <a:extLst>
              <a:ext uri="{FF2B5EF4-FFF2-40B4-BE49-F238E27FC236}">
                <a16:creationId xmlns:a16="http://schemas.microsoft.com/office/drawing/2014/main" id="{49B1717D-FEE0-A869-7D92-E1414C87138A}"/>
              </a:ext>
            </a:extLst>
          </p:cNvPr>
          <p:cNvPicPr>
            <a:picLocks noChangeAspect="1"/>
          </p:cNvPicPr>
          <p:nvPr/>
        </p:nvPicPr>
        <p:blipFill>
          <a:blip r:embed="rId5"/>
          <a:srcRect t="28365" r="17819"/>
          <a:stretch>
            <a:fillRect/>
          </a:stretch>
        </p:blipFill>
        <p:spPr>
          <a:xfrm>
            <a:off x="181424" y="1709057"/>
            <a:ext cx="5321683" cy="4228936"/>
          </a:xfrm>
          <a:prstGeom prst="rect">
            <a:avLst/>
          </a:prstGeom>
          <a:ln>
            <a:solidFill>
              <a:schemeClr val="tx1"/>
            </a:solidFill>
          </a:ln>
        </p:spPr>
      </p:pic>
      <p:pic>
        <p:nvPicPr>
          <p:cNvPr id="13" name="Picture 12">
            <a:extLst>
              <a:ext uri="{FF2B5EF4-FFF2-40B4-BE49-F238E27FC236}">
                <a16:creationId xmlns:a16="http://schemas.microsoft.com/office/drawing/2014/main" id="{D0AD45B9-F871-A17E-D243-04E2C09D78E9}"/>
              </a:ext>
            </a:extLst>
          </p:cNvPr>
          <p:cNvPicPr>
            <a:picLocks noChangeAspect="1"/>
          </p:cNvPicPr>
          <p:nvPr/>
        </p:nvPicPr>
        <p:blipFill>
          <a:blip r:embed="rId6"/>
          <a:stretch>
            <a:fillRect/>
          </a:stretch>
        </p:blipFill>
        <p:spPr>
          <a:xfrm>
            <a:off x="1340508" y="984768"/>
            <a:ext cx="2186463" cy="871804"/>
          </a:xfrm>
          <a:prstGeom prst="rect">
            <a:avLst/>
          </a:prstGeom>
        </p:spPr>
      </p:pic>
      <p:pic>
        <p:nvPicPr>
          <p:cNvPr id="14" name="Picture 13">
            <a:extLst>
              <a:ext uri="{FF2B5EF4-FFF2-40B4-BE49-F238E27FC236}">
                <a16:creationId xmlns:a16="http://schemas.microsoft.com/office/drawing/2014/main" id="{6CEFC76A-9C49-4D17-2A6C-01DDFD642612}"/>
              </a:ext>
            </a:extLst>
          </p:cNvPr>
          <p:cNvPicPr>
            <a:picLocks noChangeAspect="1"/>
          </p:cNvPicPr>
          <p:nvPr/>
        </p:nvPicPr>
        <p:blipFill>
          <a:blip r:embed="rId7"/>
          <a:srcRect t="29149" b="17499"/>
          <a:stretch>
            <a:fillRect/>
          </a:stretch>
        </p:blipFill>
        <p:spPr>
          <a:xfrm>
            <a:off x="7814508" y="992981"/>
            <a:ext cx="2627604" cy="621047"/>
          </a:xfrm>
          <a:prstGeom prst="rect">
            <a:avLst/>
          </a:prstGeom>
        </p:spPr>
      </p:pic>
      <p:sp>
        <p:nvSpPr>
          <p:cNvPr id="15" name="TextBox 14">
            <a:extLst>
              <a:ext uri="{FF2B5EF4-FFF2-40B4-BE49-F238E27FC236}">
                <a16:creationId xmlns:a16="http://schemas.microsoft.com/office/drawing/2014/main" id="{5884D33C-9A53-F340-42D9-C8573A1EB6FF}"/>
              </a:ext>
            </a:extLst>
          </p:cNvPr>
          <p:cNvSpPr txBox="1"/>
          <p:nvPr/>
        </p:nvSpPr>
        <p:spPr>
          <a:xfrm>
            <a:off x="3202031" y="2947005"/>
            <a:ext cx="804333" cy="307777"/>
          </a:xfrm>
          <a:prstGeom prst="rect">
            <a:avLst/>
          </a:prstGeom>
          <a:solidFill>
            <a:schemeClr val="bg1"/>
          </a:solidFill>
        </p:spPr>
        <p:txBody>
          <a:bodyPr wrap="square" rtlCol="0">
            <a:spAutoFit/>
          </a:bodyPr>
          <a:lstStyle/>
          <a:p>
            <a:pPr algn="ctr"/>
            <a:r>
              <a:rPr lang="en-US" sz="1400" b="1"/>
              <a:t>29.2%</a:t>
            </a:r>
          </a:p>
        </p:txBody>
      </p:sp>
      <p:sp>
        <p:nvSpPr>
          <p:cNvPr id="16" name="TextBox 15">
            <a:extLst>
              <a:ext uri="{FF2B5EF4-FFF2-40B4-BE49-F238E27FC236}">
                <a16:creationId xmlns:a16="http://schemas.microsoft.com/office/drawing/2014/main" id="{617CF6AD-C632-EE37-5788-AAFDD3B71CDD}"/>
              </a:ext>
            </a:extLst>
          </p:cNvPr>
          <p:cNvSpPr txBox="1"/>
          <p:nvPr/>
        </p:nvSpPr>
        <p:spPr>
          <a:xfrm>
            <a:off x="277587" y="1752499"/>
            <a:ext cx="4230780" cy="307777"/>
          </a:xfrm>
          <a:prstGeom prst="rect">
            <a:avLst/>
          </a:prstGeom>
          <a:solidFill>
            <a:schemeClr val="bg1"/>
          </a:solidFill>
        </p:spPr>
        <p:txBody>
          <a:bodyPr wrap="square" rtlCol="0">
            <a:spAutoFit/>
          </a:bodyPr>
          <a:lstStyle/>
          <a:p>
            <a:pPr algn="ctr"/>
            <a:r>
              <a:rPr lang="en-US" sz="1400" b="1"/>
              <a:t>45.8%</a:t>
            </a:r>
          </a:p>
        </p:txBody>
      </p:sp>
      <p:sp>
        <p:nvSpPr>
          <p:cNvPr id="17" name="TextBox 16">
            <a:extLst>
              <a:ext uri="{FF2B5EF4-FFF2-40B4-BE49-F238E27FC236}">
                <a16:creationId xmlns:a16="http://schemas.microsoft.com/office/drawing/2014/main" id="{5F51C4F1-84F2-A0A3-3E9A-EB14421D2E61}"/>
              </a:ext>
            </a:extLst>
          </p:cNvPr>
          <p:cNvSpPr txBox="1"/>
          <p:nvPr/>
        </p:nvSpPr>
        <p:spPr>
          <a:xfrm>
            <a:off x="4508366" y="5072138"/>
            <a:ext cx="804333" cy="307777"/>
          </a:xfrm>
          <a:prstGeom prst="rect">
            <a:avLst/>
          </a:prstGeom>
          <a:solidFill>
            <a:schemeClr val="bg1"/>
          </a:solidFill>
        </p:spPr>
        <p:txBody>
          <a:bodyPr wrap="square" rtlCol="0">
            <a:spAutoFit/>
          </a:bodyPr>
          <a:lstStyle/>
          <a:p>
            <a:pPr algn="ctr"/>
            <a:r>
              <a:rPr lang="en-US" sz="1400" b="1"/>
              <a:t>2.1%</a:t>
            </a:r>
          </a:p>
        </p:txBody>
      </p:sp>
      <p:sp>
        <p:nvSpPr>
          <p:cNvPr id="20" name="TextBox 19">
            <a:extLst>
              <a:ext uri="{FF2B5EF4-FFF2-40B4-BE49-F238E27FC236}">
                <a16:creationId xmlns:a16="http://schemas.microsoft.com/office/drawing/2014/main" id="{34622930-EB03-4E30-6580-D87698E68A9B}"/>
              </a:ext>
            </a:extLst>
          </p:cNvPr>
          <p:cNvSpPr txBox="1"/>
          <p:nvPr/>
        </p:nvSpPr>
        <p:spPr>
          <a:xfrm>
            <a:off x="10918975" y="5110269"/>
            <a:ext cx="804333" cy="307777"/>
          </a:xfrm>
          <a:prstGeom prst="rect">
            <a:avLst/>
          </a:prstGeom>
          <a:solidFill>
            <a:schemeClr val="bg1"/>
          </a:solidFill>
        </p:spPr>
        <p:txBody>
          <a:bodyPr wrap="square" rtlCol="0">
            <a:spAutoFit/>
          </a:bodyPr>
          <a:lstStyle/>
          <a:p>
            <a:pPr algn="ctr"/>
            <a:r>
              <a:rPr lang="en-US" sz="1400" b="1"/>
              <a:t>2.2%</a:t>
            </a:r>
          </a:p>
        </p:txBody>
      </p:sp>
      <p:sp>
        <p:nvSpPr>
          <p:cNvPr id="21" name="TextBox 20">
            <a:extLst>
              <a:ext uri="{FF2B5EF4-FFF2-40B4-BE49-F238E27FC236}">
                <a16:creationId xmlns:a16="http://schemas.microsoft.com/office/drawing/2014/main" id="{55B938F9-692D-6749-E92A-1C328D8F0DB8}"/>
              </a:ext>
            </a:extLst>
          </p:cNvPr>
          <p:cNvSpPr txBox="1"/>
          <p:nvPr/>
        </p:nvSpPr>
        <p:spPr>
          <a:xfrm>
            <a:off x="8161712" y="3490066"/>
            <a:ext cx="804333" cy="307777"/>
          </a:xfrm>
          <a:prstGeom prst="rect">
            <a:avLst/>
          </a:prstGeom>
          <a:solidFill>
            <a:schemeClr val="bg1"/>
          </a:solidFill>
        </p:spPr>
        <p:txBody>
          <a:bodyPr wrap="square" rtlCol="0">
            <a:spAutoFit/>
          </a:bodyPr>
          <a:lstStyle/>
          <a:p>
            <a:pPr algn="ctr"/>
            <a:r>
              <a:rPr lang="en-US" sz="1400" b="1"/>
              <a:t>23.9%</a:t>
            </a:r>
          </a:p>
        </p:txBody>
      </p:sp>
      <p:sp>
        <p:nvSpPr>
          <p:cNvPr id="22" name="TextBox 21">
            <a:extLst>
              <a:ext uri="{FF2B5EF4-FFF2-40B4-BE49-F238E27FC236}">
                <a16:creationId xmlns:a16="http://schemas.microsoft.com/office/drawing/2014/main" id="{29FD963C-8913-69C8-2A00-284B6BBA51B0}"/>
              </a:ext>
            </a:extLst>
          </p:cNvPr>
          <p:cNvSpPr txBox="1"/>
          <p:nvPr/>
        </p:nvSpPr>
        <p:spPr>
          <a:xfrm>
            <a:off x="6305697" y="1714957"/>
            <a:ext cx="1856015" cy="307777"/>
          </a:xfrm>
          <a:prstGeom prst="rect">
            <a:avLst/>
          </a:prstGeom>
          <a:solidFill>
            <a:schemeClr val="bg1"/>
          </a:solidFill>
        </p:spPr>
        <p:txBody>
          <a:bodyPr wrap="square" rtlCol="0">
            <a:spAutoFit/>
          </a:bodyPr>
          <a:lstStyle/>
          <a:p>
            <a:pPr algn="ctr"/>
            <a:r>
              <a:rPr lang="en-US" sz="1400" b="1"/>
              <a:t>50.0%</a:t>
            </a:r>
          </a:p>
        </p:txBody>
      </p:sp>
      <p:sp>
        <p:nvSpPr>
          <p:cNvPr id="23" name="TextBox 22">
            <a:extLst>
              <a:ext uri="{FF2B5EF4-FFF2-40B4-BE49-F238E27FC236}">
                <a16:creationId xmlns:a16="http://schemas.microsoft.com/office/drawing/2014/main" id="{500BFC3E-4946-DF99-735A-062787F8E5B8}"/>
              </a:ext>
            </a:extLst>
          </p:cNvPr>
          <p:cNvSpPr txBox="1"/>
          <p:nvPr/>
        </p:nvSpPr>
        <p:spPr>
          <a:xfrm>
            <a:off x="762420" y="3434489"/>
            <a:ext cx="804333" cy="307777"/>
          </a:xfrm>
          <a:prstGeom prst="rect">
            <a:avLst/>
          </a:prstGeom>
          <a:solidFill>
            <a:schemeClr val="bg1"/>
          </a:solidFill>
        </p:spPr>
        <p:txBody>
          <a:bodyPr wrap="square" rtlCol="0">
            <a:spAutoFit/>
          </a:bodyPr>
          <a:lstStyle/>
          <a:p>
            <a:pPr algn="ctr"/>
            <a:r>
              <a:rPr lang="en-US" sz="1400" b="1"/>
              <a:t>22.9%</a:t>
            </a:r>
          </a:p>
        </p:txBody>
      </p:sp>
      <p:sp>
        <p:nvSpPr>
          <p:cNvPr id="24" name="TextBox 23">
            <a:extLst>
              <a:ext uri="{FF2B5EF4-FFF2-40B4-BE49-F238E27FC236}">
                <a16:creationId xmlns:a16="http://schemas.microsoft.com/office/drawing/2014/main" id="{1AF001FA-4285-8EB2-64CC-63B2B5ACE75B}"/>
              </a:ext>
            </a:extLst>
          </p:cNvPr>
          <p:cNvSpPr txBox="1"/>
          <p:nvPr/>
        </p:nvSpPr>
        <p:spPr>
          <a:xfrm>
            <a:off x="9540570" y="3518813"/>
            <a:ext cx="804333" cy="307777"/>
          </a:xfrm>
          <a:prstGeom prst="rect">
            <a:avLst/>
          </a:prstGeom>
          <a:solidFill>
            <a:schemeClr val="bg1"/>
          </a:solidFill>
        </p:spPr>
        <p:txBody>
          <a:bodyPr wrap="square" rtlCol="0">
            <a:spAutoFit/>
          </a:bodyPr>
          <a:lstStyle/>
          <a:p>
            <a:pPr algn="ctr"/>
            <a:r>
              <a:rPr lang="en-US" sz="1400" b="1"/>
              <a:t>23.9%</a:t>
            </a:r>
          </a:p>
        </p:txBody>
      </p:sp>
    </p:spTree>
    <p:extLst>
      <p:ext uri="{BB962C8B-B14F-4D97-AF65-F5344CB8AC3E}">
        <p14:creationId xmlns:p14="http://schemas.microsoft.com/office/powerpoint/2010/main" val="33503819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416EAB-8881-2F2B-D020-9AC915F6B559}"/>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75A03377-D23B-496D-E1EA-6FF1E951FBF5}"/>
              </a:ext>
            </a:extLst>
          </p:cNvPr>
          <p:cNvSpPr>
            <a:spLocks noGrp="1"/>
          </p:cNvSpPr>
          <p:nvPr>
            <p:ph type="sldNum" sz="quarter" idx="12"/>
          </p:nvPr>
        </p:nvSpPr>
        <p:spPr/>
        <p:txBody>
          <a:bodyPr/>
          <a:lstStyle/>
          <a:p>
            <a:fld id="{28E6F07D-F62F-4C3B-A21E-2367E9A39921}" type="slidenum">
              <a:rPr lang="en-US" smtClean="0"/>
              <a:t>23</a:t>
            </a:fld>
            <a:endParaRPr lang="en-US"/>
          </a:p>
        </p:txBody>
      </p:sp>
      <p:sp>
        <p:nvSpPr>
          <p:cNvPr id="8" name="Rectangle 7">
            <a:extLst>
              <a:ext uri="{FF2B5EF4-FFF2-40B4-BE49-F238E27FC236}">
                <a16:creationId xmlns:a16="http://schemas.microsoft.com/office/drawing/2014/main" id="{F55254C8-18D1-D3A5-83CC-B780E2DF1996}"/>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TextBox 8">
            <a:extLst>
              <a:ext uri="{FF2B5EF4-FFF2-40B4-BE49-F238E27FC236}">
                <a16:creationId xmlns:a16="http://schemas.microsoft.com/office/drawing/2014/main" id="{D323A61A-CEC1-5896-7393-7826C99265D3}"/>
              </a:ext>
            </a:extLst>
          </p:cNvPr>
          <p:cNvSpPr txBox="1"/>
          <p:nvPr/>
        </p:nvSpPr>
        <p:spPr>
          <a:xfrm>
            <a:off x="237577" y="172983"/>
            <a:ext cx="10627939"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Attendance vs. Achievement: </a:t>
            </a:r>
            <a:r>
              <a:rPr kumimoji="0" lang="en-US" sz="4400" b="0" i="1"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Sample CSI HS </a:t>
            </a:r>
          </a:p>
        </p:txBody>
      </p:sp>
      <p:pic>
        <p:nvPicPr>
          <p:cNvPr id="2" name="Picture 1">
            <a:extLst>
              <a:ext uri="{FF2B5EF4-FFF2-40B4-BE49-F238E27FC236}">
                <a16:creationId xmlns:a16="http://schemas.microsoft.com/office/drawing/2014/main" id="{16743778-9383-8CCC-F7C4-AF0B7BC74F96}"/>
              </a:ext>
            </a:extLst>
          </p:cNvPr>
          <p:cNvPicPr>
            <a:picLocks noChangeAspect="1"/>
          </p:cNvPicPr>
          <p:nvPr/>
        </p:nvPicPr>
        <p:blipFill>
          <a:blip r:embed="rId3"/>
          <a:stretch>
            <a:fillRect/>
          </a:stretch>
        </p:blipFill>
        <p:spPr>
          <a:xfrm>
            <a:off x="10789316" y="-76332"/>
            <a:ext cx="1391675" cy="1386174"/>
          </a:xfrm>
          <a:prstGeom prst="rect">
            <a:avLst/>
          </a:prstGeom>
        </p:spPr>
      </p:pic>
      <p:pic>
        <p:nvPicPr>
          <p:cNvPr id="3" name="Picture 2">
            <a:extLst>
              <a:ext uri="{FF2B5EF4-FFF2-40B4-BE49-F238E27FC236}">
                <a16:creationId xmlns:a16="http://schemas.microsoft.com/office/drawing/2014/main" id="{5FC25AE1-B0EE-6A4D-BF85-AD2C7AF2EBD9}"/>
              </a:ext>
            </a:extLst>
          </p:cNvPr>
          <p:cNvPicPr>
            <a:picLocks noChangeAspect="1"/>
          </p:cNvPicPr>
          <p:nvPr/>
        </p:nvPicPr>
        <p:blipFill>
          <a:blip r:embed="rId3"/>
          <a:stretch>
            <a:fillRect/>
          </a:stretch>
        </p:blipFill>
        <p:spPr>
          <a:xfrm>
            <a:off x="10941716" y="76068"/>
            <a:ext cx="1391675" cy="1386174"/>
          </a:xfrm>
          <a:prstGeom prst="rect">
            <a:avLst/>
          </a:prstGeom>
        </p:spPr>
      </p:pic>
      <p:sp>
        <p:nvSpPr>
          <p:cNvPr id="5" name="TextBox 4">
            <a:extLst>
              <a:ext uri="{FF2B5EF4-FFF2-40B4-BE49-F238E27FC236}">
                <a16:creationId xmlns:a16="http://schemas.microsoft.com/office/drawing/2014/main" id="{C56B7BA8-F695-BB0C-3CFA-ECB189654C6B}"/>
              </a:ext>
            </a:extLst>
          </p:cNvPr>
          <p:cNvSpPr txBox="1"/>
          <p:nvPr/>
        </p:nvSpPr>
        <p:spPr>
          <a:xfrm>
            <a:off x="-53319" y="5987805"/>
            <a:ext cx="12231462" cy="646331"/>
          </a:xfrm>
          <a:prstGeom prst="rect">
            <a:avLst/>
          </a:prstGeom>
          <a:noFill/>
        </p:spPr>
        <p:txBody>
          <a:bodyPr wrap="square">
            <a:spAutoFit/>
          </a:bodyPr>
          <a:lstStyle/>
          <a:p>
            <a:pPr marL="0" marR="0" algn="l"/>
            <a:r>
              <a:rPr lang="en-US" b="1" i="1">
                <a:solidFill>
                  <a:srgbClr val="1F1F1F"/>
                </a:solidFill>
                <a:effectLst/>
                <a:highlight>
                  <a:srgbClr val="FFFFFF"/>
                </a:highlight>
                <a:latin typeface="+mj-lt"/>
              </a:rPr>
              <a:t>SUMMARY: </a:t>
            </a:r>
            <a:r>
              <a:rPr lang="en-US" i="1">
                <a:solidFill>
                  <a:srgbClr val="1F1F1F"/>
                </a:solidFill>
                <a:effectLst/>
                <a:highlight>
                  <a:srgbClr val="FFFFFF"/>
                </a:highlight>
                <a:latin typeface="+mj-lt"/>
              </a:rPr>
              <a:t>65.8% of students scored in the beginning learner category when chronically absent as compared to 47.4% of students with regular attendance.   </a:t>
            </a:r>
            <a:endParaRPr lang="en-US" sz="1800" i="1">
              <a:solidFill>
                <a:srgbClr val="242424"/>
              </a:solidFill>
              <a:effectLst/>
              <a:highlight>
                <a:srgbClr val="FFFF00"/>
              </a:highlight>
              <a:latin typeface="Aptos" panose="020B0004020202020204" pitchFamily="34" charset="0"/>
            </a:endParaRPr>
          </a:p>
        </p:txBody>
      </p:sp>
      <p:pic>
        <p:nvPicPr>
          <p:cNvPr id="7" name="Picture 6">
            <a:extLst>
              <a:ext uri="{FF2B5EF4-FFF2-40B4-BE49-F238E27FC236}">
                <a16:creationId xmlns:a16="http://schemas.microsoft.com/office/drawing/2014/main" id="{1A1D21CC-C301-34A2-D786-9A92A64975BD}"/>
              </a:ext>
            </a:extLst>
          </p:cNvPr>
          <p:cNvPicPr>
            <a:picLocks noChangeAspect="1"/>
          </p:cNvPicPr>
          <p:nvPr/>
        </p:nvPicPr>
        <p:blipFill>
          <a:blip r:embed="rId4"/>
          <a:srcRect t="26447" r="18947" b="2560"/>
          <a:stretch>
            <a:fillRect/>
          </a:stretch>
        </p:blipFill>
        <p:spPr>
          <a:xfrm>
            <a:off x="155908" y="1862667"/>
            <a:ext cx="5395638" cy="4020493"/>
          </a:xfrm>
          <a:prstGeom prst="rect">
            <a:avLst/>
          </a:prstGeom>
          <a:ln>
            <a:solidFill>
              <a:schemeClr val="tx1"/>
            </a:solidFill>
          </a:ln>
        </p:spPr>
      </p:pic>
      <p:pic>
        <p:nvPicPr>
          <p:cNvPr id="11" name="Picture 10">
            <a:extLst>
              <a:ext uri="{FF2B5EF4-FFF2-40B4-BE49-F238E27FC236}">
                <a16:creationId xmlns:a16="http://schemas.microsoft.com/office/drawing/2014/main" id="{656300ED-2EEF-A6FA-7DDC-0F892BC74275}"/>
              </a:ext>
            </a:extLst>
          </p:cNvPr>
          <p:cNvPicPr>
            <a:picLocks noChangeAspect="1"/>
          </p:cNvPicPr>
          <p:nvPr/>
        </p:nvPicPr>
        <p:blipFill>
          <a:blip r:embed="rId5"/>
          <a:srcRect t="29695" r="18930"/>
          <a:stretch>
            <a:fillRect/>
          </a:stretch>
        </p:blipFill>
        <p:spPr>
          <a:xfrm>
            <a:off x="6348272" y="1862667"/>
            <a:ext cx="5488127" cy="4020493"/>
          </a:xfrm>
          <a:prstGeom prst="rect">
            <a:avLst/>
          </a:prstGeom>
          <a:ln>
            <a:solidFill>
              <a:srgbClr val="070707"/>
            </a:solidFill>
          </a:ln>
        </p:spPr>
      </p:pic>
      <p:pic>
        <p:nvPicPr>
          <p:cNvPr id="12" name="Picture 11">
            <a:extLst>
              <a:ext uri="{FF2B5EF4-FFF2-40B4-BE49-F238E27FC236}">
                <a16:creationId xmlns:a16="http://schemas.microsoft.com/office/drawing/2014/main" id="{A0141ED3-E505-8B04-957C-2666D70D9E11}"/>
              </a:ext>
            </a:extLst>
          </p:cNvPr>
          <p:cNvPicPr>
            <a:picLocks noChangeAspect="1"/>
          </p:cNvPicPr>
          <p:nvPr/>
        </p:nvPicPr>
        <p:blipFill>
          <a:blip r:embed="rId6"/>
          <a:stretch>
            <a:fillRect/>
          </a:stretch>
        </p:blipFill>
        <p:spPr>
          <a:xfrm>
            <a:off x="1784739" y="1039601"/>
            <a:ext cx="2158171" cy="871804"/>
          </a:xfrm>
          <a:prstGeom prst="rect">
            <a:avLst/>
          </a:prstGeom>
        </p:spPr>
      </p:pic>
      <p:pic>
        <p:nvPicPr>
          <p:cNvPr id="13" name="Picture 12">
            <a:extLst>
              <a:ext uri="{FF2B5EF4-FFF2-40B4-BE49-F238E27FC236}">
                <a16:creationId xmlns:a16="http://schemas.microsoft.com/office/drawing/2014/main" id="{1A46C3A5-293D-8A94-72DB-8A7EECC346E9}"/>
              </a:ext>
            </a:extLst>
          </p:cNvPr>
          <p:cNvPicPr>
            <a:picLocks noChangeAspect="1"/>
          </p:cNvPicPr>
          <p:nvPr/>
        </p:nvPicPr>
        <p:blipFill>
          <a:blip r:embed="rId7"/>
          <a:srcRect t="30264" b="18371"/>
          <a:stretch>
            <a:fillRect/>
          </a:stretch>
        </p:blipFill>
        <p:spPr>
          <a:xfrm>
            <a:off x="8237912" y="1098522"/>
            <a:ext cx="2627604" cy="519818"/>
          </a:xfrm>
          <a:prstGeom prst="rect">
            <a:avLst/>
          </a:prstGeom>
        </p:spPr>
      </p:pic>
      <p:sp>
        <p:nvSpPr>
          <p:cNvPr id="14" name="TextBox 13">
            <a:extLst>
              <a:ext uri="{FF2B5EF4-FFF2-40B4-BE49-F238E27FC236}">
                <a16:creationId xmlns:a16="http://schemas.microsoft.com/office/drawing/2014/main" id="{B0F07850-9AE3-A079-E6E3-D442E40508F6}"/>
              </a:ext>
            </a:extLst>
          </p:cNvPr>
          <p:cNvSpPr txBox="1"/>
          <p:nvPr/>
        </p:nvSpPr>
        <p:spPr>
          <a:xfrm>
            <a:off x="3412066" y="4222825"/>
            <a:ext cx="791634" cy="307777"/>
          </a:xfrm>
          <a:prstGeom prst="rect">
            <a:avLst/>
          </a:prstGeom>
          <a:solidFill>
            <a:schemeClr val="bg1"/>
          </a:solidFill>
        </p:spPr>
        <p:txBody>
          <a:bodyPr wrap="square" rtlCol="0">
            <a:spAutoFit/>
          </a:bodyPr>
          <a:lstStyle/>
          <a:p>
            <a:r>
              <a:rPr lang="en-US" sz="1400" b="1"/>
              <a:t>14.0%</a:t>
            </a:r>
          </a:p>
        </p:txBody>
      </p:sp>
      <p:sp>
        <p:nvSpPr>
          <p:cNvPr id="17" name="TextBox 16">
            <a:extLst>
              <a:ext uri="{FF2B5EF4-FFF2-40B4-BE49-F238E27FC236}">
                <a16:creationId xmlns:a16="http://schemas.microsoft.com/office/drawing/2014/main" id="{7408833A-D80B-3DDA-95D4-DEB47BDF58D9}"/>
              </a:ext>
            </a:extLst>
          </p:cNvPr>
          <p:cNvSpPr txBox="1"/>
          <p:nvPr/>
        </p:nvSpPr>
        <p:spPr>
          <a:xfrm>
            <a:off x="2012590" y="2639597"/>
            <a:ext cx="791634" cy="307777"/>
          </a:xfrm>
          <a:prstGeom prst="rect">
            <a:avLst/>
          </a:prstGeom>
          <a:solidFill>
            <a:schemeClr val="bg1"/>
          </a:solidFill>
        </p:spPr>
        <p:txBody>
          <a:bodyPr wrap="square" rtlCol="0">
            <a:spAutoFit/>
          </a:bodyPr>
          <a:lstStyle/>
          <a:p>
            <a:pPr algn="ctr"/>
            <a:r>
              <a:rPr lang="en-US" sz="1400" b="1"/>
              <a:t>36.8%</a:t>
            </a:r>
          </a:p>
        </p:txBody>
      </p:sp>
      <p:sp>
        <p:nvSpPr>
          <p:cNvPr id="18" name="TextBox 17">
            <a:extLst>
              <a:ext uri="{FF2B5EF4-FFF2-40B4-BE49-F238E27FC236}">
                <a16:creationId xmlns:a16="http://schemas.microsoft.com/office/drawing/2014/main" id="{2D1684A8-8F31-08DF-548B-4DBE5CF1560D}"/>
              </a:ext>
            </a:extLst>
          </p:cNvPr>
          <p:cNvSpPr txBox="1"/>
          <p:nvPr/>
        </p:nvSpPr>
        <p:spPr>
          <a:xfrm>
            <a:off x="10789316" y="4879926"/>
            <a:ext cx="639234" cy="307777"/>
          </a:xfrm>
          <a:prstGeom prst="rect">
            <a:avLst/>
          </a:prstGeom>
          <a:solidFill>
            <a:schemeClr val="bg1"/>
          </a:solidFill>
        </p:spPr>
        <p:txBody>
          <a:bodyPr wrap="square" rtlCol="0">
            <a:spAutoFit/>
          </a:bodyPr>
          <a:lstStyle/>
          <a:p>
            <a:pPr algn="ctr"/>
            <a:r>
              <a:rPr lang="en-US" sz="1400" b="1"/>
              <a:t>6.3%</a:t>
            </a:r>
          </a:p>
        </p:txBody>
      </p:sp>
      <p:sp>
        <p:nvSpPr>
          <p:cNvPr id="19" name="TextBox 18">
            <a:extLst>
              <a:ext uri="{FF2B5EF4-FFF2-40B4-BE49-F238E27FC236}">
                <a16:creationId xmlns:a16="http://schemas.microsoft.com/office/drawing/2014/main" id="{DB3B4CE4-4082-FC3A-B38E-8073ACEDD879}"/>
              </a:ext>
            </a:extLst>
          </p:cNvPr>
          <p:cNvSpPr txBox="1"/>
          <p:nvPr/>
        </p:nvSpPr>
        <p:spPr>
          <a:xfrm>
            <a:off x="8928260" y="3762391"/>
            <a:ext cx="791634" cy="307777"/>
          </a:xfrm>
          <a:prstGeom prst="rect">
            <a:avLst/>
          </a:prstGeom>
          <a:solidFill>
            <a:schemeClr val="bg1"/>
          </a:solidFill>
        </p:spPr>
        <p:txBody>
          <a:bodyPr wrap="square" rtlCol="0">
            <a:spAutoFit/>
          </a:bodyPr>
          <a:lstStyle/>
          <a:p>
            <a:pPr algn="ctr"/>
            <a:r>
              <a:rPr lang="en-US" sz="1400" b="1"/>
              <a:t>27.8%</a:t>
            </a:r>
          </a:p>
        </p:txBody>
      </p:sp>
      <p:sp>
        <p:nvSpPr>
          <p:cNvPr id="20" name="TextBox 19">
            <a:extLst>
              <a:ext uri="{FF2B5EF4-FFF2-40B4-BE49-F238E27FC236}">
                <a16:creationId xmlns:a16="http://schemas.microsoft.com/office/drawing/2014/main" id="{18659C66-1F71-B7D6-E66A-C4E190FF7F6A}"/>
              </a:ext>
            </a:extLst>
          </p:cNvPr>
          <p:cNvSpPr txBox="1"/>
          <p:nvPr/>
        </p:nvSpPr>
        <p:spPr>
          <a:xfrm>
            <a:off x="6721929" y="1971523"/>
            <a:ext cx="1888671" cy="307777"/>
          </a:xfrm>
          <a:prstGeom prst="rect">
            <a:avLst/>
          </a:prstGeom>
          <a:solidFill>
            <a:schemeClr val="bg1"/>
          </a:solidFill>
        </p:spPr>
        <p:txBody>
          <a:bodyPr wrap="square" rtlCol="0">
            <a:spAutoFit/>
          </a:bodyPr>
          <a:lstStyle/>
          <a:p>
            <a:pPr algn="ctr"/>
            <a:r>
              <a:rPr lang="en-US" sz="1400" b="1"/>
              <a:t>65.8%</a:t>
            </a:r>
          </a:p>
        </p:txBody>
      </p:sp>
      <p:sp>
        <p:nvSpPr>
          <p:cNvPr id="21" name="TextBox 20">
            <a:extLst>
              <a:ext uri="{FF2B5EF4-FFF2-40B4-BE49-F238E27FC236}">
                <a16:creationId xmlns:a16="http://schemas.microsoft.com/office/drawing/2014/main" id="{D031A95B-9EE5-4C5A-4803-D216A0D3C96A}"/>
              </a:ext>
            </a:extLst>
          </p:cNvPr>
          <p:cNvSpPr txBox="1"/>
          <p:nvPr/>
        </p:nvSpPr>
        <p:spPr>
          <a:xfrm>
            <a:off x="4637616" y="5088848"/>
            <a:ext cx="791634" cy="307777"/>
          </a:xfrm>
          <a:prstGeom prst="rect">
            <a:avLst/>
          </a:prstGeom>
          <a:solidFill>
            <a:schemeClr val="bg1"/>
          </a:solidFill>
        </p:spPr>
        <p:txBody>
          <a:bodyPr wrap="square" rtlCol="0">
            <a:spAutoFit/>
          </a:bodyPr>
          <a:lstStyle/>
          <a:p>
            <a:pPr algn="ctr"/>
            <a:r>
              <a:rPr lang="en-US" sz="1400" b="1"/>
              <a:t>1.8%</a:t>
            </a:r>
          </a:p>
        </p:txBody>
      </p:sp>
      <p:sp>
        <p:nvSpPr>
          <p:cNvPr id="22" name="TextBox 21">
            <a:extLst>
              <a:ext uri="{FF2B5EF4-FFF2-40B4-BE49-F238E27FC236}">
                <a16:creationId xmlns:a16="http://schemas.microsoft.com/office/drawing/2014/main" id="{7552662B-E0F5-7382-0D04-7B1D8982E41C}"/>
              </a:ext>
            </a:extLst>
          </p:cNvPr>
          <p:cNvSpPr txBox="1"/>
          <p:nvPr/>
        </p:nvSpPr>
        <p:spPr>
          <a:xfrm>
            <a:off x="715638" y="1862667"/>
            <a:ext cx="791634" cy="307777"/>
          </a:xfrm>
          <a:prstGeom prst="rect">
            <a:avLst/>
          </a:prstGeom>
          <a:solidFill>
            <a:schemeClr val="bg1"/>
          </a:solidFill>
        </p:spPr>
        <p:txBody>
          <a:bodyPr wrap="square" rtlCol="0">
            <a:spAutoFit/>
          </a:bodyPr>
          <a:lstStyle/>
          <a:p>
            <a:pPr algn="ctr"/>
            <a:r>
              <a:rPr lang="en-US" sz="1400" b="1"/>
              <a:t>47.4%</a:t>
            </a:r>
          </a:p>
        </p:txBody>
      </p:sp>
    </p:spTree>
    <p:extLst>
      <p:ext uri="{BB962C8B-B14F-4D97-AF65-F5344CB8AC3E}">
        <p14:creationId xmlns:p14="http://schemas.microsoft.com/office/powerpoint/2010/main" val="335808762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671EECE4-8ADA-E0FF-E4D0-573D351DCBFE}"/>
              </a:ext>
            </a:extLst>
          </p:cNvPr>
          <p:cNvSpPr txBox="1"/>
          <p:nvPr/>
        </p:nvSpPr>
        <p:spPr>
          <a:xfrm>
            <a:off x="225240" y="165515"/>
            <a:ext cx="10627939" cy="70788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How we are “</a:t>
            </a:r>
            <a:r>
              <a:rPr kumimoji="0" lang="en-US" sz="4000" b="0" i="1"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clearing the path for the push</a:t>
            </a:r>
            <a:r>
              <a:rPr kumimoji="0" lang="en-US" sz="40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7" name="Slide Number Placeholder 6">
            <a:extLst>
              <a:ext uri="{FF2B5EF4-FFF2-40B4-BE49-F238E27FC236}">
                <a16:creationId xmlns:a16="http://schemas.microsoft.com/office/drawing/2014/main" id="{30088327-335B-ACBB-4D4B-0775EF4782DE}"/>
              </a:ext>
            </a:extLst>
          </p:cNvPr>
          <p:cNvSpPr>
            <a:spLocks noGrp="1"/>
          </p:cNvSpPr>
          <p:nvPr>
            <p:ph type="sldNum" sz="quarter" idx="12"/>
          </p:nvPr>
        </p:nvSpPr>
        <p:spPr/>
        <p:txBody>
          <a:bodyPr/>
          <a:lstStyle/>
          <a:p>
            <a:fld id="{28E6F07D-F62F-4C3B-A21E-2367E9A39921}" type="slidenum">
              <a:rPr lang="en-US" smtClean="0"/>
              <a:t>24</a:t>
            </a:fld>
            <a:endParaRPr lang="en-US"/>
          </a:p>
        </p:txBody>
      </p:sp>
      <p:sp>
        <p:nvSpPr>
          <p:cNvPr id="14" name="TextBox 13">
            <a:extLst>
              <a:ext uri="{FF2B5EF4-FFF2-40B4-BE49-F238E27FC236}">
                <a16:creationId xmlns:a16="http://schemas.microsoft.com/office/drawing/2014/main" id="{3241A354-2760-2B83-D3B8-3C668E5A5803}"/>
              </a:ext>
            </a:extLst>
          </p:cNvPr>
          <p:cNvSpPr txBox="1"/>
          <p:nvPr/>
        </p:nvSpPr>
        <p:spPr>
          <a:xfrm>
            <a:off x="100495" y="1058467"/>
            <a:ext cx="12026189" cy="6186309"/>
          </a:xfrm>
          <a:prstGeom prst="rect">
            <a:avLst/>
          </a:prstGeom>
          <a:noFill/>
        </p:spPr>
        <p:txBody>
          <a:bodyPr wrap="square" rtlCol="0">
            <a:spAutoFit/>
          </a:bodyPr>
          <a:lstStyle/>
          <a:p>
            <a:pPr marL="285750" lvl="0" indent="-285750">
              <a:buFont typeface="Arial" panose="020B0604020202020204" pitchFamily="34" charset="0"/>
              <a:buChar char="•"/>
            </a:pPr>
            <a:r>
              <a:rPr lang="en-US" sz="2400">
                <a:latin typeface="+mj-lt"/>
              </a:rPr>
              <a:t>Set District Attendance Goals through “The Push”</a:t>
            </a:r>
          </a:p>
          <a:p>
            <a:pPr marL="285750" lvl="0" indent="-285750">
              <a:buFont typeface="Arial" panose="020B0604020202020204" pitchFamily="34" charset="0"/>
              <a:buChar char="•"/>
            </a:pPr>
            <a:endParaRPr lang="en-US" sz="2400">
              <a:latin typeface="+mj-lt"/>
            </a:endParaRPr>
          </a:p>
          <a:p>
            <a:pPr marL="285750" lvl="0" indent="-285750">
              <a:buFont typeface="Arial" panose="020B0604020202020204" pitchFamily="34" charset="0"/>
              <a:buChar char="•"/>
            </a:pPr>
            <a:r>
              <a:rPr lang="en-US" sz="2400">
                <a:latin typeface="+mj-lt"/>
              </a:rPr>
              <a:t>Close monitoring of student attendance</a:t>
            </a:r>
          </a:p>
          <a:p>
            <a:pPr marL="285750" lvl="0" indent="-285750">
              <a:buFont typeface="Arial" panose="020B0604020202020204" pitchFamily="34" charset="0"/>
              <a:buChar char="•"/>
            </a:pPr>
            <a:endParaRPr lang="en-US" sz="2400">
              <a:latin typeface="+mj-lt"/>
            </a:endParaRPr>
          </a:p>
          <a:p>
            <a:pPr marL="285750" lvl="0" indent="-285750">
              <a:buFont typeface="Arial" panose="020B0604020202020204" pitchFamily="34" charset="0"/>
              <a:buChar char="•"/>
            </a:pPr>
            <a:r>
              <a:rPr lang="en-US" sz="2400">
                <a:latin typeface="+mj-lt"/>
              </a:rPr>
              <a:t>Established School-based Attendance Review Teams</a:t>
            </a:r>
          </a:p>
          <a:p>
            <a:pPr marL="285750" lvl="0" indent="-285750">
              <a:buFont typeface="Arial" panose="020B0604020202020204" pitchFamily="34" charset="0"/>
              <a:buChar char="•"/>
            </a:pPr>
            <a:endParaRPr lang="en-US" sz="2400">
              <a:latin typeface="+mj-lt"/>
            </a:endParaRPr>
          </a:p>
          <a:p>
            <a:pPr marL="285750" indent="-285750" fontAlgn="base">
              <a:buFont typeface="Arial" panose="020B0604020202020204" pitchFamily="34" charset="0"/>
              <a:buChar char="•"/>
            </a:pPr>
            <a:r>
              <a:rPr lang="en-US" sz="2400">
                <a:latin typeface="+mj-lt"/>
              </a:rPr>
              <a:t>District Truancy Specialist will provide weekly support to school-based Attendance Review Teams, assisting with home visits, real-time data analysis, and intervention planning to alleviate identified barriers to support positive student attendance trends. ​</a:t>
            </a:r>
          </a:p>
          <a:p>
            <a:pPr fontAlgn="base"/>
            <a:endParaRPr lang="en-US" sz="2400">
              <a:latin typeface="+mj-lt"/>
            </a:endParaRPr>
          </a:p>
          <a:p>
            <a:pPr marL="285750" indent="-285750" fontAlgn="base">
              <a:buFont typeface="Arial" panose="020B0604020202020204" pitchFamily="34" charset="0"/>
              <a:buChar char="•"/>
            </a:pPr>
            <a:r>
              <a:rPr lang="en-US" sz="2400">
                <a:latin typeface="+mj-lt"/>
              </a:rPr>
              <a:t>District Attendance &amp; Transfer Coordinator will serve on the District MTSS Implementation Team and utilize GAMTSS process in supporting the whole child – implementing a continuum of tiered supports - collaborative with PBIS ​Coordinator, School-Based Mental Health Director, and Elementary/ Secondary RTI Coordinators. Attendance data will ​be reviewed during Fall and Spring PBIS walkthroughs. ​</a:t>
            </a:r>
          </a:p>
          <a:p>
            <a:pPr fontAlgn="base"/>
            <a:r>
              <a:rPr lang="en-US">
                <a:latin typeface="+mj-lt"/>
              </a:rPr>
              <a:t>​</a:t>
            </a:r>
            <a:endParaRPr lang="en-US" sz="3200">
              <a:latin typeface="+mj-lt"/>
            </a:endParaRPr>
          </a:p>
          <a:p>
            <a:endParaRPr lang="en-US"/>
          </a:p>
        </p:txBody>
      </p:sp>
      <p:pic>
        <p:nvPicPr>
          <p:cNvPr id="1026" name="Picture 2" descr="Attendance Clipart Images | Free Images ...">
            <a:extLst>
              <a:ext uri="{FF2B5EF4-FFF2-40B4-BE49-F238E27FC236}">
                <a16:creationId xmlns:a16="http://schemas.microsoft.com/office/drawing/2014/main" id="{6AAFBB20-BD1D-7639-5ACD-64715711F8B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39037" y="996912"/>
            <a:ext cx="2143125" cy="21431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6073261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9C249E-3C85-3BFD-5ACE-79E81BE09CCC}"/>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B710A704-C2FD-83F8-E78A-7CFF90D0C855}"/>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85423AFF-FA5D-C6AF-9D82-1A3B8AA46FCB}"/>
              </a:ext>
            </a:extLst>
          </p:cNvPr>
          <p:cNvSpPr txBox="1"/>
          <p:nvPr/>
        </p:nvSpPr>
        <p:spPr>
          <a:xfrm>
            <a:off x="225240" y="165515"/>
            <a:ext cx="10627939" cy="70788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How we are “</a:t>
            </a:r>
            <a:r>
              <a:rPr kumimoji="0" lang="en-US" sz="4000" b="0" i="1"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clearing the path for the push</a:t>
            </a:r>
            <a:r>
              <a:rPr kumimoji="0" lang="en-US" sz="40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a:t>
            </a:r>
          </a:p>
        </p:txBody>
      </p:sp>
      <p:pic>
        <p:nvPicPr>
          <p:cNvPr id="11" name="Picture 10">
            <a:extLst>
              <a:ext uri="{FF2B5EF4-FFF2-40B4-BE49-F238E27FC236}">
                <a16:creationId xmlns:a16="http://schemas.microsoft.com/office/drawing/2014/main" id="{4722D232-AE31-B99C-EAF3-69771DC95061}"/>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7" name="Slide Number Placeholder 6">
            <a:extLst>
              <a:ext uri="{FF2B5EF4-FFF2-40B4-BE49-F238E27FC236}">
                <a16:creationId xmlns:a16="http://schemas.microsoft.com/office/drawing/2014/main" id="{17C27B80-54EA-A5E2-25B9-8A54C3D049FA}"/>
              </a:ext>
            </a:extLst>
          </p:cNvPr>
          <p:cNvSpPr>
            <a:spLocks noGrp="1"/>
          </p:cNvSpPr>
          <p:nvPr>
            <p:ph type="sldNum" sz="quarter" idx="12"/>
          </p:nvPr>
        </p:nvSpPr>
        <p:spPr/>
        <p:txBody>
          <a:bodyPr/>
          <a:lstStyle/>
          <a:p>
            <a:fld id="{28E6F07D-F62F-4C3B-A21E-2367E9A39921}" type="slidenum">
              <a:rPr lang="en-US" smtClean="0"/>
              <a:t>25</a:t>
            </a:fld>
            <a:endParaRPr lang="en-US"/>
          </a:p>
        </p:txBody>
      </p:sp>
      <p:sp>
        <p:nvSpPr>
          <p:cNvPr id="14" name="TextBox 13">
            <a:extLst>
              <a:ext uri="{FF2B5EF4-FFF2-40B4-BE49-F238E27FC236}">
                <a16:creationId xmlns:a16="http://schemas.microsoft.com/office/drawing/2014/main" id="{674C153B-7C47-D1EF-0795-A2AA3C4F341A}"/>
              </a:ext>
            </a:extLst>
          </p:cNvPr>
          <p:cNvSpPr txBox="1"/>
          <p:nvPr/>
        </p:nvSpPr>
        <p:spPr>
          <a:xfrm>
            <a:off x="59735" y="1033869"/>
            <a:ext cx="12007079" cy="4062651"/>
          </a:xfrm>
          <a:prstGeom prst="rect">
            <a:avLst/>
          </a:prstGeom>
          <a:noFill/>
        </p:spPr>
        <p:txBody>
          <a:bodyPr wrap="square" lIns="91440" tIns="45720" rIns="91440" bIns="45720" rtlCol="0" anchor="t">
            <a:spAutoFit/>
          </a:bodyPr>
          <a:lstStyle/>
          <a:p>
            <a:pPr fontAlgn="base"/>
            <a:endParaRPr lang="en-US"/>
          </a:p>
          <a:p>
            <a:pPr marL="285750" indent="-285750" fontAlgn="base">
              <a:buFont typeface="Arial" panose="020B0604020202020204" pitchFamily="34" charset="0"/>
              <a:buChar char="•"/>
            </a:pPr>
            <a:r>
              <a:rPr lang="en-US" sz="2400">
                <a:latin typeface="+mj-lt"/>
              </a:rPr>
              <a:t>The District Attendance &amp; Transfer Coordinator and District Truancy Intervention Specialist will Implement and monitor an attendance mentorship program (Breakthrough Teams) by pairing chronically absent students with trained mentors. </a:t>
            </a:r>
            <a:endParaRPr lang="en-US" sz="2400">
              <a:latin typeface="+mj-lt"/>
              <a:ea typeface="Calibri Light"/>
              <a:cs typeface="Calibri Light"/>
            </a:endParaRPr>
          </a:p>
          <a:p>
            <a:pPr fontAlgn="base"/>
            <a:r>
              <a:rPr lang="en-US" sz="2400">
                <a:latin typeface="+mj-lt"/>
              </a:rPr>
              <a:t>​</a:t>
            </a:r>
            <a:endParaRPr lang="en-US" sz="2400">
              <a:latin typeface="+mj-lt"/>
              <a:ea typeface="Calibri Light"/>
              <a:cs typeface="Calibri Light"/>
            </a:endParaRPr>
          </a:p>
          <a:p>
            <a:pPr marL="342900" indent="-342900" fontAlgn="base">
              <a:buFont typeface="Arial" panose="020B0604020202020204" pitchFamily="34" charset="0"/>
              <a:buChar char="•"/>
            </a:pPr>
            <a:r>
              <a:rPr lang="en-US" sz="2400">
                <a:latin typeface="+mj-lt"/>
              </a:rPr>
              <a:t>Actively engaging with families through phone calls, home visits, </a:t>
            </a:r>
            <a:endParaRPr lang="en-US" sz="2400">
              <a:latin typeface="+mj-lt"/>
              <a:ea typeface="Calibri Light"/>
              <a:cs typeface="Calibri Light"/>
            </a:endParaRPr>
          </a:p>
          <a:p>
            <a:pPr fontAlgn="base"/>
            <a:r>
              <a:rPr lang="en-US" sz="2400">
                <a:latin typeface="+mj-lt"/>
              </a:rPr>
              <a:t>     and other methods to identify and address barriers to attendance. ​</a:t>
            </a:r>
            <a:endParaRPr lang="en-US" sz="2400">
              <a:latin typeface="+mj-lt"/>
              <a:ea typeface="Calibri Light"/>
              <a:cs typeface="Calibri Light"/>
            </a:endParaRPr>
          </a:p>
          <a:p>
            <a:pPr marL="342900" indent="-342900" fontAlgn="base">
              <a:buFont typeface="Arial" panose="020B0604020202020204" pitchFamily="34" charset="0"/>
              <a:buChar char="•"/>
            </a:pPr>
            <a:endParaRPr lang="en-US" sz="2400">
              <a:latin typeface="+mj-lt"/>
            </a:endParaRPr>
          </a:p>
          <a:p>
            <a:pPr marL="342900" indent="-342900" fontAlgn="base">
              <a:buFont typeface="Arial" panose="020B0604020202020204" pitchFamily="34" charset="0"/>
              <a:buChar char="•"/>
            </a:pPr>
            <a:r>
              <a:rPr lang="en-US" sz="2400">
                <a:latin typeface="+mj-lt"/>
              </a:rPr>
              <a:t>Seeking local partnerships to help support district-wide attendance incentives </a:t>
            </a:r>
            <a:endParaRPr lang="en-US" sz="2400">
              <a:latin typeface="+mj-lt"/>
              <a:ea typeface="Calibri Light"/>
              <a:cs typeface="Calibri Light"/>
            </a:endParaRPr>
          </a:p>
          <a:p>
            <a:pPr fontAlgn="base"/>
            <a:endParaRPr lang="en-US" sz="2400">
              <a:latin typeface="+mj-lt"/>
            </a:endParaRPr>
          </a:p>
          <a:p>
            <a:pPr marL="342900" indent="-342900" fontAlgn="base">
              <a:buFont typeface="Arial" panose="020B0604020202020204" pitchFamily="34" charset="0"/>
              <a:buChar char="•"/>
            </a:pPr>
            <a:r>
              <a:rPr lang="en-US" sz="2400">
                <a:latin typeface="+mj-lt"/>
              </a:rPr>
              <a:t>Teaching and Learning to monitor and support instruction.</a:t>
            </a:r>
            <a:endParaRPr lang="en-US" sz="2400">
              <a:latin typeface="+mj-lt"/>
              <a:ea typeface="Calibri Light"/>
              <a:cs typeface="Calibri Light"/>
            </a:endParaRPr>
          </a:p>
        </p:txBody>
      </p:sp>
      <p:pic>
        <p:nvPicPr>
          <p:cNvPr id="2050" name="Picture 2" descr="Student Attendance Matters | Paper Mill ...">
            <a:extLst>
              <a:ext uri="{FF2B5EF4-FFF2-40B4-BE49-F238E27FC236}">
                <a16:creationId xmlns:a16="http://schemas.microsoft.com/office/drawing/2014/main" id="{EC9788C3-A8ED-767C-29FC-3E125EEFE8A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946416" y="2351213"/>
            <a:ext cx="3029795" cy="1427962"/>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Attendance Clip Art | TPT">
            <a:extLst>
              <a:ext uri="{FF2B5EF4-FFF2-40B4-BE49-F238E27FC236}">
                <a16:creationId xmlns:a16="http://schemas.microsoft.com/office/drawing/2014/main" id="{ED354D19-DA51-8BD2-44B7-6397F16E8BC4}"/>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48362"/>
          <a:stretch>
            <a:fillRect/>
          </a:stretch>
        </p:blipFill>
        <p:spPr bwMode="auto">
          <a:xfrm>
            <a:off x="3581401" y="5339361"/>
            <a:ext cx="4050872" cy="14029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2658336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334AA7-716C-6918-A20F-5747F18497A0}"/>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3A500777-4B28-0263-4D69-E8527827B550}"/>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99C202CA-7EF7-6517-0476-ED23D2ADE472}"/>
              </a:ext>
            </a:extLst>
          </p:cNvPr>
          <p:cNvSpPr txBox="1"/>
          <p:nvPr/>
        </p:nvSpPr>
        <p:spPr>
          <a:xfrm>
            <a:off x="225240" y="165515"/>
            <a:ext cx="10627939"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GLOSSARY</a:t>
            </a:r>
          </a:p>
        </p:txBody>
      </p:sp>
      <p:pic>
        <p:nvPicPr>
          <p:cNvPr id="11" name="Picture 10">
            <a:extLst>
              <a:ext uri="{FF2B5EF4-FFF2-40B4-BE49-F238E27FC236}">
                <a16:creationId xmlns:a16="http://schemas.microsoft.com/office/drawing/2014/main" id="{7E1594E6-38F7-1D19-D20E-C6A170F9CAEB}"/>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Slide Number Placeholder 4">
            <a:extLst>
              <a:ext uri="{FF2B5EF4-FFF2-40B4-BE49-F238E27FC236}">
                <a16:creationId xmlns:a16="http://schemas.microsoft.com/office/drawing/2014/main" id="{34304B3F-3707-DFE2-DDBA-63CA38FF39C8}"/>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8E6F07D-F62F-4C3B-A21E-2367E9A39921}"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graphicFrame>
        <p:nvGraphicFramePr>
          <p:cNvPr id="9" name="Table 8">
            <a:extLst>
              <a:ext uri="{FF2B5EF4-FFF2-40B4-BE49-F238E27FC236}">
                <a16:creationId xmlns:a16="http://schemas.microsoft.com/office/drawing/2014/main" id="{CCCE0FDB-901D-C236-AD10-472C6EF13CBB}"/>
              </a:ext>
            </a:extLst>
          </p:cNvPr>
          <p:cNvGraphicFramePr>
            <a:graphicFrameLocks noGrp="1"/>
          </p:cNvGraphicFramePr>
          <p:nvPr>
            <p:extLst>
              <p:ext uri="{D42A27DB-BD31-4B8C-83A1-F6EECF244321}">
                <p14:modId xmlns:p14="http://schemas.microsoft.com/office/powerpoint/2010/main" val="2500762217"/>
              </p:ext>
            </p:extLst>
          </p:nvPr>
        </p:nvGraphicFramePr>
        <p:xfrm>
          <a:off x="271461" y="1118521"/>
          <a:ext cx="11569702" cy="5487307"/>
        </p:xfrm>
        <a:graphic>
          <a:graphicData uri="http://schemas.openxmlformats.org/drawingml/2006/table">
            <a:tbl>
              <a:tblPr firstRow="1" bandRow="1">
                <a:tableStyleId>{8799B23B-EC83-4686-B30A-512413B5E67A}</a:tableStyleId>
              </a:tblPr>
              <a:tblGrid>
                <a:gridCol w="2187577">
                  <a:extLst>
                    <a:ext uri="{9D8B030D-6E8A-4147-A177-3AD203B41FA5}">
                      <a16:colId xmlns:a16="http://schemas.microsoft.com/office/drawing/2014/main" val="3529079257"/>
                    </a:ext>
                  </a:extLst>
                </a:gridCol>
                <a:gridCol w="9382125">
                  <a:extLst>
                    <a:ext uri="{9D8B030D-6E8A-4147-A177-3AD203B41FA5}">
                      <a16:colId xmlns:a16="http://schemas.microsoft.com/office/drawing/2014/main" val="2062919400"/>
                    </a:ext>
                  </a:extLst>
                </a:gridCol>
              </a:tblGrid>
              <a:tr h="373200">
                <a:tc>
                  <a:txBody>
                    <a:bodyPr/>
                    <a:lstStyle/>
                    <a:p>
                      <a:r>
                        <a:rPr lang="en-US" b="1" i="0">
                          <a:effectLst/>
                        </a:rPr>
                        <a:t>TERM</a:t>
                      </a:r>
                      <a:endParaRPr lang="en-US"/>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t>DEFINITION</a:t>
                      </a:r>
                      <a:endParaRPr lang="en-US" b="1" i="0">
                        <a:effectLst/>
                      </a:endParaRPr>
                    </a:p>
                  </a:txBody>
                  <a:tcPr/>
                </a:tc>
                <a:extLst>
                  <a:ext uri="{0D108BD9-81ED-4DB2-BD59-A6C34878D82A}">
                    <a16:rowId xmlns:a16="http://schemas.microsoft.com/office/drawing/2014/main" val="4172154623"/>
                  </a:ext>
                </a:extLst>
              </a:tr>
              <a:tr h="959379">
                <a:tc>
                  <a:txBody>
                    <a:bodyPr/>
                    <a:lstStyle/>
                    <a:p>
                      <a:pPr algn="l"/>
                      <a:r>
                        <a:rPr lang="en-US" b="0">
                          <a:latin typeface="+mj-lt"/>
                        </a:rPr>
                        <a:t>Attendance Review Team</a:t>
                      </a:r>
                    </a:p>
                  </a:txBody>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b="0" i="0">
                          <a:solidFill>
                            <a:srgbClr val="001D35"/>
                          </a:solidFill>
                          <a:effectLst/>
                          <a:latin typeface="+mj-lt"/>
                        </a:rPr>
                        <a:t>Required for school systems where 10% or more of the students are chronically absent. These teams must meet monthly to review cases of students with chronic attendance issues across the entire system—comprised of school and district level staff</a:t>
                      </a:r>
                    </a:p>
                  </a:txBody>
                  <a:tcPr/>
                </a:tc>
                <a:extLst>
                  <a:ext uri="{0D108BD9-81ED-4DB2-BD59-A6C34878D82A}">
                    <a16:rowId xmlns:a16="http://schemas.microsoft.com/office/drawing/2014/main" val="2546114610"/>
                  </a:ext>
                </a:extLst>
              </a:tr>
              <a:tr h="931333">
                <a:tc>
                  <a:txBody>
                    <a:bodyPr/>
                    <a:lstStyle/>
                    <a:p>
                      <a:pPr algn="l"/>
                      <a:r>
                        <a:rPr lang="en-US" b="0">
                          <a:latin typeface="+mj-lt"/>
                        </a:rPr>
                        <a:t>Breakthrough Attendance Team</a:t>
                      </a:r>
                    </a:p>
                  </a:txBody>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b="0" i="0">
                          <a:solidFill>
                            <a:srgbClr val="001D35"/>
                          </a:solidFill>
                          <a:effectLst/>
                          <a:latin typeface="+mj-lt"/>
                        </a:rPr>
                        <a:t>Designed to reduce chronic absenteeism, the teams developed relationships with chronically absent students and their families to understand the underlying causes of absenteeism. They leveraged their expertise to perform daily check-ins with students, whether they were present or absent.</a:t>
                      </a:r>
                    </a:p>
                  </a:txBody>
                  <a:tcPr/>
                </a:tc>
                <a:extLst>
                  <a:ext uri="{0D108BD9-81ED-4DB2-BD59-A6C34878D82A}">
                    <a16:rowId xmlns:a16="http://schemas.microsoft.com/office/drawing/2014/main" val="2627933909"/>
                  </a:ext>
                </a:extLst>
              </a:tr>
              <a:tr h="1213620">
                <a:tc>
                  <a:txBody>
                    <a:bodyPr/>
                    <a:lstStyle/>
                    <a:p>
                      <a:pPr algn="l"/>
                      <a:r>
                        <a:rPr lang="en-US" b="0">
                          <a:latin typeface="+mj-lt"/>
                        </a:rPr>
                        <a:t>Bright from the Start</a:t>
                      </a:r>
                    </a:p>
                    <a:p>
                      <a:pPr algn="l"/>
                      <a:r>
                        <a:rPr lang="en-US" b="0">
                          <a:latin typeface="+mj-lt"/>
                        </a:rPr>
                        <a:t>Pre-Kindergarten Program</a:t>
                      </a:r>
                    </a:p>
                  </a:txBody>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b="0">
                          <a:latin typeface="+mj-lt"/>
                        </a:rPr>
                        <a:t>Program that provides high-quality preschool education for 180 days a year, with a 6.5-hour instructional day, to prepare children for kindergarten success</a:t>
                      </a:r>
                      <a:r>
                        <a:rPr lang="en-US" sz="1800" b="0" i="0" kern="1200">
                          <a:solidFill>
                            <a:schemeClr val="tx1"/>
                          </a:solidFill>
                          <a:effectLst/>
                          <a:latin typeface="+mj-lt"/>
                          <a:ea typeface="+mn-ea"/>
                          <a:cs typeface="+mn-cs"/>
                        </a:rPr>
                        <a:t>. The program uses </a:t>
                      </a:r>
                      <a:r>
                        <a:rPr lang="en-US" sz="1800" b="0" i="0" kern="1200">
                          <a:solidFill>
                            <a:schemeClr val="tx1"/>
                          </a:solidFill>
                          <a:effectLst/>
                          <a:latin typeface="+mj-lt"/>
                          <a:ea typeface="+mn-ea"/>
                          <a:cs typeface="+mn-cs"/>
                          <a:hlinkClick r:id="rId4"/>
                        </a:rPr>
                        <a:t>Georgia Early Learning and Development Standards (GELDS)</a:t>
                      </a:r>
                      <a:r>
                        <a:rPr lang="en-US" sz="1800" b="0" i="0" kern="1200">
                          <a:solidFill>
                            <a:schemeClr val="tx1"/>
                          </a:solidFill>
                          <a:effectLst/>
                          <a:latin typeface="+mj-lt"/>
                          <a:ea typeface="+mn-ea"/>
                          <a:cs typeface="+mn-cs"/>
                        </a:rPr>
                        <a:t> as a framework for curriculum and uses the </a:t>
                      </a:r>
                      <a:r>
                        <a:rPr lang="en-US" sz="1800" b="0" i="0" kern="1200">
                          <a:solidFill>
                            <a:schemeClr val="tx1"/>
                          </a:solidFill>
                          <a:effectLst/>
                          <a:latin typeface="+mj-lt"/>
                          <a:ea typeface="+mn-ea"/>
                          <a:cs typeface="+mn-cs"/>
                          <a:hlinkClick r:id="rId5"/>
                        </a:rPr>
                        <a:t>Work Sampling System</a:t>
                      </a:r>
                      <a:r>
                        <a:rPr lang="en-US" sz="1800" b="0" i="0" kern="1200">
                          <a:solidFill>
                            <a:schemeClr val="tx1"/>
                          </a:solidFill>
                          <a:effectLst/>
                          <a:latin typeface="+mj-lt"/>
                          <a:ea typeface="+mn-ea"/>
                          <a:cs typeface="+mn-cs"/>
                        </a:rPr>
                        <a:t> to assess each child's progress in seven learning domains. </a:t>
                      </a:r>
                      <a:endParaRPr lang="en-US" b="0" i="0">
                        <a:solidFill>
                          <a:srgbClr val="001D35"/>
                        </a:solidFill>
                        <a:effectLst/>
                        <a:latin typeface="+mj-lt"/>
                      </a:endParaRPr>
                    </a:p>
                  </a:txBody>
                  <a:tcPr/>
                </a:tc>
                <a:extLst>
                  <a:ext uri="{0D108BD9-81ED-4DB2-BD59-A6C34878D82A}">
                    <a16:rowId xmlns:a16="http://schemas.microsoft.com/office/drawing/2014/main" val="602203381"/>
                  </a:ext>
                </a:extLst>
              </a:tr>
              <a:tr h="796155">
                <a:tc>
                  <a:txBody>
                    <a:bodyPr/>
                    <a:lstStyle/>
                    <a:p>
                      <a:pPr algn="l"/>
                      <a:r>
                        <a:rPr lang="en-US" b="0">
                          <a:latin typeface="+mj-lt"/>
                        </a:rPr>
                        <a:t>Chronic Absenteeism</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a:latin typeface="+mj-lt"/>
                        </a:rPr>
                        <a:t>In Georgia's public schools, a student is considered chronically absent if they miss </a:t>
                      </a:r>
                      <a:r>
                        <a:rPr lang="en-US" b="0">
                          <a:effectLst/>
                          <a:latin typeface="+mj-lt"/>
                        </a:rPr>
                        <a:t>10% or more of the enrolled school days</a:t>
                      </a:r>
                      <a:r>
                        <a:rPr lang="en-US" b="0">
                          <a:latin typeface="+mj-lt"/>
                        </a:rPr>
                        <a:t> for any reason, whether excused or unexcused</a:t>
                      </a:r>
                      <a:r>
                        <a:rPr lang="en-US" sz="1800" b="0" i="0" kern="1200">
                          <a:solidFill>
                            <a:schemeClr val="tx1"/>
                          </a:solidFill>
                          <a:effectLst/>
                          <a:latin typeface="+mj-lt"/>
                          <a:ea typeface="+mn-ea"/>
                          <a:cs typeface="+mn-cs"/>
                        </a:rPr>
                        <a:t>. </a:t>
                      </a:r>
                      <a:endParaRPr lang="en-US" b="0" i="0">
                        <a:solidFill>
                          <a:srgbClr val="001D35"/>
                        </a:solidFill>
                        <a:effectLst/>
                        <a:latin typeface="+mj-lt"/>
                      </a:endParaRPr>
                    </a:p>
                  </a:txBody>
                  <a:tcPr/>
                </a:tc>
                <a:extLst>
                  <a:ext uri="{0D108BD9-81ED-4DB2-BD59-A6C34878D82A}">
                    <a16:rowId xmlns:a16="http://schemas.microsoft.com/office/drawing/2014/main" val="3179643983"/>
                  </a:ext>
                </a:extLst>
              </a:tr>
              <a:tr h="1213620">
                <a:tc>
                  <a:txBody>
                    <a:bodyPr/>
                    <a:lstStyle/>
                    <a:p>
                      <a:pPr algn="l"/>
                      <a:r>
                        <a:rPr lang="en-US" b="0">
                          <a:latin typeface="+mj-lt"/>
                        </a:rPr>
                        <a:t>CSI School</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a:latin typeface="+mj-lt"/>
                        </a:rPr>
                        <a:t>A Comprehensive Support and Improvement</a:t>
                      </a:r>
                      <a:r>
                        <a:rPr lang="en-US" sz="1800" b="0" i="0" kern="1200">
                          <a:solidFill>
                            <a:schemeClr val="tx1"/>
                          </a:solidFill>
                          <a:effectLst/>
                          <a:latin typeface="+mj-lt"/>
                          <a:ea typeface="+mn-ea"/>
                          <a:cs typeface="+mn-cs"/>
                        </a:rPr>
                        <a:t> (CSI) school is a school identified by the </a:t>
                      </a:r>
                      <a:r>
                        <a:rPr lang="en-US" sz="1800" b="0" i="0" kern="1200">
                          <a:solidFill>
                            <a:schemeClr val="tx1"/>
                          </a:solidFill>
                          <a:effectLst/>
                          <a:latin typeface="+mj-lt"/>
                          <a:ea typeface="+mn-ea"/>
                          <a:cs typeface="+mn-cs"/>
                          <a:hlinkClick r:id="rId6"/>
                        </a:rPr>
                        <a:t>Georgia Department of Education</a:t>
                      </a:r>
                      <a:r>
                        <a:rPr lang="en-US" sz="1800" b="0" i="0" kern="1200">
                          <a:solidFill>
                            <a:schemeClr val="tx1"/>
                          </a:solidFill>
                          <a:effectLst/>
                          <a:latin typeface="+mj-lt"/>
                          <a:ea typeface="+mn-ea"/>
                          <a:cs typeface="+mn-cs"/>
                        </a:rPr>
                        <a:t> (GaDOE) as one of the state's lowest-performing, federally required schools. This designation includes the lowest-performing 5% of all </a:t>
                      </a:r>
                      <a:r>
                        <a:rPr lang="en-US" sz="1800" b="0" i="0" kern="1200">
                          <a:solidFill>
                            <a:schemeClr val="tx1"/>
                          </a:solidFill>
                          <a:effectLst/>
                          <a:latin typeface="+mj-lt"/>
                          <a:ea typeface="+mn-ea"/>
                          <a:cs typeface="+mn-cs"/>
                          <a:hlinkClick r:id="rId7"/>
                        </a:rPr>
                        <a:t>Title I schools</a:t>
                      </a:r>
                      <a:r>
                        <a:rPr lang="en-US" sz="1800" b="0" i="0" kern="1200">
                          <a:solidFill>
                            <a:schemeClr val="tx1"/>
                          </a:solidFill>
                          <a:effectLst/>
                          <a:latin typeface="+mj-lt"/>
                          <a:ea typeface="+mn-ea"/>
                          <a:cs typeface="+mn-cs"/>
                        </a:rPr>
                        <a:t>, </a:t>
                      </a:r>
                      <a:endParaRPr lang="en-US" b="0" i="0">
                        <a:solidFill>
                          <a:srgbClr val="001D35"/>
                        </a:solidFill>
                        <a:effectLst/>
                        <a:latin typeface="+mj-lt"/>
                      </a:endParaRPr>
                    </a:p>
                  </a:txBody>
                  <a:tcPr/>
                </a:tc>
                <a:extLst>
                  <a:ext uri="{0D108BD9-81ED-4DB2-BD59-A6C34878D82A}">
                    <a16:rowId xmlns:a16="http://schemas.microsoft.com/office/drawing/2014/main" val="1884686585"/>
                  </a:ext>
                </a:extLst>
              </a:tr>
            </a:tbl>
          </a:graphicData>
        </a:graphic>
      </p:graphicFrame>
    </p:spTree>
    <p:extLst>
      <p:ext uri="{BB962C8B-B14F-4D97-AF65-F5344CB8AC3E}">
        <p14:creationId xmlns:p14="http://schemas.microsoft.com/office/powerpoint/2010/main" val="143498998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1B65DF-3BFC-2846-4369-5D583552630E}"/>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E0BD6F96-1E43-983D-ABCB-C05D885D1C9D}"/>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A77AD1FC-D83F-CD8C-5335-1A076F7FC2FE}"/>
              </a:ext>
            </a:extLst>
          </p:cNvPr>
          <p:cNvSpPr txBox="1"/>
          <p:nvPr/>
        </p:nvSpPr>
        <p:spPr>
          <a:xfrm>
            <a:off x="225240" y="165515"/>
            <a:ext cx="10627939"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GLOSSARY</a:t>
            </a:r>
          </a:p>
        </p:txBody>
      </p:sp>
      <p:pic>
        <p:nvPicPr>
          <p:cNvPr id="11" name="Picture 10">
            <a:extLst>
              <a:ext uri="{FF2B5EF4-FFF2-40B4-BE49-F238E27FC236}">
                <a16:creationId xmlns:a16="http://schemas.microsoft.com/office/drawing/2014/main" id="{BB3F4733-E58D-4102-E1BA-D3FB1585BE6F}"/>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Slide Number Placeholder 4">
            <a:extLst>
              <a:ext uri="{FF2B5EF4-FFF2-40B4-BE49-F238E27FC236}">
                <a16:creationId xmlns:a16="http://schemas.microsoft.com/office/drawing/2014/main" id="{B35A18D4-5933-A9C3-F70E-3E435D07F32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8E6F07D-F62F-4C3B-A21E-2367E9A39921}"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graphicFrame>
        <p:nvGraphicFramePr>
          <p:cNvPr id="9" name="Table 8">
            <a:extLst>
              <a:ext uri="{FF2B5EF4-FFF2-40B4-BE49-F238E27FC236}">
                <a16:creationId xmlns:a16="http://schemas.microsoft.com/office/drawing/2014/main" id="{334656DC-AC70-64A4-3141-4AB11200F202}"/>
              </a:ext>
            </a:extLst>
          </p:cNvPr>
          <p:cNvGraphicFramePr>
            <a:graphicFrameLocks noGrp="1"/>
          </p:cNvGraphicFramePr>
          <p:nvPr>
            <p:extLst>
              <p:ext uri="{D42A27DB-BD31-4B8C-83A1-F6EECF244321}">
                <p14:modId xmlns:p14="http://schemas.microsoft.com/office/powerpoint/2010/main" val="1152843759"/>
              </p:ext>
            </p:extLst>
          </p:nvPr>
        </p:nvGraphicFramePr>
        <p:xfrm>
          <a:off x="90995" y="1126989"/>
          <a:ext cx="12010009" cy="5726520"/>
        </p:xfrm>
        <a:graphic>
          <a:graphicData uri="http://schemas.openxmlformats.org/drawingml/2006/table">
            <a:tbl>
              <a:tblPr firstRow="1" bandRow="1">
                <a:tableStyleId>{8799B23B-EC83-4686-B30A-512413B5E67A}</a:tableStyleId>
              </a:tblPr>
              <a:tblGrid>
                <a:gridCol w="2627884">
                  <a:extLst>
                    <a:ext uri="{9D8B030D-6E8A-4147-A177-3AD203B41FA5}">
                      <a16:colId xmlns:a16="http://schemas.microsoft.com/office/drawing/2014/main" val="3529079257"/>
                    </a:ext>
                  </a:extLst>
                </a:gridCol>
                <a:gridCol w="9382125">
                  <a:extLst>
                    <a:ext uri="{9D8B030D-6E8A-4147-A177-3AD203B41FA5}">
                      <a16:colId xmlns:a16="http://schemas.microsoft.com/office/drawing/2014/main" val="2062919400"/>
                    </a:ext>
                  </a:extLst>
                </a:gridCol>
              </a:tblGrid>
              <a:tr h="373200">
                <a:tc>
                  <a:txBody>
                    <a:bodyPr/>
                    <a:lstStyle/>
                    <a:p>
                      <a:r>
                        <a:rPr lang="en-US" b="1" i="0">
                          <a:effectLst/>
                        </a:rPr>
                        <a:t>TERM</a:t>
                      </a:r>
                      <a:endParaRPr lang="en-US"/>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t>DEFINITION</a:t>
                      </a:r>
                      <a:endParaRPr lang="en-US" b="1" i="0">
                        <a:effectLst/>
                      </a:endParaRPr>
                    </a:p>
                  </a:txBody>
                  <a:tcPr/>
                </a:tc>
                <a:extLst>
                  <a:ext uri="{0D108BD9-81ED-4DB2-BD59-A6C34878D82A}">
                    <a16:rowId xmlns:a16="http://schemas.microsoft.com/office/drawing/2014/main" val="4172154623"/>
                  </a:ext>
                </a:extLst>
              </a:tr>
              <a:tr h="1213620">
                <a:tc>
                  <a:txBody>
                    <a:bodyPr/>
                    <a:lstStyle/>
                    <a:p>
                      <a:pPr algn="l"/>
                      <a:r>
                        <a:rPr lang="en-US" b="0">
                          <a:latin typeface="+mj-lt"/>
                        </a:rPr>
                        <a:t>Lexile</a:t>
                      </a:r>
                    </a:p>
                  </a:txBody>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b="0">
                          <a:latin typeface="+mj-lt"/>
                        </a:rPr>
                        <a:t>A Lexile score defines a student's reading ability and is obtained from the </a:t>
                      </a:r>
                      <a:r>
                        <a:rPr lang="en-US" b="0">
                          <a:effectLst/>
                          <a:latin typeface="+mj-lt"/>
                          <a:hlinkClick r:id="rId4"/>
                        </a:rPr>
                        <a:t>Georgia Milestones English Language Arts (ELA) assessment</a:t>
                      </a:r>
                      <a:r>
                        <a:rPr lang="en-US" b="0">
                          <a:latin typeface="+mj-lt"/>
                        </a:rPr>
                        <a:t>'s Reading and Vocabulary domain</a:t>
                      </a:r>
                      <a:r>
                        <a:rPr lang="en-US" sz="1800" b="0" i="0" kern="1200">
                          <a:solidFill>
                            <a:schemeClr val="tx1"/>
                          </a:solidFill>
                          <a:effectLst/>
                          <a:latin typeface="+mj-lt"/>
                          <a:ea typeface="+mn-ea"/>
                          <a:cs typeface="+mn-cs"/>
                        </a:rPr>
                        <a:t>. This measure, which uses a number on a scale to represent reading difficulty, helps match students with appropriately challenging reading materials and texts</a:t>
                      </a:r>
                      <a:endParaRPr lang="en-US" b="0" i="0">
                        <a:solidFill>
                          <a:srgbClr val="001D35"/>
                        </a:solidFill>
                        <a:effectLst/>
                        <a:latin typeface="+mj-lt"/>
                      </a:endParaRPr>
                    </a:p>
                  </a:txBody>
                  <a:tcPr/>
                </a:tc>
                <a:extLst>
                  <a:ext uri="{0D108BD9-81ED-4DB2-BD59-A6C34878D82A}">
                    <a16:rowId xmlns:a16="http://schemas.microsoft.com/office/drawing/2014/main" val="1795999336"/>
                  </a:ext>
                </a:extLst>
              </a:tr>
              <a:tr h="1213620">
                <a:tc>
                  <a:txBody>
                    <a:bodyPr/>
                    <a:lstStyle/>
                    <a:p>
                      <a:pPr algn="l"/>
                      <a:r>
                        <a:rPr lang="en-US">
                          <a:latin typeface="+mj-lt"/>
                        </a:rPr>
                        <a:t>Pre-K Performance Assessments</a:t>
                      </a:r>
                    </a:p>
                  </a:txBody>
                  <a:tcPr/>
                </a:tc>
                <a:tc>
                  <a:txBody>
                    <a:bodyPr/>
                    <a:lstStyle/>
                    <a:p>
                      <a:pPr marL="0" marR="0" lvl="0" indent="0" algn="l">
                        <a:lnSpc>
                          <a:spcPct val="100000"/>
                        </a:lnSpc>
                        <a:spcBef>
                          <a:spcPts val="0"/>
                        </a:spcBef>
                        <a:spcAft>
                          <a:spcPts val="0"/>
                        </a:spcAft>
                        <a:buNone/>
                      </a:pPr>
                      <a:r>
                        <a:rPr lang="en-US" sz="1800" b="0" i="0" u="none" strike="noStrike" noProof="0" dirty="0">
                          <a:solidFill>
                            <a:srgbClr val="001D35"/>
                          </a:solidFill>
                          <a:effectLst/>
                          <a:latin typeface="+mj-lt"/>
                        </a:rPr>
                        <a:t>Internally developed, one-on-one measures designed to capture how our youngest learners are progressing in priority literacy and numeracy skills. These assessments are administered three times a year—fall, winter, and spring—to provide timely data on student growth. Each assessment is aligned with Georgia’s Kindergarten Inventory of Developing Skills (GKIDS) to ensure a smooth transition into kindergarten expectations.</a:t>
                      </a:r>
                      <a:endParaRPr lang="en-US" b="0" dirty="0">
                        <a:latin typeface="+mj-lt"/>
                      </a:endParaRPr>
                    </a:p>
                  </a:txBody>
                  <a:tcPr/>
                </a:tc>
                <a:extLst>
                  <a:ext uri="{0D108BD9-81ED-4DB2-BD59-A6C34878D82A}">
                    <a16:rowId xmlns:a16="http://schemas.microsoft.com/office/drawing/2014/main" val="602203381"/>
                  </a:ext>
                </a:extLst>
              </a:tr>
              <a:tr h="1213620">
                <a:tc>
                  <a:txBody>
                    <a:bodyPr/>
                    <a:lstStyle/>
                    <a:p>
                      <a:pPr algn="l"/>
                      <a:r>
                        <a:rPr lang="en-US">
                          <a:latin typeface="+mj-lt"/>
                        </a:rPr>
                        <a:t>Reading Status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0" kern="1200">
                          <a:solidFill>
                            <a:schemeClr val="tx1"/>
                          </a:solidFill>
                          <a:effectLst/>
                          <a:latin typeface="+mj-lt"/>
                          <a:ea typeface="+mn-ea"/>
                          <a:cs typeface="+mn-cs"/>
                        </a:rPr>
                        <a:t>The Reading Status indicator on the Georgia Milestones ELA assessment </a:t>
                      </a:r>
                      <a:r>
                        <a:rPr lang="en-US">
                          <a:latin typeface="+mj-lt"/>
                        </a:rPr>
                        <a:t>reflects a student's progress toward reading proficiency, determined by a combination of their performance on reading, writing, and vocabulary items and their Lexile score</a:t>
                      </a:r>
                      <a:endParaRPr lang="en-US" b="0" i="0">
                        <a:solidFill>
                          <a:srgbClr val="001D35"/>
                        </a:solidFill>
                        <a:effectLst/>
                        <a:latin typeface="+mj-lt"/>
                      </a:endParaRPr>
                    </a:p>
                  </a:txBody>
                  <a:tcPr/>
                </a:tc>
                <a:extLst>
                  <a:ext uri="{0D108BD9-81ED-4DB2-BD59-A6C34878D82A}">
                    <a16:rowId xmlns:a16="http://schemas.microsoft.com/office/drawing/2014/main" val="4135547692"/>
                  </a:ext>
                </a:extLst>
              </a:tr>
              <a:tr h="1213620">
                <a:tc>
                  <a:txBody>
                    <a:bodyPr/>
                    <a:lstStyle/>
                    <a:p>
                      <a:pPr algn="l"/>
                      <a:r>
                        <a:rPr lang="en-US">
                          <a:latin typeface="+mj-lt"/>
                        </a:rPr>
                        <a:t>STAR Early Literacy</a:t>
                      </a:r>
                    </a:p>
                  </a:txBody>
                  <a:tcPr/>
                </a:tc>
                <a:tc>
                  <a:txBody>
                    <a:bodyPr/>
                    <a:lstStyle/>
                    <a:p>
                      <a:r>
                        <a:rPr lang="en-US" sz="1800" b="0" i="0" kern="1200" dirty="0">
                          <a:solidFill>
                            <a:schemeClr val="tx1"/>
                          </a:solidFill>
                          <a:effectLst/>
                          <a:latin typeface="+mj-lt"/>
                          <a:ea typeface="+mn-ea"/>
                          <a:cs typeface="+mn-cs"/>
                        </a:rPr>
                        <a:t>STAR Early Literacy is </a:t>
                      </a:r>
                      <a:r>
                        <a:rPr lang="en-US" dirty="0">
                          <a:latin typeface="+mj-lt"/>
                        </a:rPr>
                        <a:t>a computer-adaptive assessment that measures the foundational literacy and numeracy skills of pre-K to 3rd-grade students who are not yet independent readers</a:t>
                      </a:r>
                      <a:r>
                        <a:rPr lang="en-US" sz="1800" b="0" i="0" kern="1200" dirty="0">
                          <a:solidFill>
                            <a:schemeClr val="tx1"/>
                          </a:solidFill>
                          <a:effectLst/>
                          <a:latin typeface="+mj-lt"/>
                          <a:ea typeface="+mn-ea"/>
                          <a:cs typeface="+mn-cs"/>
                        </a:rPr>
                        <a:t>. It assesses skills such as alphabet knowledge, phonics, reading comprehension, vocabulary, and early math concepts, providing immediate, actionable data to educators for monitoring student progress and informing instruction. </a:t>
                      </a:r>
                      <a:endParaRPr lang="en-US" b="0" i="0" dirty="0">
                        <a:solidFill>
                          <a:srgbClr val="001D35"/>
                        </a:solidFill>
                        <a:effectLst/>
                        <a:latin typeface="+mj-lt"/>
                      </a:endParaRPr>
                    </a:p>
                  </a:txBody>
                  <a:tcPr/>
                </a:tc>
                <a:extLst>
                  <a:ext uri="{0D108BD9-81ED-4DB2-BD59-A6C34878D82A}">
                    <a16:rowId xmlns:a16="http://schemas.microsoft.com/office/drawing/2014/main" val="595125799"/>
                  </a:ext>
                </a:extLst>
              </a:tr>
            </a:tbl>
          </a:graphicData>
        </a:graphic>
      </p:graphicFrame>
    </p:spTree>
    <p:extLst>
      <p:ext uri="{BB962C8B-B14F-4D97-AF65-F5344CB8AC3E}">
        <p14:creationId xmlns:p14="http://schemas.microsoft.com/office/powerpoint/2010/main" val="116750464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BFA85C-F11F-5891-85EC-7642C9FA29F5}"/>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4345698F-203A-3C96-BBDD-C187407B0330}"/>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331C0FB7-25DB-56E2-E4F0-0721380E8637}"/>
              </a:ext>
            </a:extLst>
          </p:cNvPr>
          <p:cNvSpPr txBox="1"/>
          <p:nvPr/>
        </p:nvSpPr>
        <p:spPr>
          <a:xfrm>
            <a:off x="225240" y="165515"/>
            <a:ext cx="10627939"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GLOSSARY</a:t>
            </a:r>
          </a:p>
        </p:txBody>
      </p:sp>
      <p:pic>
        <p:nvPicPr>
          <p:cNvPr id="11" name="Picture 10">
            <a:extLst>
              <a:ext uri="{FF2B5EF4-FFF2-40B4-BE49-F238E27FC236}">
                <a16:creationId xmlns:a16="http://schemas.microsoft.com/office/drawing/2014/main" id="{6DD0C2A8-B361-E55B-0766-3136F5E7B794}"/>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Slide Number Placeholder 4">
            <a:extLst>
              <a:ext uri="{FF2B5EF4-FFF2-40B4-BE49-F238E27FC236}">
                <a16:creationId xmlns:a16="http://schemas.microsoft.com/office/drawing/2014/main" id="{71DF32B9-D13F-912D-3680-324623F8C23C}"/>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8E6F07D-F62F-4C3B-A21E-2367E9A39921}"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F0673C1A-CD18-16D8-36A8-BCBB3D904FBE}"/>
              </a:ext>
            </a:extLst>
          </p:cNvPr>
          <p:cNvSpPr txBox="1"/>
          <p:nvPr/>
        </p:nvSpPr>
        <p:spPr>
          <a:xfrm>
            <a:off x="288740" y="1279612"/>
            <a:ext cx="9807760" cy="1200329"/>
          </a:xfrm>
          <a:prstGeom prst="rect">
            <a:avLst/>
          </a:prstGeom>
          <a:noFill/>
        </p:spPr>
        <p:txBody>
          <a:bodyPr wrap="square" lIns="91440" tIns="45720" rIns="91440" bIns="45720" anchor="t">
            <a:spAutoFit/>
          </a:bodyPr>
          <a:lstStyle/>
          <a:p>
            <a:pPr marL="342900" indent="-342900">
              <a:buFont typeface="Arial" panose="020B0604020202020204" pitchFamily="34" charset="0"/>
              <a:buChar char="•"/>
            </a:pPr>
            <a:r>
              <a:rPr kumimoji="0" lang="en-US" sz="2400" b="0" i="0" u="none" strike="noStrike" kern="1200" cap="none" spc="0" normalizeH="0" baseline="0" noProof="0">
                <a:ln>
                  <a:noFill/>
                </a:ln>
                <a:solidFill>
                  <a:prstClr val="black"/>
                </a:solidFill>
                <a:effectLst/>
                <a:uLnTx/>
                <a:uFillTx/>
                <a:latin typeface="Calibri Light" panose="020F0302020204030204"/>
                <a:ea typeface="+mn-ea"/>
                <a:cs typeface="+mn-cs"/>
              </a:rPr>
              <a:t>BCSD Attendance &amp; Transfer Coordinator</a:t>
            </a:r>
            <a:r>
              <a:rPr lang="en-US" sz="2400">
                <a:solidFill>
                  <a:prstClr val="black"/>
                </a:solidFill>
                <a:latin typeface="Calibri Light" panose="020F0302020204030204"/>
              </a:rPr>
              <a:t>:  </a:t>
            </a:r>
            <a:r>
              <a:rPr lang="en-US" sz="2400" b="1">
                <a:solidFill>
                  <a:prstClr val="black"/>
                </a:solidFill>
                <a:latin typeface="Calibri Light" panose="020F0302020204030204"/>
              </a:rPr>
              <a:t>Takeysha Lewis </a:t>
            </a:r>
            <a:endParaRPr kumimoji="0" lang="en-US" sz="2400" b="1" i="0" u="none" strike="noStrike" kern="1200" cap="none" spc="0" normalizeH="0" baseline="0" noProof="0">
              <a:ln>
                <a:noFill/>
              </a:ln>
              <a:solidFill>
                <a:prstClr val="black"/>
              </a:solidFill>
              <a:effectLst/>
              <a:uLnTx/>
              <a:uFillTx/>
              <a:latin typeface="Calibri Light" panose="020F0302020204030204"/>
              <a:ea typeface="+mn-ea"/>
              <a:cs typeface="+mn-cs"/>
            </a:endParaRPr>
          </a:p>
          <a:p>
            <a:endParaRPr lang="en-US" sz="2400">
              <a:solidFill>
                <a:prstClr val="black"/>
              </a:solidFill>
              <a:latin typeface="Calibri Light" panose="020F0302020204030204"/>
              <a:ea typeface="Calibri Light" panose="020F0302020204030204"/>
              <a:cs typeface="Calibri Light" panose="020F0302020204030204"/>
            </a:endParaRPr>
          </a:p>
          <a:p>
            <a:pPr marL="342900" indent="-342900">
              <a:buFont typeface="Arial" panose="020B0604020202020204" pitchFamily="34" charset="0"/>
              <a:buChar char="•"/>
            </a:pPr>
            <a:r>
              <a:rPr kumimoji="0" lang="en-US" sz="2400" b="0" i="0" u="none" strike="noStrike" kern="1200" cap="none" spc="0" normalizeH="0" baseline="0" noProof="0">
                <a:ln>
                  <a:noFill/>
                </a:ln>
                <a:solidFill>
                  <a:prstClr val="black"/>
                </a:solidFill>
                <a:effectLst/>
                <a:uLnTx/>
                <a:uFillTx/>
                <a:latin typeface="Calibri Light" panose="020F0302020204030204"/>
                <a:ea typeface="+mn-ea"/>
                <a:cs typeface="+mn-cs"/>
              </a:rPr>
              <a:t>BCSD </a:t>
            </a:r>
            <a:r>
              <a:rPr lang="en-US" sz="2400">
                <a:solidFill>
                  <a:prstClr val="black"/>
                </a:solidFill>
                <a:latin typeface="Calibri Light" panose="020F0302020204030204"/>
              </a:rPr>
              <a:t>Truancy Intervention</a:t>
            </a:r>
            <a:r>
              <a:rPr kumimoji="0" lang="en-US" sz="2400" b="0" i="0" u="none" strike="noStrike" kern="1200" cap="none" spc="0" normalizeH="0" baseline="0" noProof="0">
                <a:ln>
                  <a:noFill/>
                </a:ln>
                <a:solidFill>
                  <a:prstClr val="black"/>
                </a:solidFill>
                <a:effectLst/>
                <a:uLnTx/>
                <a:uFillTx/>
                <a:latin typeface="Calibri Light" panose="020F0302020204030204"/>
                <a:ea typeface="+mn-ea"/>
                <a:cs typeface="+mn-cs"/>
              </a:rPr>
              <a:t> Specialist</a:t>
            </a:r>
            <a:r>
              <a:rPr lang="en-US" sz="2400" b="1">
                <a:solidFill>
                  <a:prstClr val="black"/>
                </a:solidFill>
                <a:latin typeface="Calibri Light" panose="020F0302020204030204"/>
              </a:rPr>
              <a:t>:  Dr. Dominique Johnson</a:t>
            </a:r>
            <a:endParaRPr lang="en-US" sz="2400" b="1" i="0" u="none" strike="noStrike" kern="1200" cap="none" spc="0" normalizeH="0" baseline="0" noProof="0">
              <a:ln>
                <a:noFill/>
              </a:ln>
              <a:solidFill>
                <a:prstClr val="black"/>
              </a:solidFill>
              <a:effectLst/>
              <a:uLnTx/>
              <a:uFillTx/>
              <a:latin typeface="Calibri Light" panose="020F0302020204030204"/>
              <a:ea typeface="Calibri Light"/>
              <a:cs typeface="Calibri Light"/>
            </a:endParaRPr>
          </a:p>
        </p:txBody>
      </p:sp>
    </p:spTree>
    <p:extLst>
      <p:ext uri="{BB962C8B-B14F-4D97-AF65-F5344CB8AC3E}">
        <p14:creationId xmlns:p14="http://schemas.microsoft.com/office/powerpoint/2010/main" val="265350809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671EECE4-8ADA-E0FF-E4D0-573D351DCBFE}"/>
              </a:ext>
            </a:extLst>
          </p:cNvPr>
          <p:cNvSpPr txBox="1"/>
          <p:nvPr/>
        </p:nvSpPr>
        <p:spPr>
          <a:xfrm>
            <a:off x="225240" y="165515"/>
            <a:ext cx="10627939"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Q&amp;A</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pic>
        <p:nvPicPr>
          <p:cNvPr id="4" name="Picture 3" descr="A yellow question mark in a bubble&#10;&#10;Description automatically generated with low confidence">
            <a:extLst>
              <a:ext uri="{FF2B5EF4-FFF2-40B4-BE49-F238E27FC236}">
                <a16:creationId xmlns:a16="http://schemas.microsoft.com/office/drawing/2014/main" id="{33C66EF9-7B98-2577-311D-497AF00CBBCC}"/>
              </a:ext>
            </a:extLst>
          </p:cNvPr>
          <p:cNvPicPr>
            <a:picLocks noChangeAspect="1"/>
          </p:cNvPicPr>
          <p:nvPr/>
        </p:nvPicPr>
        <p:blipFill rotWithShape="1">
          <a:blip r:embed="rId4">
            <a:extLst>
              <a:ext uri="{28A0092B-C50C-407E-A947-70E740481C1C}">
                <a14:useLocalDpi xmlns:a14="http://schemas.microsoft.com/office/drawing/2010/main" val="0"/>
              </a:ext>
            </a:extLst>
          </a:blip>
          <a:srcRect l="14859" t="14088" r="17703" b="9357"/>
          <a:stretch/>
        </p:blipFill>
        <p:spPr>
          <a:xfrm>
            <a:off x="3049589" y="1624338"/>
            <a:ext cx="5688021" cy="4565178"/>
          </a:xfrm>
          <a:prstGeom prst="rect">
            <a:avLst/>
          </a:prstGeom>
        </p:spPr>
      </p:pic>
      <p:sp>
        <p:nvSpPr>
          <p:cNvPr id="5" name="Slide Number Placeholder 4">
            <a:extLst>
              <a:ext uri="{FF2B5EF4-FFF2-40B4-BE49-F238E27FC236}">
                <a16:creationId xmlns:a16="http://schemas.microsoft.com/office/drawing/2014/main" id="{0F3DDE77-D9BA-4BC8-AF8D-F28D2921A15F}"/>
              </a:ext>
            </a:extLst>
          </p:cNvPr>
          <p:cNvSpPr>
            <a:spLocks noGrp="1"/>
          </p:cNvSpPr>
          <p:nvPr>
            <p:ph type="sldNum" sz="quarter" idx="12"/>
          </p:nvPr>
        </p:nvSpPr>
        <p:spPr/>
        <p:txBody>
          <a:bodyPr/>
          <a:lstStyle/>
          <a:p>
            <a:fld id="{28E6F07D-F62F-4C3B-A21E-2367E9A39921}" type="slidenum">
              <a:rPr lang="en-US" smtClean="0"/>
              <a:t>29</a:t>
            </a:fld>
            <a:endParaRPr lang="en-US"/>
          </a:p>
        </p:txBody>
      </p:sp>
    </p:spTree>
    <p:extLst>
      <p:ext uri="{BB962C8B-B14F-4D97-AF65-F5344CB8AC3E}">
        <p14:creationId xmlns:p14="http://schemas.microsoft.com/office/powerpoint/2010/main" val="220464308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descr="A black and yellow logo with a graduation cap&#10;&#10;Description automatically generated with low confidence">
            <a:extLst>
              <a:ext uri="{FF2B5EF4-FFF2-40B4-BE49-F238E27FC236}">
                <a16:creationId xmlns:a16="http://schemas.microsoft.com/office/drawing/2014/main" id="{2C96D13A-50C8-7515-A4F4-A65DB3713D1A}"/>
              </a:ext>
            </a:extLst>
          </p:cNvPr>
          <p:cNvPicPr>
            <a:picLocks noChangeAspect="1"/>
          </p:cNvPicPr>
          <p:nvPr/>
        </p:nvPicPr>
        <p:blipFill rotWithShape="1">
          <a:blip r:embed="rId3">
            <a:extLst>
              <a:ext uri="{28A0092B-C50C-407E-A947-70E740481C1C}">
                <a14:useLocalDpi xmlns:a14="http://schemas.microsoft.com/office/drawing/2010/main" val="0"/>
              </a:ext>
            </a:extLst>
          </a:blip>
          <a:srcRect l="77" r="-128" b="-294"/>
          <a:stretch/>
        </p:blipFill>
        <p:spPr>
          <a:xfrm>
            <a:off x="2192393" y="809582"/>
            <a:ext cx="7866303" cy="3903232"/>
          </a:xfrm>
          <a:prstGeom prst="rect">
            <a:avLst/>
          </a:prstGeom>
        </p:spPr>
      </p:pic>
      <p:sp>
        <p:nvSpPr>
          <p:cNvPr id="2" name="Rectangle 1">
            <a:extLst>
              <a:ext uri="{FF2B5EF4-FFF2-40B4-BE49-F238E27FC236}">
                <a16:creationId xmlns:a16="http://schemas.microsoft.com/office/drawing/2014/main" id="{6E43ECD2-B840-6524-D696-42A5B7DD8535}"/>
              </a:ext>
            </a:extLst>
          </p:cNvPr>
          <p:cNvSpPr/>
          <p:nvPr/>
        </p:nvSpPr>
        <p:spPr>
          <a:xfrm>
            <a:off x="-10450" y="5540413"/>
            <a:ext cx="12197225" cy="1317583"/>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 name="Picture 2">
            <a:extLst>
              <a:ext uri="{FF2B5EF4-FFF2-40B4-BE49-F238E27FC236}">
                <a16:creationId xmlns:a16="http://schemas.microsoft.com/office/drawing/2014/main" id="{65E18203-ED93-24BE-9F57-00D0DD946266}"/>
              </a:ext>
            </a:extLst>
          </p:cNvPr>
          <p:cNvPicPr>
            <a:picLocks noChangeAspect="1"/>
          </p:cNvPicPr>
          <p:nvPr/>
        </p:nvPicPr>
        <p:blipFill>
          <a:blip r:embed="rId4"/>
          <a:stretch>
            <a:fillRect/>
          </a:stretch>
        </p:blipFill>
        <p:spPr>
          <a:xfrm>
            <a:off x="10795100" y="5540413"/>
            <a:ext cx="1391675" cy="1386174"/>
          </a:xfrm>
          <a:prstGeom prst="rect">
            <a:avLst/>
          </a:prstGeom>
        </p:spPr>
      </p:pic>
    </p:spTree>
    <p:extLst>
      <p:ext uri="{BB962C8B-B14F-4D97-AF65-F5344CB8AC3E}">
        <p14:creationId xmlns:p14="http://schemas.microsoft.com/office/powerpoint/2010/main" val="333744317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ABFA4C-52F9-C1F6-5366-D938ECB38AA4}"/>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686C2694-F6AB-8379-5FA8-140BCC56A98E}"/>
              </a:ext>
            </a:extLst>
          </p:cNvPr>
          <p:cNvSpPr>
            <a:spLocks noGrp="1"/>
          </p:cNvSpPr>
          <p:nvPr>
            <p:ph type="sldNum" sz="quarter" idx="12"/>
          </p:nvPr>
        </p:nvSpPr>
        <p:spPr/>
        <p:txBody>
          <a:bodyPr/>
          <a:lstStyle/>
          <a:p>
            <a:fld id="{28E6F07D-F62F-4C3B-A21E-2367E9A39921}" type="slidenum">
              <a:rPr lang="en-US" smtClean="0"/>
              <a:t>31</a:t>
            </a:fld>
            <a:endParaRPr lang="en-US"/>
          </a:p>
        </p:txBody>
      </p:sp>
      <p:sp>
        <p:nvSpPr>
          <p:cNvPr id="8" name="Rectangle 7">
            <a:extLst>
              <a:ext uri="{FF2B5EF4-FFF2-40B4-BE49-F238E27FC236}">
                <a16:creationId xmlns:a16="http://schemas.microsoft.com/office/drawing/2014/main" id="{A988B949-959F-948C-89D5-DB088FAB2313}"/>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TextBox 8">
            <a:extLst>
              <a:ext uri="{FF2B5EF4-FFF2-40B4-BE49-F238E27FC236}">
                <a16:creationId xmlns:a16="http://schemas.microsoft.com/office/drawing/2014/main" id="{AF9D6BA7-825D-0185-A392-F44CCBDF2953}"/>
              </a:ext>
            </a:extLst>
          </p:cNvPr>
          <p:cNvSpPr txBox="1"/>
          <p:nvPr/>
        </p:nvSpPr>
        <p:spPr>
          <a:xfrm>
            <a:off x="105834" y="165515"/>
            <a:ext cx="10747346"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Attendance vs. Achievement: </a:t>
            </a:r>
            <a:r>
              <a:rPr kumimoji="0" lang="en-US" sz="4400" b="0" i="1"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Math All Schools K-5</a:t>
            </a:r>
          </a:p>
        </p:txBody>
      </p:sp>
      <p:pic>
        <p:nvPicPr>
          <p:cNvPr id="2" name="Picture 1">
            <a:extLst>
              <a:ext uri="{FF2B5EF4-FFF2-40B4-BE49-F238E27FC236}">
                <a16:creationId xmlns:a16="http://schemas.microsoft.com/office/drawing/2014/main" id="{D6F42ECB-2CA2-E4CB-701A-488AE7C63220}"/>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3" name="TextBox 2">
            <a:extLst>
              <a:ext uri="{FF2B5EF4-FFF2-40B4-BE49-F238E27FC236}">
                <a16:creationId xmlns:a16="http://schemas.microsoft.com/office/drawing/2014/main" id="{61FF038D-1FF3-7DB2-481B-EA1E54598C4C}"/>
              </a:ext>
            </a:extLst>
          </p:cNvPr>
          <p:cNvSpPr txBox="1"/>
          <p:nvPr/>
        </p:nvSpPr>
        <p:spPr>
          <a:xfrm>
            <a:off x="-36387" y="5983210"/>
            <a:ext cx="12231462" cy="369332"/>
          </a:xfrm>
          <a:prstGeom prst="rect">
            <a:avLst/>
          </a:prstGeom>
          <a:noFill/>
        </p:spPr>
        <p:txBody>
          <a:bodyPr wrap="square">
            <a:spAutoFit/>
          </a:bodyPr>
          <a:lstStyle/>
          <a:p>
            <a:pPr marL="0" marR="0" algn="l"/>
            <a:r>
              <a:rPr lang="en-US" b="1" i="1">
                <a:solidFill>
                  <a:srgbClr val="1F1F1F"/>
                </a:solidFill>
                <a:effectLst/>
                <a:highlight>
                  <a:srgbClr val="FFFFFF"/>
                </a:highlight>
                <a:latin typeface="+mj-lt"/>
              </a:rPr>
              <a:t>SUMMARY:</a:t>
            </a:r>
            <a:r>
              <a:rPr lang="en-US" b="1" i="1">
                <a:solidFill>
                  <a:srgbClr val="1F1F1F"/>
                </a:solidFill>
                <a:effectLst/>
                <a:highlight>
                  <a:srgbClr val="FFFFFF"/>
                </a:highlight>
                <a:latin typeface="Google Sans"/>
              </a:rPr>
              <a:t> </a:t>
            </a:r>
            <a:r>
              <a:rPr lang="en-US" i="1">
                <a:solidFill>
                  <a:srgbClr val="242424"/>
                </a:solidFill>
                <a:latin typeface="Calibri Light" panose="020F0302020204030204" pitchFamily="34" charset="0"/>
              </a:rPr>
              <a:t>T</a:t>
            </a:r>
            <a:r>
              <a:rPr lang="en-US" sz="1800" b="0" i="1">
                <a:solidFill>
                  <a:srgbClr val="242424"/>
                </a:solidFill>
                <a:effectLst/>
                <a:latin typeface="Calibri Light" panose="020F0302020204030204" pitchFamily="34" charset="0"/>
              </a:rPr>
              <a:t>he beginning learner percentage doubles to 50.4% for chronically absent students.</a:t>
            </a:r>
            <a:endParaRPr lang="en-US" sz="1800" b="0" i="1">
              <a:solidFill>
                <a:srgbClr val="242424"/>
              </a:solidFill>
              <a:effectLst/>
              <a:latin typeface="Aptos" panose="020B0004020202020204" pitchFamily="34" charset="0"/>
            </a:endParaRPr>
          </a:p>
        </p:txBody>
      </p:sp>
      <p:pic>
        <p:nvPicPr>
          <p:cNvPr id="6" name="Picture 5">
            <a:extLst>
              <a:ext uri="{FF2B5EF4-FFF2-40B4-BE49-F238E27FC236}">
                <a16:creationId xmlns:a16="http://schemas.microsoft.com/office/drawing/2014/main" id="{4FC5C3CE-00B7-CECA-4A46-2EBB9FAE47B4}"/>
              </a:ext>
            </a:extLst>
          </p:cNvPr>
          <p:cNvPicPr>
            <a:picLocks noChangeAspect="1"/>
          </p:cNvPicPr>
          <p:nvPr/>
        </p:nvPicPr>
        <p:blipFill>
          <a:blip r:embed="rId4"/>
          <a:srcRect t="24797" r="9954"/>
          <a:stretch>
            <a:fillRect/>
          </a:stretch>
        </p:blipFill>
        <p:spPr>
          <a:xfrm>
            <a:off x="6175593" y="1915887"/>
            <a:ext cx="5935501" cy="3967494"/>
          </a:xfrm>
          <a:prstGeom prst="rect">
            <a:avLst/>
          </a:prstGeom>
          <a:ln>
            <a:solidFill>
              <a:schemeClr val="tx1"/>
            </a:solidFill>
          </a:ln>
        </p:spPr>
      </p:pic>
      <p:pic>
        <p:nvPicPr>
          <p:cNvPr id="10" name="Picture 9">
            <a:extLst>
              <a:ext uri="{FF2B5EF4-FFF2-40B4-BE49-F238E27FC236}">
                <a16:creationId xmlns:a16="http://schemas.microsoft.com/office/drawing/2014/main" id="{4343E6CD-D691-9411-B416-1A0BB47DB5F1}"/>
              </a:ext>
            </a:extLst>
          </p:cNvPr>
          <p:cNvPicPr>
            <a:picLocks noChangeAspect="1"/>
          </p:cNvPicPr>
          <p:nvPr/>
        </p:nvPicPr>
        <p:blipFill>
          <a:blip r:embed="rId5"/>
          <a:srcRect t="21201" r="4746" b="4914"/>
          <a:stretch>
            <a:fillRect/>
          </a:stretch>
        </p:blipFill>
        <p:spPr>
          <a:xfrm>
            <a:off x="120384" y="1915887"/>
            <a:ext cx="5868810" cy="3953695"/>
          </a:xfrm>
          <a:prstGeom prst="rect">
            <a:avLst/>
          </a:prstGeom>
          <a:ln>
            <a:solidFill>
              <a:srgbClr val="070707"/>
            </a:solidFill>
          </a:ln>
        </p:spPr>
      </p:pic>
      <p:pic>
        <p:nvPicPr>
          <p:cNvPr id="11" name="Picture 10">
            <a:extLst>
              <a:ext uri="{FF2B5EF4-FFF2-40B4-BE49-F238E27FC236}">
                <a16:creationId xmlns:a16="http://schemas.microsoft.com/office/drawing/2014/main" id="{CF44D5C3-5B67-8205-353B-1288682413FB}"/>
              </a:ext>
            </a:extLst>
          </p:cNvPr>
          <p:cNvPicPr>
            <a:picLocks noChangeAspect="1"/>
          </p:cNvPicPr>
          <p:nvPr/>
        </p:nvPicPr>
        <p:blipFill>
          <a:blip r:embed="rId6"/>
          <a:stretch>
            <a:fillRect/>
          </a:stretch>
        </p:blipFill>
        <p:spPr>
          <a:xfrm>
            <a:off x="1552459" y="1114839"/>
            <a:ext cx="2158171" cy="871804"/>
          </a:xfrm>
          <a:prstGeom prst="rect">
            <a:avLst/>
          </a:prstGeom>
        </p:spPr>
      </p:pic>
      <p:pic>
        <p:nvPicPr>
          <p:cNvPr id="13" name="Picture 12">
            <a:extLst>
              <a:ext uri="{FF2B5EF4-FFF2-40B4-BE49-F238E27FC236}">
                <a16:creationId xmlns:a16="http://schemas.microsoft.com/office/drawing/2014/main" id="{1FE65B9A-5DD6-43BD-08B7-64116546FEE6}"/>
              </a:ext>
            </a:extLst>
          </p:cNvPr>
          <p:cNvPicPr>
            <a:picLocks noChangeAspect="1"/>
          </p:cNvPicPr>
          <p:nvPr/>
        </p:nvPicPr>
        <p:blipFill>
          <a:blip r:embed="rId7"/>
          <a:stretch>
            <a:fillRect/>
          </a:stretch>
        </p:blipFill>
        <p:spPr>
          <a:xfrm>
            <a:off x="8381648" y="974619"/>
            <a:ext cx="2627604" cy="1012024"/>
          </a:xfrm>
          <a:prstGeom prst="rect">
            <a:avLst/>
          </a:prstGeom>
        </p:spPr>
      </p:pic>
    </p:spTree>
    <p:extLst>
      <p:ext uri="{BB962C8B-B14F-4D97-AF65-F5344CB8AC3E}">
        <p14:creationId xmlns:p14="http://schemas.microsoft.com/office/powerpoint/2010/main" val="388411218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3D1FA0-ADC1-BCE6-6810-8ED4C15C9B84}"/>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D2DA69F6-2105-E4EC-4CB6-8CEC8AB45A6A}"/>
              </a:ext>
            </a:extLst>
          </p:cNvPr>
          <p:cNvSpPr>
            <a:spLocks noGrp="1"/>
          </p:cNvSpPr>
          <p:nvPr>
            <p:ph type="sldNum" sz="quarter" idx="12"/>
          </p:nvPr>
        </p:nvSpPr>
        <p:spPr/>
        <p:txBody>
          <a:bodyPr/>
          <a:lstStyle/>
          <a:p>
            <a:fld id="{28E6F07D-F62F-4C3B-A21E-2367E9A39921}" type="slidenum">
              <a:rPr lang="en-US" smtClean="0"/>
              <a:t>32</a:t>
            </a:fld>
            <a:endParaRPr lang="en-US"/>
          </a:p>
        </p:txBody>
      </p:sp>
      <p:sp>
        <p:nvSpPr>
          <p:cNvPr id="8" name="Rectangle 7">
            <a:extLst>
              <a:ext uri="{FF2B5EF4-FFF2-40B4-BE49-F238E27FC236}">
                <a16:creationId xmlns:a16="http://schemas.microsoft.com/office/drawing/2014/main" id="{CA4B2108-3ED4-2ECA-F731-6A19774E3612}"/>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TextBox 8">
            <a:extLst>
              <a:ext uri="{FF2B5EF4-FFF2-40B4-BE49-F238E27FC236}">
                <a16:creationId xmlns:a16="http://schemas.microsoft.com/office/drawing/2014/main" id="{31A2BA6C-4D09-2650-E05F-608E2FEF0D8F}"/>
              </a:ext>
            </a:extLst>
          </p:cNvPr>
          <p:cNvSpPr txBox="1"/>
          <p:nvPr/>
        </p:nvSpPr>
        <p:spPr>
          <a:xfrm>
            <a:off x="225240" y="165515"/>
            <a:ext cx="10627939"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Attendance vs. Achievement: </a:t>
            </a:r>
            <a:r>
              <a:rPr kumimoji="0" lang="en-US" sz="4400" b="0" i="1"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Math All Schools 6-8</a:t>
            </a:r>
          </a:p>
        </p:txBody>
      </p:sp>
      <p:pic>
        <p:nvPicPr>
          <p:cNvPr id="2" name="Picture 1">
            <a:extLst>
              <a:ext uri="{FF2B5EF4-FFF2-40B4-BE49-F238E27FC236}">
                <a16:creationId xmlns:a16="http://schemas.microsoft.com/office/drawing/2014/main" id="{9530D43E-6073-97B0-C051-0D4152F1D706}"/>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3" name="TextBox 2">
            <a:extLst>
              <a:ext uri="{FF2B5EF4-FFF2-40B4-BE49-F238E27FC236}">
                <a16:creationId xmlns:a16="http://schemas.microsoft.com/office/drawing/2014/main" id="{0867D07E-23F6-E19E-6A34-D44E1F808260}"/>
              </a:ext>
            </a:extLst>
          </p:cNvPr>
          <p:cNvSpPr txBox="1"/>
          <p:nvPr/>
        </p:nvSpPr>
        <p:spPr>
          <a:xfrm>
            <a:off x="-53319" y="5983210"/>
            <a:ext cx="12231462" cy="646331"/>
          </a:xfrm>
          <a:prstGeom prst="rect">
            <a:avLst/>
          </a:prstGeom>
          <a:noFill/>
        </p:spPr>
        <p:txBody>
          <a:bodyPr wrap="square">
            <a:spAutoFit/>
          </a:bodyPr>
          <a:lstStyle/>
          <a:p>
            <a:pPr marL="0" marR="0" algn="l"/>
            <a:r>
              <a:rPr lang="en-US" b="1" i="1">
                <a:solidFill>
                  <a:srgbClr val="1F1F1F"/>
                </a:solidFill>
                <a:effectLst/>
                <a:highlight>
                  <a:srgbClr val="FFFFFF"/>
                </a:highlight>
                <a:latin typeface="+mj-lt"/>
              </a:rPr>
              <a:t>SUMMARY: </a:t>
            </a:r>
            <a:r>
              <a:rPr lang="en-US" i="1">
                <a:solidFill>
                  <a:srgbClr val="1F1F1F"/>
                </a:solidFill>
                <a:effectLst/>
                <a:highlight>
                  <a:srgbClr val="FFFFFF"/>
                </a:highlight>
                <a:latin typeface="+mj-lt"/>
              </a:rPr>
              <a:t>58.2 percentage of chronically absent students scored as beginning learners. The percentage of p</a:t>
            </a:r>
            <a:r>
              <a:rPr lang="en-US" i="1">
                <a:solidFill>
                  <a:srgbClr val="1F1F1F"/>
                </a:solidFill>
                <a:highlight>
                  <a:srgbClr val="FFFFFF"/>
                </a:highlight>
                <a:latin typeface="+mj-lt"/>
              </a:rPr>
              <a:t>roficient learners almost triples when students frequently attend school.</a:t>
            </a:r>
            <a:r>
              <a:rPr lang="en-US" i="1">
                <a:solidFill>
                  <a:srgbClr val="1F1F1F"/>
                </a:solidFill>
                <a:effectLst/>
                <a:highlight>
                  <a:srgbClr val="FFFFFF"/>
                </a:highlight>
                <a:latin typeface="+mj-lt"/>
              </a:rPr>
              <a:t> </a:t>
            </a:r>
            <a:endParaRPr lang="en-US" sz="1800" b="0" i="1">
              <a:solidFill>
                <a:srgbClr val="242424"/>
              </a:solidFill>
              <a:effectLst/>
              <a:highlight>
                <a:srgbClr val="FFFF00"/>
              </a:highlight>
              <a:latin typeface="Aptos" panose="020B0004020202020204" pitchFamily="34" charset="0"/>
            </a:endParaRPr>
          </a:p>
        </p:txBody>
      </p:sp>
      <p:pic>
        <p:nvPicPr>
          <p:cNvPr id="6" name="Picture 5">
            <a:extLst>
              <a:ext uri="{FF2B5EF4-FFF2-40B4-BE49-F238E27FC236}">
                <a16:creationId xmlns:a16="http://schemas.microsoft.com/office/drawing/2014/main" id="{67D219CC-7421-FC35-43EC-70541EF04B2A}"/>
              </a:ext>
            </a:extLst>
          </p:cNvPr>
          <p:cNvPicPr>
            <a:picLocks noChangeAspect="1"/>
          </p:cNvPicPr>
          <p:nvPr/>
        </p:nvPicPr>
        <p:blipFill>
          <a:blip r:embed="rId4"/>
          <a:srcRect t="19905" r="9259"/>
          <a:stretch>
            <a:fillRect/>
          </a:stretch>
        </p:blipFill>
        <p:spPr>
          <a:xfrm>
            <a:off x="67398" y="1627415"/>
            <a:ext cx="5590783" cy="4355796"/>
          </a:xfrm>
          <a:prstGeom prst="rect">
            <a:avLst/>
          </a:prstGeom>
          <a:ln>
            <a:solidFill>
              <a:schemeClr val="tx1"/>
            </a:solidFill>
          </a:ln>
        </p:spPr>
      </p:pic>
      <p:pic>
        <p:nvPicPr>
          <p:cNvPr id="10" name="Picture 9">
            <a:extLst>
              <a:ext uri="{FF2B5EF4-FFF2-40B4-BE49-F238E27FC236}">
                <a16:creationId xmlns:a16="http://schemas.microsoft.com/office/drawing/2014/main" id="{6DC1104D-4FC3-54AE-BC82-E98539279635}"/>
              </a:ext>
            </a:extLst>
          </p:cNvPr>
          <p:cNvPicPr>
            <a:picLocks noChangeAspect="1"/>
          </p:cNvPicPr>
          <p:nvPr/>
        </p:nvPicPr>
        <p:blipFill>
          <a:blip r:embed="rId5"/>
          <a:srcRect t="19972" r="11097" b="4776"/>
          <a:stretch>
            <a:fillRect/>
          </a:stretch>
        </p:blipFill>
        <p:spPr>
          <a:xfrm>
            <a:off x="6062412" y="1627415"/>
            <a:ext cx="5890206" cy="4319673"/>
          </a:xfrm>
          <a:prstGeom prst="rect">
            <a:avLst/>
          </a:prstGeom>
          <a:ln>
            <a:solidFill>
              <a:srgbClr val="070707"/>
            </a:solidFill>
          </a:ln>
        </p:spPr>
      </p:pic>
      <p:pic>
        <p:nvPicPr>
          <p:cNvPr id="11" name="Picture 10">
            <a:extLst>
              <a:ext uri="{FF2B5EF4-FFF2-40B4-BE49-F238E27FC236}">
                <a16:creationId xmlns:a16="http://schemas.microsoft.com/office/drawing/2014/main" id="{56819519-A636-EF93-A6D1-DF06938B0E16}"/>
              </a:ext>
            </a:extLst>
          </p:cNvPr>
          <p:cNvPicPr>
            <a:picLocks noChangeAspect="1"/>
          </p:cNvPicPr>
          <p:nvPr/>
        </p:nvPicPr>
        <p:blipFill>
          <a:blip r:embed="rId6"/>
          <a:srcRect b="19783"/>
          <a:stretch>
            <a:fillRect/>
          </a:stretch>
        </p:blipFill>
        <p:spPr>
          <a:xfrm>
            <a:off x="1479057" y="928083"/>
            <a:ext cx="2158171" cy="699332"/>
          </a:xfrm>
          <a:prstGeom prst="rect">
            <a:avLst/>
          </a:prstGeom>
        </p:spPr>
      </p:pic>
      <p:pic>
        <p:nvPicPr>
          <p:cNvPr id="13" name="Picture 12">
            <a:extLst>
              <a:ext uri="{FF2B5EF4-FFF2-40B4-BE49-F238E27FC236}">
                <a16:creationId xmlns:a16="http://schemas.microsoft.com/office/drawing/2014/main" id="{3438D8A3-3FDD-C2CB-F993-FAFFD90EAFCB}"/>
              </a:ext>
            </a:extLst>
          </p:cNvPr>
          <p:cNvPicPr>
            <a:picLocks noChangeAspect="1"/>
          </p:cNvPicPr>
          <p:nvPr/>
        </p:nvPicPr>
        <p:blipFill>
          <a:blip r:embed="rId7"/>
          <a:srcRect t="23970" b="16098"/>
          <a:stretch>
            <a:fillRect/>
          </a:stretch>
        </p:blipFill>
        <p:spPr>
          <a:xfrm>
            <a:off x="7526475" y="984770"/>
            <a:ext cx="2783373" cy="606523"/>
          </a:xfrm>
          <a:prstGeom prst="rect">
            <a:avLst/>
          </a:prstGeom>
        </p:spPr>
      </p:pic>
    </p:spTree>
    <p:extLst>
      <p:ext uri="{BB962C8B-B14F-4D97-AF65-F5344CB8AC3E}">
        <p14:creationId xmlns:p14="http://schemas.microsoft.com/office/powerpoint/2010/main" val="24730258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BFC623-A1EE-D71A-5BEE-BDEF0A75590C}"/>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C2D9B878-5ED4-821D-A921-BD8A642D2477}"/>
              </a:ext>
            </a:extLst>
          </p:cNvPr>
          <p:cNvSpPr>
            <a:spLocks noGrp="1"/>
          </p:cNvSpPr>
          <p:nvPr>
            <p:ph type="sldNum" sz="quarter" idx="12"/>
          </p:nvPr>
        </p:nvSpPr>
        <p:spPr/>
        <p:txBody>
          <a:bodyPr/>
          <a:lstStyle/>
          <a:p>
            <a:fld id="{28E6F07D-F62F-4C3B-A21E-2367E9A39921}" type="slidenum">
              <a:rPr lang="en-US" smtClean="0"/>
              <a:t>33</a:t>
            </a:fld>
            <a:endParaRPr lang="en-US"/>
          </a:p>
        </p:txBody>
      </p:sp>
      <p:sp>
        <p:nvSpPr>
          <p:cNvPr id="8" name="Rectangle 7">
            <a:extLst>
              <a:ext uri="{FF2B5EF4-FFF2-40B4-BE49-F238E27FC236}">
                <a16:creationId xmlns:a16="http://schemas.microsoft.com/office/drawing/2014/main" id="{1A27462F-AC90-FD23-0106-23F3AEE78534}"/>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TextBox 8">
            <a:extLst>
              <a:ext uri="{FF2B5EF4-FFF2-40B4-BE49-F238E27FC236}">
                <a16:creationId xmlns:a16="http://schemas.microsoft.com/office/drawing/2014/main" id="{057FFEA2-3239-0B81-EBAE-A72D4572EC08}"/>
              </a:ext>
            </a:extLst>
          </p:cNvPr>
          <p:cNvSpPr txBox="1"/>
          <p:nvPr/>
        </p:nvSpPr>
        <p:spPr>
          <a:xfrm>
            <a:off x="47772" y="165515"/>
            <a:ext cx="11026628"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Attendance vs. Achievement: </a:t>
            </a:r>
            <a:r>
              <a:rPr kumimoji="0" lang="en-US" sz="4400" b="0" i="1"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Math All Schools 9-12</a:t>
            </a:r>
          </a:p>
        </p:txBody>
      </p:sp>
      <p:pic>
        <p:nvPicPr>
          <p:cNvPr id="2" name="Picture 1">
            <a:extLst>
              <a:ext uri="{FF2B5EF4-FFF2-40B4-BE49-F238E27FC236}">
                <a16:creationId xmlns:a16="http://schemas.microsoft.com/office/drawing/2014/main" id="{914B2F34-BBDB-498F-7BD8-41C98D21BE00}"/>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3" name="TextBox 2">
            <a:extLst>
              <a:ext uri="{FF2B5EF4-FFF2-40B4-BE49-F238E27FC236}">
                <a16:creationId xmlns:a16="http://schemas.microsoft.com/office/drawing/2014/main" id="{683A14DD-E98B-1817-F4E3-C9D68B53E43B}"/>
              </a:ext>
            </a:extLst>
          </p:cNvPr>
          <p:cNvSpPr txBox="1"/>
          <p:nvPr/>
        </p:nvSpPr>
        <p:spPr>
          <a:xfrm>
            <a:off x="-53319" y="5983210"/>
            <a:ext cx="12231462" cy="369332"/>
          </a:xfrm>
          <a:prstGeom prst="rect">
            <a:avLst/>
          </a:prstGeom>
          <a:noFill/>
        </p:spPr>
        <p:txBody>
          <a:bodyPr wrap="square">
            <a:spAutoFit/>
          </a:bodyPr>
          <a:lstStyle/>
          <a:p>
            <a:pPr marL="0" marR="0" algn="l"/>
            <a:r>
              <a:rPr lang="en-US" b="1" i="1">
                <a:solidFill>
                  <a:srgbClr val="1F1F1F"/>
                </a:solidFill>
                <a:effectLst/>
                <a:highlight>
                  <a:srgbClr val="FFFFFF"/>
                </a:highlight>
                <a:latin typeface="+mj-lt"/>
              </a:rPr>
              <a:t>SUMMARY: </a:t>
            </a:r>
            <a:r>
              <a:rPr lang="en-US" i="1">
                <a:solidFill>
                  <a:srgbClr val="1F1F1F"/>
                </a:solidFill>
                <a:effectLst/>
                <a:highlight>
                  <a:srgbClr val="FFFFFF"/>
                </a:highlight>
                <a:latin typeface="+mj-lt"/>
              </a:rPr>
              <a:t>Achievement improves with school attendance.  </a:t>
            </a:r>
            <a:endParaRPr lang="en-US" sz="1800" i="1">
              <a:solidFill>
                <a:srgbClr val="242424"/>
              </a:solidFill>
              <a:effectLst/>
              <a:highlight>
                <a:srgbClr val="FFFF00"/>
              </a:highlight>
              <a:latin typeface="+mj-lt"/>
            </a:endParaRPr>
          </a:p>
        </p:txBody>
      </p:sp>
      <p:pic>
        <p:nvPicPr>
          <p:cNvPr id="13" name="Picture 12">
            <a:extLst>
              <a:ext uri="{FF2B5EF4-FFF2-40B4-BE49-F238E27FC236}">
                <a16:creationId xmlns:a16="http://schemas.microsoft.com/office/drawing/2014/main" id="{7964DDE2-9C9C-B1F2-1A09-CBFB190C9907}"/>
              </a:ext>
            </a:extLst>
          </p:cNvPr>
          <p:cNvPicPr>
            <a:picLocks noChangeAspect="1"/>
          </p:cNvPicPr>
          <p:nvPr/>
        </p:nvPicPr>
        <p:blipFill>
          <a:blip r:embed="rId4"/>
          <a:srcRect t="15716" r="9340"/>
          <a:stretch>
            <a:fillRect/>
          </a:stretch>
        </p:blipFill>
        <p:spPr>
          <a:xfrm>
            <a:off x="130629" y="1600200"/>
            <a:ext cx="5856514" cy="4259504"/>
          </a:xfrm>
          <a:prstGeom prst="rect">
            <a:avLst/>
          </a:prstGeom>
          <a:ln>
            <a:solidFill>
              <a:schemeClr val="tx1"/>
            </a:solidFill>
          </a:ln>
        </p:spPr>
      </p:pic>
      <p:pic>
        <p:nvPicPr>
          <p:cNvPr id="16" name="Picture 15">
            <a:extLst>
              <a:ext uri="{FF2B5EF4-FFF2-40B4-BE49-F238E27FC236}">
                <a16:creationId xmlns:a16="http://schemas.microsoft.com/office/drawing/2014/main" id="{1A544E09-C215-9E6B-53D7-E95B34294C16}"/>
              </a:ext>
            </a:extLst>
          </p:cNvPr>
          <p:cNvPicPr>
            <a:picLocks noChangeAspect="1"/>
          </p:cNvPicPr>
          <p:nvPr/>
        </p:nvPicPr>
        <p:blipFill>
          <a:blip r:embed="rId5"/>
          <a:srcRect l="591" t="20621" r="11711" b="6709"/>
          <a:stretch>
            <a:fillRect/>
          </a:stretch>
        </p:blipFill>
        <p:spPr>
          <a:xfrm>
            <a:off x="6096000" y="1600199"/>
            <a:ext cx="5772359" cy="4259503"/>
          </a:xfrm>
          <a:prstGeom prst="rect">
            <a:avLst/>
          </a:prstGeom>
          <a:ln>
            <a:solidFill>
              <a:srgbClr val="070707"/>
            </a:solidFill>
          </a:ln>
        </p:spPr>
      </p:pic>
      <p:pic>
        <p:nvPicPr>
          <p:cNvPr id="17" name="Picture 16">
            <a:extLst>
              <a:ext uri="{FF2B5EF4-FFF2-40B4-BE49-F238E27FC236}">
                <a16:creationId xmlns:a16="http://schemas.microsoft.com/office/drawing/2014/main" id="{0ECA62E6-8D78-C73F-F7A5-8C0BD15437CB}"/>
              </a:ext>
            </a:extLst>
          </p:cNvPr>
          <p:cNvPicPr>
            <a:picLocks noChangeAspect="1"/>
          </p:cNvPicPr>
          <p:nvPr/>
        </p:nvPicPr>
        <p:blipFill>
          <a:blip r:embed="rId6"/>
          <a:srcRect b="24386"/>
          <a:stretch>
            <a:fillRect/>
          </a:stretch>
        </p:blipFill>
        <p:spPr>
          <a:xfrm>
            <a:off x="2023342" y="911286"/>
            <a:ext cx="2158171" cy="659207"/>
          </a:xfrm>
          <a:prstGeom prst="rect">
            <a:avLst/>
          </a:prstGeom>
        </p:spPr>
      </p:pic>
      <p:pic>
        <p:nvPicPr>
          <p:cNvPr id="18" name="Picture 17">
            <a:extLst>
              <a:ext uri="{FF2B5EF4-FFF2-40B4-BE49-F238E27FC236}">
                <a16:creationId xmlns:a16="http://schemas.microsoft.com/office/drawing/2014/main" id="{BF395C60-C896-1647-A249-5B4FC3D2994E}"/>
              </a:ext>
            </a:extLst>
          </p:cNvPr>
          <p:cNvPicPr>
            <a:picLocks noChangeAspect="1"/>
          </p:cNvPicPr>
          <p:nvPr/>
        </p:nvPicPr>
        <p:blipFill>
          <a:blip r:embed="rId7"/>
          <a:srcRect t="23970" b="16166"/>
          <a:stretch>
            <a:fillRect/>
          </a:stretch>
        </p:blipFill>
        <p:spPr>
          <a:xfrm>
            <a:off x="8093011" y="964662"/>
            <a:ext cx="2627604" cy="605831"/>
          </a:xfrm>
          <a:prstGeom prst="rect">
            <a:avLst/>
          </a:prstGeom>
        </p:spPr>
      </p:pic>
    </p:spTree>
    <p:extLst>
      <p:ext uri="{BB962C8B-B14F-4D97-AF65-F5344CB8AC3E}">
        <p14:creationId xmlns:p14="http://schemas.microsoft.com/office/powerpoint/2010/main" val="84042749"/>
      </p:ext>
    </p:extLst>
  </p:cSld>
  <p:clrMapOvr>
    <a:masterClrMapping/>
  </p:clrMapOvr>
</p:sld>
</file>

<file path=ppt/theme/theme1.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2.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Metadata/LabelInfo.xml><?xml version="1.0" encoding="utf-8"?>
<clbl:labelList xmlns:clbl="http://schemas.microsoft.com/office/2020/mipLabelMetadata">
  <clbl:label id="{0d0a7594-d3a6-4513-bdd4-983a2775d3bb}" enabled="0" method="" siteId="{0d0a7594-d3a6-4513-bdd4-983a2775d3bb}" removed="1"/>
</clbl:labelList>
</file>

<file path=docProps/app.xml><?xml version="1.0" encoding="utf-8"?>
<Properties xmlns="http://schemas.openxmlformats.org/officeDocument/2006/extended-properties" xmlns:vt="http://schemas.openxmlformats.org/officeDocument/2006/docPropsVTypes">
  <TotalTime>0</TotalTime>
  <Words>3357</Words>
  <Application>Microsoft Office PowerPoint</Application>
  <PresentationFormat>Widescreen</PresentationFormat>
  <Paragraphs>339</Paragraphs>
  <Slides>33</Slides>
  <Notes>33</Notes>
  <HiddenSlides>0</HiddenSlides>
  <MMClips>0</MMClips>
  <ScaleCrop>false</ScaleCrop>
  <HeadingPairs>
    <vt:vector size="6" baseType="variant">
      <vt:variant>
        <vt:lpstr>Fonts Used</vt:lpstr>
      </vt:variant>
      <vt:variant>
        <vt:i4>10</vt:i4>
      </vt:variant>
      <vt:variant>
        <vt:lpstr>Theme</vt:lpstr>
      </vt:variant>
      <vt:variant>
        <vt:i4>2</vt:i4>
      </vt:variant>
      <vt:variant>
        <vt:lpstr>Slide Titles</vt:lpstr>
      </vt:variant>
      <vt:variant>
        <vt:i4>33</vt:i4>
      </vt:variant>
    </vt:vector>
  </HeadingPairs>
  <TitlesOfParts>
    <vt:vector size="45" baseType="lpstr">
      <vt:lpstr>Aptos</vt:lpstr>
      <vt:lpstr>Arial</vt:lpstr>
      <vt:lpstr>Arial Narrow</vt:lpstr>
      <vt:lpstr>Calibri</vt:lpstr>
      <vt:lpstr>Calibri Light</vt:lpstr>
      <vt:lpstr>Google Sans</vt:lpstr>
      <vt:lpstr>Trade Gothic Next</vt:lpstr>
      <vt:lpstr>Trade Gothic Next Cond</vt:lpstr>
      <vt:lpstr>Trade Gothic Next HvyCd</vt:lpstr>
      <vt:lpstr>Wingdings</vt:lpstr>
      <vt:lpstr>1_Office Theme</vt:lpstr>
      <vt:lpstr>Office Theme</vt:lpstr>
      <vt:lpstr>PowerPoint Presentation</vt:lpstr>
      <vt:lpstr>PowerPoint Presentation</vt:lpstr>
      <vt:lpstr>PowerPoint Presentation</vt:lpstr>
      <vt:lpstr>OUR VISION</vt:lpstr>
      <vt:lpstr>OUR GUIDING PRINCIPLES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Johnson, Cleveland</dc:creator>
  <cp:lastModifiedBy>Bailey, Daphne</cp:lastModifiedBy>
  <cp:revision>2</cp:revision>
  <cp:lastPrinted>2025-09-12T16:24:43Z</cp:lastPrinted>
  <dcterms:created xsi:type="dcterms:W3CDTF">2023-07-31T19:18:13Z</dcterms:created>
  <dcterms:modified xsi:type="dcterms:W3CDTF">2025-09-18T19:37:07Z</dcterms:modified>
</cp:coreProperties>
</file>