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92" r:id="rId2"/>
    <p:sldId id="298" r:id="rId3"/>
    <p:sldId id="297" r:id="rId4"/>
    <p:sldId id="287" r:id="rId5"/>
    <p:sldId id="376" r:id="rId6"/>
    <p:sldId id="380" r:id="rId7"/>
    <p:sldId id="300" r:id="rId8"/>
    <p:sldId id="294" r:id="rId9"/>
    <p:sldId id="316" r:id="rId10"/>
    <p:sldId id="362" r:id="rId11"/>
    <p:sldId id="377" r:id="rId12"/>
    <p:sldId id="379" r:id="rId13"/>
    <p:sldId id="374" r:id="rId14"/>
    <p:sldId id="313" r:id="rId15"/>
    <p:sldId id="318" r:id="rId16"/>
    <p:sldId id="331" r:id="rId17"/>
    <p:sldId id="378" r:id="rId18"/>
    <p:sldId id="314" r:id="rId19"/>
    <p:sldId id="305" r:id="rId20"/>
    <p:sldId id="320" r:id="rId21"/>
    <p:sldId id="327" r:id="rId22"/>
    <p:sldId id="347" r:id="rId23"/>
    <p:sldId id="323" r:id="rId24"/>
    <p:sldId id="352" r:id="rId25"/>
    <p:sldId id="329" r:id="rId26"/>
    <p:sldId id="349" r:id="rId27"/>
    <p:sldId id="317" r:id="rId28"/>
    <p:sldId id="326" r:id="rId29"/>
    <p:sldId id="328" r:id="rId30"/>
    <p:sldId id="363" r:id="rId31"/>
    <p:sldId id="364" r:id="rId32"/>
    <p:sldId id="367" r:id="rId33"/>
    <p:sldId id="365" r:id="rId34"/>
    <p:sldId id="369" r:id="rId35"/>
    <p:sldId id="370" r:id="rId36"/>
    <p:sldId id="371" r:id="rId37"/>
    <p:sldId id="372" r:id="rId38"/>
    <p:sldId id="312" r:id="rId39"/>
    <p:sldId id="308" r:id="rId40"/>
    <p:sldId id="357" r:id="rId41"/>
    <p:sldId id="356" r:id="rId42"/>
    <p:sldId id="315" r:id="rId43"/>
    <p:sldId id="304" r:id="rId44"/>
    <p:sldId id="295" r:id="rId45"/>
    <p:sldId id="279" r:id="rId4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6DA8C"/>
    <a:srgbClr val="32EE44"/>
    <a:srgbClr val="FFC700"/>
    <a:srgbClr val="FFFFFF"/>
    <a:srgbClr val="D7E4BD"/>
    <a:srgbClr val="BFDF99"/>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F40715-C3C8-4BD5-A44A-97704046D3B4}" v="5" dt="2025-07-16T22:02:22.604"/>
    <p1510:client id="{80B975B8-34E8-4451-AB63-6CC014D3BF57}" v="183" dt="2025-07-16T18:46:01.9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45" autoAdjust="0"/>
  </p:normalViewPr>
  <p:slideViewPr>
    <p:cSldViewPr snapToGrid="0">
      <p:cViewPr varScale="1">
        <p:scale>
          <a:sx n="69" d="100"/>
          <a:sy n="69" d="100"/>
        </p:scale>
        <p:origin x="326"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h, Eric" userId="7d1af326-05d0-4d04-b9e1-d6f5d2871dff" providerId="ADAL" clId="{7CF40715-C3C8-4BD5-A44A-97704046D3B4}"/>
    <pc:docChg chg="custSel modSld">
      <pc:chgData name="Bush, Eric" userId="7d1af326-05d0-4d04-b9e1-d6f5d2871dff" providerId="ADAL" clId="{7CF40715-C3C8-4BD5-A44A-97704046D3B4}" dt="2025-07-16T22:02:48.959" v="98" actId="14100"/>
      <pc:docMkLst>
        <pc:docMk/>
      </pc:docMkLst>
      <pc:sldChg chg="modSp mod">
        <pc:chgData name="Bush, Eric" userId="7d1af326-05d0-4d04-b9e1-d6f5d2871dff" providerId="ADAL" clId="{7CF40715-C3C8-4BD5-A44A-97704046D3B4}" dt="2025-07-16T21:50:43.367" v="77" actId="20577"/>
        <pc:sldMkLst>
          <pc:docMk/>
          <pc:sldMk cId="3197707687" sldId="316"/>
        </pc:sldMkLst>
        <pc:spChg chg="mod">
          <ac:chgData name="Bush, Eric" userId="7d1af326-05d0-4d04-b9e1-d6f5d2871dff" providerId="ADAL" clId="{7CF40715-C3C8-4BD5-A44A-97704046D3B4}" dt="2025-07-16T21:50:43.367" v="77" actId="20577"/>
          <ac:spMkLst>
            <pc:docMk/>
            <pc:sldMk cId="3197707687" sldId="316"/>
            <ac:spMk id="5" creationId="{EF4D4CC4-05C4-2D82-C2B7-CB8680E70154}"/>
          </ac:spMkLst>
        </pc:spChg>
      </pc:sldChg>
      <pc:sldChg chg="addSp delSp modSp mod">
        <pc:chgData name="Bush, Eric" userId="7d1af326-05d0-4d04-b9e1-d6f5d2871dff" providerId="ADAL" clId="{7CF40715-C3C8-4BD5-A44A-97704046D3B4}" dt="2025-07-16T22:02:48.959" v="98" actId="14100"/>
        <pc:sldMkLst>
          <pc:docMk/>
          <pc:sldMk cId="845144760" sldId="362"/>
        </pc:sldMkLst>
        <pc:graphicFrameChg chg="add del mod">
          <ac:chgData name="Bush, Eric" userId="7d1af326-05d0-4d04-b9e1-d6f5d2871dff" providerId="ADAL" clId="{7CF40715-C3C8-4BD5-A44A-97704046D3B4}" dt="2025-07-16T22:01:48.397" v="80" actId="478"/>
          <ac:graphicFrameMkLst>
            <pc:docMk/>
            <pc:sldMk cId="845144760" sldId="362"/>
            <ac:graphicFrameMk id="2" creationId="{27B49DBA-A915-B7A8-C694-616572E89E3A}"/>
          </ac:graphicFrameMkLst>
        </pc:graphicFrameChg>
        <pc:picChg chg="del">
          <ac:chgData name="Bush, Eric" userId="7d1af326-05d0-4d04-b9e1-d6f5d2871dff" providerId="ADAL" clId="{7CF40715-C3C8-4BD5-A44A-97704046D3B4}" dt="2025-07-16T21:48:20.109" v="0" actId="478"/>
          <ac:picMkLst>
            <pc:docMk/>
            <pc:sldMk cId="845144760" sldId="362"/>
            <ac:picMk id="2" creationId="{339102D9-C38B-CEAB-F3BE-CC25FCECCF1C}"/>
          </ac:picMkLst>
        </pc:picChg>
        <pc:picChg chg="add del mod">
          <ac:chgData name="Bush, Eric" userId="7d1af326-05d0-4d04-b9e1-d6f5d2871dff" providerId="ADAL" clId="{7CF40715-C3C8-4BD5-A44A-97704046D3B4}" dt="2025-07-16T22:02:21.207" v="86" actId="478"/>
          <ac:picMkLst>
            <pc:docMk/>
            <pc:sldMk cId="845144760" sldId="362"/>
            <ac:picMk id="4" creationId="{18936435-8147-3661-1A77-8505D951CF80}"/>
          </ac:picMkLst>
        </pc:picChg>
        <pc:picChg chg="add del mod">
          <ac:chgData name="Bush, Eric" userId="7d1af326-05d0-4d04-b9e1-d6f5d2871dff" providerId="ADAL" clId="{7CF40715-C3C8-4BD5-A44A-97704046D3B4}" dt="2025-07-16T21:49:17.375" v="10" actId="478"/>
          <ac:picMkLst>
            <pc:docMk/>
            <pc:sldMk cId="845144760" sldId="362"/>
            <ac:picMk id="4" creationId="{2801F35E-4D12-0FC8-8035-F6830060D636}"/>
          </ac:picMkLst>
        </pc:picChg>
        <pc:picChg chg="add del mod">
          <ac:chgData name="Bush, Eric" userId="7d1af326-05d0-4d04-b9e1-d6f5d2871dff" providerId="ADAL" clId="{7CF40715-C3C8-4BD5-A44A-97704046D3B4}" dt="2025-07-16T22:01:45.475" v="78" actId="478"/>
          <ac:picMkLst>
            <pc:docMk/>
            <pc:sldMk cId="845144760" sldId="362"/>
            <ac:picMk id="6" creationId="{BC10116F-82CE-B859-BC60-090C9613FB2E}"/>
          </ac:picMkLst>
        </pc:picChg>
        <pc:picChg chg="add mod">
          <ac:chgData name="Bush, Eric" userId="7d1af326-05d0-4d04-b9e1-d6f5d2871dff" providerId="ADAL" clId="{7CF40715-C3C8-4BD5-A44A-97704046D3B4}" dt="2025-07-16T22:02:48.959" v="98" actId="14100"/>
          <ac:picMkLst>
            <pc:docMk/>
            <pc:sldMk cId="845144760" sldId="362"/>
            <ac:picMk id="7" creationId="{B661D648-AC76-F614-6AA7-CDDA06B8474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559E23-4D89-4CEA-92EB-7A203165FCC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2C169E5-DE07-4F6D-8EF7-29FA35A957E5}">
      <dgm:prSet custT="1"/>
      <dgm:spPr/>
      <dgm:t>
        <a:bodyPr/>
        <a:lstStyle/>
        <a:p>
          <a:r>
            <a:rPr lang="en-US" sz="1500" dirty="0"/>
            <a:t>“Roll-back rate” means the previous year’s millage rate minus the millage equivalent of the total net assessed value added by reassessments.    </a:t>
          </a:r>
        </a:p>
        <a:p>
          <a:r>
            <a:rPr lang="en-US" sz="1600" b="1" dirty="0"/>
            <a:t>	</a:t>
          </a:r>
          <a:r>
            <a:rPr lang="en-US" sz="2000" b="1" dirty="0"/>
            <a:t>(CY 2025 Preliminary Roll-back rate = 14.674 – .652 = 14.022)</a:t>
          </a:r>
        </a:p>
      </dgm:t>
    </dgm:pt>
    <dgm:pt modelId="{F670B819-8700-4BCB-A85A-5133E2C1335F}" type="parTrans" cxnId="{6BD98C56-BBFD-4258-9ADF-6215F506976B}">
      <dgm:prSet/>
      <dgm:spPr/>
      <dgm:t>
        <a:bodyPr/>
        <a:lstStyle/>
        <a:p>
          <a:endParaRPr lang="en-US"/>
        </a:p>
      </dgm:t>
    </dgm:pt>
    <dgm:pt modelId="{32B00B3B-BDC5-419B-BF93-86B1AE6C9239}" type="sibTrans" cxnId="{6BD98C56-BBFD-4258-9ADF-6215F506976B}">
      <dgm:prSet/>
      <dgm:spPr/>
      <dgm:t>
        <a:bodyPr/>
        <a:lstStyle/>
        <a:p>
          <a:endParaRPr lang="en-US"/>
        </a:p>
      </dgm:t>
    </dgm:pt>
    <dgm:pt modelId="{5F0AB858-F999-4B10-8A86-47AFBE05F77F}">
      <dgm:prSet custT="1"/>
      <dgm:spPr/>
      <dgm:t>
        <a:bodyPr/>
        <a:lstStyle/>
        <a:p>
          <a:r>
            <a:rPr lang="en-US" sz="1500" dirty="0"/>
            <a:t>“Mill” means one one-thousandth of a United States dollar.  </a:t>
          </a:r>
        </a:p>
        <a:p>
          <a:r>
            <a:rPr lang="en-US" sz="1200" b="1" dirty="0"/>
            <a:t>	</a:t>
          </a:r>
          <a:r>
            <a:rPr lang="en-US" sz="2000" b="1" dirty="0"/>
            <a:t>(BCSD Preliminary value of one mill for CY 2025 is $6,183,710)</a:t>
          </a:r>
          <a:endParaRPr lang="en-US" sz="1500" dirty="0"/>
        </a:p>
      </dgm:t>
    </dgm:pt>
    <dgm:pt modelId="{5E289EAB-FDED-4FA8-8D2A-6B8C9DAE4787}" type="parTrans" cxnId="{08BADD78-2318-4FDA-B2D2-C3A18CFD2027}">
      <dgm:prSet/>
      <dgm:spPr/>
      <dgm:t>
        <a:bodyPr/>
        <a:lstStyle/>
        <a:p>
          <a:endParaRPr lang="en-US"/>
        </a:p>
      </dgm:t>
    </dgm:pt>
    <dgm:pt modelId="{063FDBFE-2903-431E-904B-390423FC25ED}" type="sibTrans" cxnId="{08BADD78-2318-4FDA-B2D2-C3A18CFD2027}">
      <dgm:prSet/>
      <dgm:spPr/>
      <dgm:t>
        <a:bodyPr/>
        <a:lstStyle/>
        <a:p>
          <a:endParaRPr lang="en-US"/>
        </a:p>
      </dgm:t>
    </dgm:pt>
    <dgm:pt modelId="{1E0A0444-274C-4506-8BAD-432BDFFEAA43}">
      <dgm:prSet custT="1"/>
      <dgm:spPr/>
      <dgm:t>
        <a:bodyPr/>
        <a:lstStyle/>
        <a:p>
          <a:r>
            <a:rPr lang="en-US" sz="1500" dirty="0"/>
            <a:t>“Millage rate” means the levy, in mills, which is established by the governing authority </a:t>
          </a:r>
          <a:r>
            <a:rPr lang="en-US" sz="1500" b="1" dirty="0"/>
            <a:t>(Bibb County Board of Education) </a:t>
          </a:r>
          <a:r>
            <a:rPr lang="en-US" sz="1500" dirty="0"/>
            <a:t>for purposes of financing, in whole or in part, the taxing jurisdiction’s </a:t>
          </a:r>
          <a:r>
            <a:rPr lang="en-US" sz="1500" b="1" dirty="0"/>
            <a:t>(BCSD) </a:t>
          </a:r>
          <a:r>
            <a:rPr lang="en-US" sz="1500" dirty="0"/>
            <a:t>expenses for its fiscal year. 					</a:t>
          </a:r>
          <a:endParaRPr lang="en-US" sz="2000" b="1" dirty="0"/>
        </a:p>
      </dgm:t>
    </dgm:pt>
    <dgm:pt modelId="{33E016B2-BAD3-4409-827E-E24D2D85EDEC}" type="parTrans" cxnId="{3BEF230D-D5F1-4A79-BBC1-66E83BB05A9A}">
      <dgm:prSet/>
      <dgm:spPr/>
      <dgm:t>
        <a:bodyPr/>
        <a:lstStyle/>
        <a:p>
          <a:endParaRPr lang="en-US"/>
        </a:p>
      </dgm:t>
    </dgm:pt>
    <dgm:pt modelId="{F35B7B3D-E7A3-4EE5-BBFA-730414CB393E}" type="sibTrans" cxnId="{3BEF230D-D5F1-4A79-BBC1-66E83BB05A9A}">
      <dgm:prSet/>
      <dgm:spPr/>
      <dgm:t>
        <a:bodyPr/>
        <a:lstStyle/>
        <a:p>
          <a:endParaRPr lang="en-US"/>
        </a:p>
      </dgm:t>
    </dgm:pt>
    <dgm:pt modelId="{E5532BAF-131A-42AF-AC05-7F4BBE5834A1}">
      <dgm:prSet/>
      <dgm:spPr/>
      <dgm:t>
        <a:bodyPr/>
        <a:lstStyle/>
        <a:p>
          <a:r>
            <a:rPr lang="en-US" dirty="0"/>
            <a:t>Millage Equivalent” means the number of mills which would result when the total net assessed value added by reassessments is divided by the certified tax digest and the result is multiplied by the previous year’s millage rate. </a:t>
          </a:r>
          <a:r>
            <a:rPr lang="en-US" b="1" dirty="0"/>
            <a:t>(millage equivalent = .652)</a:t>
          </a:r>
          <a:endParaRPr lang="en-US" dirty="0"/>
        </a:p>
      </dgm:t>
    </dgm:pt>
    <dgm:pt modelId="{DBFB4AB3-4914-461B-B4F1-EB31D340CDCA}" type="parTrans" cxnId="{F2AFB27F-82DD-4CCD-8B29-50FF996C9A1C}">
      <dgm:prSet/>
      <dgm:spPr/>
      <dgm:t>
        <a:bodyPr/>
        <a:lstStyle/>
        <a:p>
          <a:endParaRPr lang="en-US"/>
        </a:p>
      </dgm:t>
    </dgm:pt>
    <dgm:pt modelId="{7FF5670B-A987-4053-9EFC-6D93FB0734DD}" type="sibTrans" cxnId="{F2AFB27F-82DD-4CCD-8B29-50FF996C9A1C}">
      <dgm:prSet/>
      <dgm:spPr/>
      <dgm:t>
        <a:bodyPr/>
        <a:lstStyle/>
        <a:p>
          <a:endParaRPr lang="en-US"/>
        </a:p>
      </dgm:t>
    </dgm:pt>
    <dgm:pt modelId="{5AD6F561-F6AB-4BD2-B701-DE1B3135636B}" type="pres">
      <dgm:prSet presAssocID="{37559E23-4D89-4CEA-92EB-7A203165FCCE}" presName="outerComposite" presStyleCnt="0">
        <dgm:presLayoutVars>
          <dgm:chMax val="5"/>
          <dgm:dir/>
          <dgm:resizeHandles val="exact"/>
        </dgm:presLayoutVars>
      </dgm:prSet>
      <dgm:spPr/>
    </dgm:pt>
    <dgm:pt modelId="{3429A3A7-EBE4-4D9A-97AA-893B162A4F41}" type="pres">
      <dgm:prSet presAssocID="{37559E23-4D89-4CEA-92EB-7A203165FCCE}" presName="dummyMaxCanvas" presStyleCnt="0">
        <dgm:presLayoutVars/>
      </dgm:prSet>
      <dgm:spPr/>
    </dgm:pt>
    <dgm:pt modelId="{521927CE-706B-4990-BA48-F5762C308254}" type="pres">
      <dgm:prSet presAssocID="{37559E23-4D89-4CEA-92EB-7A203165FCCE}" presName="FourNodes_1" presStyleLbl="node1" presStyleIdx="0" presStyleCnt="4" custLinFactY="148463" custLinFactNeighborX="15537" custLinFactNeighborY="200000">
        <dgm:presLayoutVars>
          <dgm:bulletEnabled val="1"/>
        </dgm:presLayoutVars>
      </dgm:prSet>
      <dgm:spPr/>
    </dgm:pt>
    <dgm:pt modelId="{49491563-DEE1-4B82-851E-E628B8B1E3EF}" type="pres">
      <dgm:prSet presAssocID="{37559E23-4D89-4CEA-92EB-7A203165FCCE}" presName="FourNodes_2" presStyleLbl="node1" presStyleIdx="1" presStyleCnt="4" custScaleX="112823" custLinFactY="12082" custLinFactNeighborX="5669" custLinFactNeighborY="100000">
        <dgm:presLayoutVars>
          <dgm:bulletEnabled val="1"/>
        </dgm:presLayoutVars>
      </dgm:prSet>
      <dgm:spPr/>
    </dgm:pt>
    <dgm:pt modelId="{91E6695B-3612-4473-9624-BDC051FF46F4}" type="pres">
      <dgm:prSet presAssocID="{37559E23-4D89-4CEA-92EB-7A203165FCCE}" presName="FourNodes_3" presStyleLbl="node1" presStyleIdx="2" presStyleCnt="4" custLinFactY="-100000" custLinFactNeighborX="-15464" custLinFactNeighborY="-132851">
        <dgm:presLayoutVars>
          <dgm:bulletEnabled val="1"/>
        </dgm:presLayoutVars>
      </dgm:prSet>
      <dgm:spPr/>
    </dgm:pt>
    <dgm:pt modelId="{D742B197-A1B6-4284-B45F-3ECBECB0D305}" type="pres">
      <dgm:prSet presAssocID="{37559E23-4D89-4CEA-92EB-7A203165FCCE}" presName="FourNodes_4" presStyleLbl="node1" presStyleIdx="3" presStyleCnt="4" custLinFactY="-100000" custLinFactNeighborX="-20010" custLinFactNeighborY="-137488">
        <dgm:presLayoutVars>
          <dgm:bulletEnabled val="1"/>
        </dgm:presLayoutVars>
      </dgm:prSet>
      <dgm:spPr/>
    </dgm:pt>
    <dgm:pt modelId="{658E7C3F-ECD1-4836-8096-4097111A6793}" type="pres">
      <dgm:prSet presAssocID="{37559E23-4D89-4CEA-92EB-7A203165FCCE}" presName="FourConn_1-2" presStyleLbl="fgAccFollowNode1" presStyleIdx="0" presStyleCnt="3">
        <dgm:presLayoutVars>
          <dgm:bulletEnabled val="1"/>
        </dgm:presLayoutVars>
      </dgm:prSet>
      <dgm:spPr/>
    </dgm:pt>
    <dgm:pt modelId="{43A3B932-D130-4726-84B6-FDA83D870437}" type="pres">
      <dgm:prSet presAssocID="{37559E23-4D89-4CEA-92EB-7A203165FCCE}" presName="FourConn_2-3" presStyleLbl="fgAccFollowNode1" presStyleIdx="1" presStyleCnt="3">
        <dgm:presLayoutVars>
          <dgm:bulletEnabled val="1"/>
        </dgm:presLayoutVars>
      </dgm:prSet>
      <dgm:spPr/>
    </dgm:pt>
    <dgm:pt modelId="{F0F56AEB-C053-4D9C-8E62-C068289FABCB}" type="pres">
      <dgm:prSet presAssocID="{37559E23-4D89-4CEA-92EB-7A203165FCCE}" presName="FourConn_3-4" presStyleLbl="fgAccFollowNode1" presStyleIdx="2" presStyleCnt="3" custLinFactNeighborX="-29557" custLinFactNeighborY="5347">
        <dgm:presLayoutVars>
          <dgm:bulletEnabled val="1"/>
        </dgm:presLayoutVars>
      </dgm:prSet>
      <dgm:spPr/>
    </dgm:pt>
    <dgm:pt modelId="{D85361CE-7E45-481C-9B02-682A82D2DD81}" type="pres">
      <dgm:prSet presAssocID="{37559E23-4D89-4CEA-92EB-7A203165FCCE}" presName="FourNodes_1_text" presStyleLbl="node1" presStyleIdx="3" presStyleCnt="4">
        <dgm:presLayoutVars>
          <dgm:bulletEnabled val="1"/>
        </dgm:presLayoutVars>
      </dgm:prSet>
      <dgm:spPr/>
    </dgm:pt>
    <dgm:pt modelId="{87DB4A31-EF8A-4533-8AE1-EC71458B12CF}" type="pres">
      <dgm:prSet presAssocID="{37559E23-4D89-4CEA-92EB-7A203165FCCE}" presName="FourNodes_2_text" presStyleLbl="node1" presStyleIdx="3" presStyleCnt="4">
        <dgm:presLayoutVars>
          <dgm:bulletEnabled val="1"/>
        </dgm:presLayoutVars>
      </dgm:prSet>
      <dgm:spPr/>
    </dgm:pt>
    <dgm:pt modelId="{BAF4C990-1F0D-45BD-A8C9-47962FCF5D6D}" type="pres">
      <dgm:prSet presAssocID="{37559E23-4D89-4CEA-92EB-7A203165FCCE}" presName="FourNodes_3_text" presStyleLbl="node1" presStyleIdx="3" presStyleCnt="4">
        <dgm:presLayoutVars>
          <dgm:bulletEnabled val="1"/>
        </dgm:presLayoutVars>
      </dgm:prSet>
      <dgm:spPr/>
    </dgm:pt>
    <dgm:pt modelId="{CF5BB115-A22E-43C1-9967-85C430B07941}" type="pres">
      <dgm:prSet presAssocID="{37559E23-4D89-4CEA-92EB-7A203165FCCE}" presName="FourNodes_4_text" presStyleLbl="node1" presStyleIdx="3" presStyleCnt="4">
        <dgm:presLayoutVars>
          <dgm:bulletEnabled val="1"/>
        </dgm:presLayoutVars>
      </dgm:prSet>
      <dgm:spPr/>
    </dgm:pt>
  </dgm:ptLst>
  <dgm:cxnLst>
    <dgm:cxn modelId="{3BEF230D-D5F1-4A79-BBC1-66E83BB05A9A}" srcId="{37559E23-4D89-4CEA-92EB-7A203165FCCE}" destId="{1E0A0444-274C-4506-8BAD-432BDFFEAA43}" srcOrd="2" destOrd="0" parTransId="{33E016B2-BAD3-4409-827E-E24D2D85EDEC}" sibTransId="{F35B7B3D-E7A3-4EE5-BBFA-730414CB393E}"/>
    <dgm:cxn modelId="{A7E6C33E-D23C-41B1-9F12-3DA96BB9FA32}" type="presOf" srcId="{E5532BAF-131A-42AF-AC05-7F4BBE5834A1}" destId="{D742B197-A1B6-4284-B45F-3ECBECB0D305}" srcOrd="0" destOrd="0" presId="urn:microsoft.com/office/officeart/2005/8/layout/vProcess5"/>
    <dgm:cxn modelId="{54FE345C-571A-4B2E-A389-DF4C2456DD07}" type="presOf" srcId="{5F0AB858-F999-4B10-8A86-47AFBE05F77F}" destId="{87DB4A31-EF8A-4533-8AE1-EC71458B12CF}" srcOrd="1" destOrd="0" presId="urn:microsoft.com/office/officeart/2005/8/layout/vProcess5"/>
    <dgm:cxn modelId="{F8EE9248-36A1-4637-AA14-DBAE9B4FC713}" type="presOf" srcId="{E5532BAF-131A-42AF-AC05-7F4BBE5834A1}" destId="{CF5BB115-A22E-43C1-9967-85C430B07941}" srcOrd="1" destOrd="0" presId="urn:microsoft.com/office/officeart/2005/8/layout/vProcess5"/>
    <dgm:cxn modelId="{0ECB686A-AB56-4E51-A8E0-8F08C92919DE}" type="presOf" srcId="{1E0A0444-274C-4506-8BAD-432BDFFEAA43}" destId="{BAF4C990-1F0D-45BD-A8C9-47962FCF5D6D}" srcOrd="1" destOrd="0" presId="urn:microsoft.com/office/officeart/2005/8/layout/vProcess5"/>
    <dgm:cxn modelId="{4BB48870-1A7A-45BF-9550-3685B6967773}" type="presOf" srcId="{32B00B3B-BDC5-419B-BF93-86B1AE6C9239}" destId="{658E7C3F-ECD1-4836-8096-4097111A6793}" srcOrd="0" destOrd="0" presId="urn:microsoft.com/office/officeart/2005/8/layout/vProcess5"/>
    <dgm:cxn modelId="{6BD98C56-BBFD-4258-9ADF-6215F506976B}" srcId="{37559E23-4D89-4CEA-92EB-7A203165FCCE}" destId="{42C169E5-DE07-4F6D-8EF7-29FA35A957E5}" srcOrd="0" destOrd="0" parTransId="{F670B819-8700-4BCB-A85A-5133E2C1335F}" sibTransId="{32B00B3B-BDC5-419B-BF93-86B1AE6C9239}"/>
    <dgm:cxn modelId="{1C4BE657-BFD4-4D64-8B37-4DBA57D7C2A9}" type="presOf" srcId="{42C169E5-DE07-4F6D-8EF7-29FA35A957E5}" destId="{D85361CE-7E45-481C-9B02-682A82D2DD81}" srcOrd="1" destOrd="0" presId="urn:microsoft.com/office/officeart/2005/8/layout/vProcess5"/>
    <dgm:cxn modelId="{08BADD78-2318-4FDA-B2D2-C3A18CFD2027}" srcId="{37559E23-4D89-4CEA-92EB-7A203165FCCE}" destId="{5F0AB858-F999-4B10-8A86-47AFBE05F77F}" srcOrd="1" destOrd="0" parTransId="{5E289EAB-FDED-4FA8-8D2A-6B8C9DAE4787}" sibTransId="{063FDBFE-2903-431E-904B-390423FC25ED}"/>
    <dgm:cxn modelId="{F2AFB27F-82DD-4CCD-8B29-50FF996C9A1C}" srcId="{37559E23-4D89-4CEA-92EB-7A203165FCCE}" destId="{E5532BAF-131A-42AF-AC05-7F4BBE5834A1}" srcOrd="3" destOrd="0" parTransId="{DBFB4AB3-4914-461B-B4F1-EB31D340CDCA}" sibTransId="{7FF5670B-A987-4053-9EFC-6D93FB0734DD}"/>
    <dgm:cxn modelId="{9071DC86-CFAC-4AD5-A15D-B7A64D4A3AEF}" type="presOf" srcId="{5F0AB858-F999-4B10-8A86-47AFBE05F77F}" destId="{49491563-DEE1-4B82-851E-E628B8B1E3EF}" srcOrd="0" destOrd="0" presId="urn:microsoft.com/office/officeart/2005/8/layout/vProcess5"/>
    <dgm:cxn modelId="{5E87A598-7122-404C-8415-CB6B9A091727}" type="presOf" srcId="{1E0A0444-274C-4506-8BAD-432BDFFEAA43}" destId="{91E6695B-3612-4473-9624-BDC051FF46F4}" srcOrd="0" destOrd="0" presId="urn:microsoft.com/office/officeart/2005/8/layout/vProcess5"/>
    <dgm:cxn modelId="{607D42B1-C23E-48E6-AA72-85598FB75753}" type="presOf" srcId="{42C169E5-DE07-4F6D-8EF7-29FA35A957E5}" destId="{521927CE-706B-4990-BA48-F5762C308254}" srcOrd="0" destOrd="0" presId="urn:microsoft.com/office/officeart/2005/8/layout/vProcess5"/>
    <dgm:cxn modelId="{DC153CC9-6E96-4E2E-ACC5-9537E03814C7}" type="presOf" srcId="{063FDBFE-2903-431E-904B-390423FC25ED}" destId="{43A3B932-D130-4726-84B6-FDA83D870437}" srcOrd="0" destOrd="0" presId="urn:microsoft.com/office/officeart/2005/8/layout/vProcess5"/>
    <dgm:cxn modelId="{F026B1F0-2CF2-4390-924C-DC8A63358316}" type="presOf" srcId="{37559E23-4D89-4CEA-92EB-7A203165FCCE}" destId="{5AD6F561-F6AB-4BD2-B701-DE1B3135636B}" srcOrd="0" destOrd="0" presId="urn:microsoft.com/office/officeart/2005/8/layout/vProcess5"/>
    <dgm:cxn modelId="{2248E5F3-BE09-46AE-B560-AC28C941454F}" type="presOf" srcId="{F35B7B3D-E7A3-4EE5-BBFA-730414CB393E}" destId="{F0F56AEB-C053-4D9C-8E62-C068289FABCB}" srcOrd="0" destOrd="0" presId="urn:microsoft.com/office/officeart/2005/8/layout/vProcess5"/>
    <dgm:cxn modelId="{639E669D-3BFC-477A-9D26-7C18E196F0B2}" type="presParOf" srcId="{5AD6F561-F6AB-4BD2-B701-DE1B3135636B}" destId="{3429A3A7-EBE4-4D9A-97AA-893B162A4F41}" srcOrd="0" destOrd="0" presId="urn:microsoft.com/office/officeart/2005/8/layout/vProcess5"/>
    <dgm:cxn modelId="{165364A0-4894-4DAD-BB3E-6E508D63A77F}" type="presParOf" srcId="{5AD6F561-F6AB-4BD2-B701-DE1B3135636B}" destId="{521927CE-706B-4990-BA48-F5762C308254}" srcOrd="1" destOrd="0" presId="urn:microsoft.com/office/officeart/2005/8/layout/vProcess5"/>
    <dgm:cxn modelId="{203165CD-0889-4ADD-9A61-BAD24801DD31}" type="presParOf" srcId="{5AD6F561-F6AB-4BD2-B701-DE1B3135636B}" destId="{49491563-DEE1-4B82-851E-E628B8B1E3EF}" srcOrd="2" destOrd="0" presId="urn:microsoft.com/office/officeart/2005/8/layout/vProcess5"/>
    <dgm:cxn modelId="{39D0798C-03B9-4651-93D6-895418C0FE2A}" type="presParOf" srcId="{5AD6F561-F6AB-4BD2-B701-DE1B3135636B}" destId="{91E6695B-3612-4473-9624-BDC051FF46F4}" srcOrd="3" destOrd="0" presId="urn:microsoft.com/office/officeart/2005/8/layout/vProcess5"/>
    <dgm:cxn modelId="{D2270C9D-F9A1-48D5-9822-9D50B9ACA33E}" type="presParOf" srcId="{5AD6F561-F6AB-4BD2-B701-DE1B3135636B}" destId="{D742B197-A1B6-4284-B45F-3ECBECB0D305}" srcOrd="4" destOrd="0" presId="urn:microsoft.com/office/officeart/2005/8/layout/vProcess5"/>
    <dgm:cxn modelId="{0056D372-76D6-4BBF-B79F-A7F31817103B}" type="presParOf" srcId="{5AD6F561-F6AB-4BD2-B701-DE1B3135636B}" destId="{658E7C3F-ECD1-4836-8096-4097111A6793}" srcOrd="5" destOrd="0" presId="urn:microsoft.com/office/officeart/2005/8/layout/vProcess5"/>
    <dgm:cxn modelId="{96E6CE9E-31E5-43EF-874C-5CAE3344A9BF}" type="presParOf" srcId="{5AD6F561-F6AB-4BD2-B701-DE1B3135636B}" destId="{43A3B932-D130-4726-84B6-FDA83D870437}" srcOrd="6" destOrd="0" presId="urn:microsoft.com/office/officeart/2005/8/layout/vProcess5"/>
    <dgm:cxn modelId="{F7AC5C3C-A156-4ECE-8D16-5615D76F9DDB}" type="presParOf" srcId="{5AD6F561-F6AB-4BD2-B701-DE1B3135636B}" destId="{F0F56AEB-C053-4D9C-8E62-C068289FABCB}" srcOrd="7" destOrd="0" presId="urn:microsoft.com/office/officeart/2005/8/layout/vProcess5"/>
    <dgm:cxn modelId="{CDB8212F-97F8-4748-8AFE-B65F079EFB61}" type="presParOf" srcId="{5AD6F561-F6AB-4BD2-B701-DE1B3135636B}" destId="{D85361CE-7E45-481C-9B02-682A82D2DD81}" srcOrd="8" destOrd="0" presId="urn:microsoft.com/office/officeart/2005/8/layout/vProcess5"/>
    <dgm:cxn modelId="{9EDE8969-C151-4132-8A8E-C06CB356CAFA}" type="presParOf" srcId="{5AD6F561-F6AB-4BD2-B701-DE1B3135636B}" destId="{87DB4A31-EF8A-4533-8AE1-EC71458B12CF}" srcOrd="9" destOrd="0" presId="urn:microsoft.com/office/officeart/2005/8/layout/vProcess5"/>
    <dgm:cxn modelId="{6C909571-FAE9-46E5-ADB6-2FE332173953}" type="presParOf" srcId="{5AD6F561-F6AB-4BD2-B701-DE1B3135636B}" destId="{BAF4C990-1F0D-45BD-A8C9-47962FCF5D6D}" srcOrd="10" destOrd="0" presId="urn:microsoft.com/office/officeart/2005/8/layout/vProcess5"/>
    <dgm:cxn modelId="{58A2AAA6-8936-4806-B76F-5C613A2A36D1}" type="presParOf" srcId="{5AD6F561-F6AB-4BD2-B701-DE1B3135636B}" destId="{CF5BB115-A22E-43C1-9967-85C430B0794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927CE-706B-4990-BA48-F5762C308254}">
      <dsp:nvSpPr>
        <dsp:cNvPr id="0" name=""/>
        <dsp:cNvSpPr/>
      </dsp:nvSpPr>
      <dsp:spPr>
        <a:xfrm>
          <a:off x="1334407" y="4126453"/>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“Roll-back rate” means the previous year’s millage rate minus the millage equivalent of the total net assessed value added by reassessments.    </a:t>
          </a:r>
        </a:p>
        <a:p>
          <a:pPr marL="0" lvl="0" indent="0" algn="l" defTabSz="666750">
            <a:lnSpc>
              <a:spcPct val="90000"/>
            </a:lnSpc>
            <a:spcBef>
              <a:spcPct val="0"/>
            </a:spcBef>
            <a:spcAft>
              <a:spcPct val="35000"/>
            </a:spcAft>
            <a:buNone/>
          </a:pPr>
          <a:r>
            <a:rPr lang="en-US" sz="1600" b="1" kern="1200" dirty="0"/>
            <a:t>	</a:t>
          </a:r>
          <a:r>
            <a:rPr lang="en-US" sz="2000" b="1" kern="1200" dirty="0"/>
            <a:t>(CY 2025 Preliminary Roll-back rate = 14.674 – .652 = 14.022)</a:t>
          </a:r>
        </a:p>
      </dsp:txBody>
      <dsp:txXfrm>
        <a:off x="1369091" y="4161137"/>
        <a:ext cx="7210681" cy="1114818"/>
      </dsp:txXfrm>
    </dsp:sp>
    <dsp:sp modelId="{49491563-DEE1-4B82-851E-E628B8B1E3EF}">
      <dsp:nvSpPr>
        <dsp:cNvPr id="0" name=""/>
        <dsp:cNvSpPr/>
      </dsp:nvSpPr>
      <dsp:spPr>
        <a:xfrm>
          <a:off x="655523" y="2726754"/>
          <a:ext cx="9689889"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“Mill” means one one-thousandth of a United States dollar.  </a:t>
          </a:r>
        </a:p>
        <a:p>
          <a:pPr marL="0" lvl="0" indent="0" algn="l" defTabSz="666750">
            <a:lnSpc>
              <a:spcPct val="90000"/>
            </a:lnSpc>
            <a:spcBef>
              <a:spcPct val="0"/>
            </a:spcBef>
            <a:spcAft>
              <a:spcPct val="35000"/>
            </a:spcAft>
            <a:buNone/>
          </a:pPr>
          <a:r>
            <a:rPr lang="en-US" sz="1200" b="1" kern="1200" dirty="0"/>
            <a:t>	</a:t>
          </a:r>
          <a:r>
            <a:rPr lang="en-US" sz="2000" b="1" kern="1200" dirty="0"/>
            <a:t>(BCSD Preliminary value of one mill for CY 2025 is $6,183,710)</a:t>
          </a:r>
          <a:endParaRPr lang="en-US" sz="1500" kern="1200" dirty="0"/>
        </a:p>
      </dsp:txBody>
      <dsp:txXfrm>
        <a:off x="690207" y="2761438"/>
        <a:ext cx="7940569" cy="1114818"/>
      </dsp:txXfrm>
    </dsp:sp>
    <dsp:sp modelId="{91E6695B-3612-4473-9624-BDC051FF46F4}">
      <dsp:nvSpPr>
        <dsp:cNvPr id="0" name=""/>
        <dsp:cNvSpPr/>
      </dsp:nvSpPr>
      <dsp:spPr>
        <a:xfrm>
          <a:off x="99713" y="41596"/>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dirty="0"/>
            <a:t>“Millage rate” means the levy, in mills, which is established by the governing authority </a:t>
          </a:r>
          <a:r>
            <a:rPr lang="en-US" sz="1500" b="1" kern="1200" dirty="0"/>
            <a:t>(Bibb County Board of Education) </a:t>
          </a:r>
          <a:r>
            <a:rPr lang="en-US" sz="1500" kern="1200" dirty="0"/>
            <a:t>for purposes of financing, in whole or in part, the taxing jurisdiction’s </a:t>
          </a:r>
          <a:r>
            <a:rPr lang="en-US" sz="1500" b="1" kern="1200" dirty="0"/>
            <a:t>(BCSD) </a:t>
          </a:r>
          <a:r>
            <a:rPr lang="en-US" sz="1500" kern="1200" dirty="0"/>
            <a:t>expenses for its fiscal year. 					</a:t>
          </a:r>
          <a:endParaRPr lang="en-US" sz="2000" b="1" kern="1200" dirty="0"/>
        </a:p>
      </dsp:txBody>
      <dsp:txXfrm>
        <a:off x="134397" y="76280"/>
        <a:ext cx="7040928" cy="1114818"/>
      </dsp:txXfrm>
    </dsp:sp>
    <dsp:sp modelId="{D742B197-A1B6-4284-B45F-3ECBECB0D305}">
      <dsp:nvSpPr>
        <dsp:cNvPr id="0" name=""/>
        <dsp:cNvSpPr/>
      </dsp:nvSpPr>
      <dsp:spPr>
        <a:xfrm>
          <a:off x="428569" y="1386179"/>
          <a:ext cx="8588576" cy="11841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Millage Equivalent” means the number of mills which would result when the total net assessed value added by reassessments is divided by the certified tax digest and the result is multiplied by the previous year’s millage rate. </a:t>
          </a:r>
          <a:r>
            <a:rPr lang="en-US" sz="1700" b="1" kern="1200" dirty="0"/>
            <a:t>(millage equivalent = .652)</a:t>
          </a:r>
          <a:endParaRPr lang="en-US" sz="1700" kern="1200" dirty="0"/>
        </a:p>
      </dsp:txBody>
      <dsp:txXfrm>
        <a:off x="463253" y="1420863"/>
        <a:ext cx="7030193" cy="1114818"/>
      </dsp:txXfrm>
    </dsp:sp>
    <dsp:sp modelId="{658E7C3F-ECD1-4836-8096-4097111A6793}">
      <dsp:nvSpPr>
        <dsp:cNvPr id="0" name=""/>
        <dsp:cNvSpPr/>
      </dsp:nvSpPr>
      <dsp:spPr>
        <a:xfrm>
          <a:off x="7818854" y="906979"/>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7992041" y="906979"/>
        <a:ext cx="423347" cy="579215"/>
      </dsp:txXfrm>
    </dsp:sp>
    <dsp:sp modelId="{43A3B932-D130-4726-84B6-FDA83D870437}">
      <dsp:nvSpPr>
        <dsp:cNvPr id="0" name=""/>
        <dsp:cNvSpPr/>
      </dsp:nvSpPr>
      <dsp:spPr>
        <a:xfrm>
          <a:off x="8538147" y="2306473"/>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711334" y="2306473"/>
        <a:ext cx="423347" cy="579215"/>
      </dsp:txXfrm>
    </dsp:sp>
    <dsp:sp modelId="{F0F56AEB-C053-4D9C-8E62-C068289FABCB}">
      <dsp:nvSpPr>
        <dsp:cNvPr id="0" name=""/>
        <dsp:cNvSpPr/>
      </dsp:nvSpPr>
      <dsp:spPr>
        <a:xfrm>
          <a:off x="9019198" y="3747123"/>
          <a:ext cx="769721" cy="769721"/>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192385" y="3747123"/>
        <a:ext cx="423347" cy="57921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7/16/2025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1740453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BB074-F07F-42F5-2111-7F084423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D58B67-A894-5914-A6AC-5B32C7DC35B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4800386-A7B0-D81F-66B3-E47998BD0D45}"/>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1696CDAF-36D9-8C94-F128-B33EA769D669}"/>
              </a:ext>
            </a:extLst>
          </p:cNvPr>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2699356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166205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1856686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3546205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1DA42-9D6D-F6E0-2E80-CAD0A2C57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725081-7EC5-A52F-AADD-B0981A0997C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4C87C67-0962-491F-9FCC-5DE38B923A09}"/>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3F418EE9-620C-9C84-FCEC-831C2B2BD740}"/>
              </a:ext>
            </a:extLst>
          </p:cNvPr>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2993532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3258084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3804903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2571201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CE31-ED8C-9788-FBF0-C5BC37AAF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061EDD-7622-247A-5F43-A54782EFCBB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9D9F35D-3B3D-CA85-20BE-F6F84376F116}"/>
              </a:ext>
            </a:extLst>
          </p:cNvPr>
          <p:cNvSpPr>
            <a:spLocks noGrp="1"/>
          </p:cNvSpPr>
          <p:nvPr>
            <p:ph type="body" idx="1"/>
          </p:nvPr>
        </p:nvSpPr>
        <p:spPr/>
        <p:txBody>
          <a:bodyPr/>
          <a:lstStyle/>
          <a:p>
            <a:r>
              <a:rPr lang="en-US"/>
              <a:t>Dr. Sims</a:t>
            </a:r>
          </a:p>
        </p:txBody>
      </p:sp>
      <p:sp>
        <p:nvSpPr>
          <p:cNvPr id="4" name="Slide Number Placeholder 3">
            <a:extLst>
              <a:ext uri="{FF2B5EF4-FFF2-40B4-BE49-F238E27FC236}">
                <a16:creationId xmlns:a16="http://schemas.microsoft.com/office/drawing/2014/main" id="{A646A1A4-C4A2-411F-B7B0-E8C7560C17E5}"/>
              </a:ext>
            </a:extLst>
          </p:cNvPr>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1979138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3853392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3328047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8419353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308015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2055272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25</a:t>
            </a:fld>
            <a:endParaRPr lang="en-US"/>
          </a:p>
        </p:txBody>
      </p:sp>
    </p:spTree>
    <p:extLst>
      <p:ext uri="{BB962C8B-B14F-4D97-AF65-F5344CB8AC3E}">
        <p14:creationId xmlns:p14="http://schemas.microsoft.com/office/powerpoint/2010/main" val="1924658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27</a:t>
            </a:fld>
            <a:endParaRPr lang="en-US"/>
          </a:p>
        </p:txBody>
      </p:sp>
    </p:spTree>
    <p:extLst>
      <p:ext uri="{BB962C8B-B14F-4D97-AF65-F5344CB8AC3E}">
        <p14:creationId xmlns:p14="http://schemas.microsoft.com/office/powerpoint/2010/main" val="1510724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28</a:t>
            </a:fld>
            <a:endParaRPr lang="en-US"/>
          </a:p>
        </p:txBody>
      </p:sp>
    </p:spTree>
    <p:extLst>
      <p:ext uri="{BB962C8B-B14F-4D97-AF65-F5344CB8AC3E}">
        <p14:creationId xmlns:p14="http://schemas.microsoft.com/office/powerpoint/2010/main" val="464900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29</a:t>
            </a:fld>
            <a:endParaRPr lang="en-US"/>
          </a:p>
        </p:txBody>
      </p:sp>
    </p:spTree>
    <p:extLst>
      <p:ext uri="{BB962C8B-B14F-4D97-AF65-F5344CB8AC3E}">
        <p14:creationId xmlns:p14="http://schemas.microsoft.com/office/powerpoint/2010/main" val="4207323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31</a:t>
            </a:fld>
            <a:endParaRPr lang="en-US"/>
          </a:p>
        </p:txBody>
      </p:sp>
    </p:spTree>
    <p:extLst>
      <p:ext uri="{BB962C8B-B14F-4D97-AF65-F5344CB8AC3E}">
        <p14:creationId xmlns:p14="http://schemas.microsoft.com/office/powerpoint/2010/main" val="1185369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32</a:t>
            </a:fld>
            <a:endParaRPr lang="en-US"/>
          </a:p>
        </p:txBody>
      </p:sp>
    </p:spTree>
    <p:extLst>
      <p:ext uri="{BB962C8B-B14F-4D97-AF65-F5344CB8AC3E}">
        <p14:creationId xmlns:p14="http://schemas.microsoft.com/office/powerpoint/2010/main" val="1444984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33</a:t>
            </a:fld>
            <a:endParaRPr lang="en-US"/>
          </a:p>
        </p:txBody>
      </p:sp>
    </p:spTree>
    <p:extLst>
      <p:ext uri="{BB962C8B-B14F-4D97-AF65-F5344CB8AC3E}">
        <p14:creationId xmlns:p14="http://schemas.microsoft.com/office/powerpoint/2010/main" val="1057937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35</a:t>
            </a:fld>
            <a:endParaRPr lang="en-US"/>
          </a:p>
        </p:txBody>
      </p:sp>
    </p:spTree>
    <p:extLst>
      <p:ext uri="{BB962C8B-B14F-4D97-AF65-F5344CB8AC3E}">
        <p14:creationId xmlns:p14="http://schemas.microsoft.com/office/powerpoint/2010/main" val="32176765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36</a:t>
            </a:fld>
            <a:endParaRPr lang="en-US"/>
          </a:p>
        </p:txBody>
      </p:sp>
    </p:spTree>
    <p:extLst>
      <p:ext uri="{BB962C8B-B14F-4D97-AF65-F5344CB8AC3E}">
        <p14:creationId xmlns:p14="http://schemas.microsoft.com/office/powerpoint/2010/main" val="585617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37</a:t>
            </a:fld>
            <a:endParaRPr lang="en-US"/>
          </a:p>
        </p:txBody>
      </p:sp>
    </p:spTree>
    <p:extLst>
      <p:ext uri="{BB962C8B-B14F-4D97-AF65-F5344CB8AC3E}">
        <p14:creationId xmlns:p14="http://schemas.microsoft.com/office/powerpoint/2010/main" val="13032247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39</a:t>
            </a:fld>
            <a:endParaRPr lang="en-US"/>
          </a:p>
        </p:txBody>
      </p:sp>
    </p:spTree>
    <p:extLst>
      <p:ext uri="{BB962C8B-B14F-4D97-AF65-F5344CB8AC3E}">
        <p14:creationId xmlns:p14="http://schemas.microsoft.com/office/powerpoint/2010/main" val="2996385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40</a:t>
            </a:fld>
            <a:endParaRPr lang="en-US"/>
          </a:p>
        </p:txBody>
      </p:sp>
    </p:spTree>
    <p:extLst>
      <p:ext uri="{BB962C8B-B14F-4D97-AF65-F5344CB8AC3E}">
        <p14:creationId xmlns:p14="http://schemas.microsoft.com/office/powerpoint/2010/main" val="4142806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42</a:t>
            </a:fld>
            <a:endParaRPr lang="en-US"/>
          </a:p>
        </p:txBody>
      </p:sp>
    </p:spTree>
    <p:extLst>
      <p:ext uri="{BB962C8B-B14F-4D97-AF65-F5344CB8AC3E}">
        <p14:creationId xmlns:p14="http://schemas.microsoft.com/office/powerpoint/2010/main" val="27823463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43</a:t>
            </a:fld>
            <a:endParaRPr lang="en-US"/>
          </a:p>
        </p:txBody>
      </p:sp>
    </p:spTree>
    <p:extLst>
      <p:ext uri="{BB962C8B-B14F-4D97-AF65-F5344CB8AC3E}">
        <p14:creationId xmlns:p14="http://schemas.microsoft.com/office/powerpoint/2010/main" val="18052209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44</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45</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BE004F-AB15-437C-95D9-1089B0BF62E7}" type="datetime1">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4D195-4A17-4675-BE0B-7A20C8D0FE9A}" type="datetime1">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47C2A-7367-42AD-A131-712C895530D4}" type="datetime1">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E4CE7B-73C4-462B-8BC8-A0B92DB369FF}" type="datetime1">
              <a:rPr lang="en-US" smtClean="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89FA1-02C6-49EF-915D-A4FCD4501361}" type="datetime1">
              <a:rPr lang="en-US" smtClean="0"/>
              <a:t>7/16/2025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F42C9A-B5CB-454F-AA8C-01DBD55061FC}" type="datetime1">
              <a:rPr lang="en-US" smtClean="0"/>
              <a:t>7/16/2025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B6ADF-1F22-466E-A373-A9D922BD0C0E}" type="datetime1">
              <a:rPr lang="en-US" smtClean="0"/>
              <a:t>7/16/2025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3F916-B380-4875-ABDB-636E868B55E8}" type="datetime1">
              <a:rPr lang="en-US" smtClean="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3E62CD-F924-4FA9-A457-AA292EC82531}" type="datetime1">
              <a:rPr lang="en-US" smtClean="0"/>
              <a:t>7/16/2025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0CB3CA-68DF-4652-929D-0FD8282BCA4F}" type="datetime1">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D6BDA3-1C6F-45F7-AC3E-7E8DD8D10D21}" type="datetime1">
              <a:rPr lang="en-US" smtClean="0"/>
              <a:t>7/16/2025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78E06-DEF2-40AD-9616-0FA7FD537273}" type="datetime1">
              <a:rPr lang="en-US" smtClean="0"/>
              <a:t>7/16/2025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429903" y="2344087"/>
            <a:ext cx="10978342" cy="21698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500" b="1" dirty="0">
                <a:latin typeface="Arial" panose="020B0604020202020204" pitchFamily="34" charset="0"/>
                <a:cs typeface="Arial" panose="020B0604020202020204" pitchFamily="34" charset="0"/>
              </a:rPr>
              <a:t>CY 2025 (FY 2026)</a:t>
            </a:r>
          </a:p>
          <a:p>
            <a:pPr algn="ctr"/>
            <a:r>
              <a:rPr lang="en-US" sz="4500" b="1" dirty="0">
                <a:latin typeface="Arial" panose="020B0604020202020204" pitchFamily="34" charset="0"/>
                <a:cs typeface="Arial" panose="020B0604020202020204" pitchFamily="34" charset="0"/>
              </a:rPr>
              <a:t>Tax Digest and Millage Rate </a:t>
            </a:r>
          </a:p>
          <a:p>
            <a:pPr algn="ctr"/>
            <a:r>
              <a:rPr lang="en-US" sz="4500" b="1" dirty="0">
                <a:latin typeface="Arial" panose="020B0604020202020204" pitchFamily="34" charset="0"/>
                <a:cs typeface="Arial" panose="020B0604020202020204" pitchFamily="34" charset="0"/>
              </a:rPr>
              <a:t>Preliminary Information</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July 17,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5">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a:t>
            </a:fld>
            <a:endParaRPr lang="en-US"/>
          </a:p>
        </p:txBody>
      </p:sp>
      <p:pic>
        <p:nvPicPr>
          <p:cNvPr id="10" name="Audio 9">
            <a:hlinkClick r:id="" action="ppaction://media"/>
            <a:extLst>
              <a:ext uri="{FF2B5EF4-FFF2-40B4-BE49-F238E27FC236}">
                <a16:creationId xmlns:a16="http://schemas.microsoft.com/office/drawing/2014/main" id="{F78D31B1-004E-4474-B34A-4AAAFB3B9F8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54398938"/>
      </p:ext>
    </p:extLst>
  </p:cSld>
  <p:clrMapOvr>
    <a:masterClrMapping/>
  </p:clrMapOvr>
  <mc:AlternateContent xmlns:mc="http://schemas.openxmlformats.org/markup-compatibility/2006" xmlns:p14="http://schemas.microsoft.com/office/powerpoint/2010/main">
    <mc:Choice Requires="p14">
      <p:transition spd="slow" p14:dur="2000" advTm="12546"/>
    </mc:Choice>
    <mc:Fallback xmlns="">
      <p:transition spd="slow" advTm="12546"/>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799F8DDE-ADBE-BFEC-66CE-495CEC38E763}"/>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2634"/>
    </mc:Choice>
    <mc:Fallback xmlns="">
      <p:transition spd="slow" advTm="2263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D25C1D-52DE-528B-37F4-C8518811862F}"/>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37592">
              <a:schemeClr val="bg1"/>
            </a:gs>
            <a:gs pos="0">
              <a:schemeClr val="accent4">
                <a:lumMod val="5000"/>
                <a:lumOff val="95000"/>
              </a:schemeClr>
            </a:gs>
            <a:gs pos="74000">
              <a:schemeClr val="tx2">
                <a:lumMod val="20000"/>
                <a:lumOff val="80000"/>
              </a:schemeClr>
            </a:gs>
            <a:gs pos="8300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29514" y="1051589"/>
            <a:ext cx="11376453" cy="5796999"/>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dirty="0">
                <a:latin typeface="Arial Narrow"/>
              </a:rPr>
              <a:t>The purpose of this presentation is to share the Preliminary Calendar Year (CY) 2025 tax digest information and including  millage rate options with the Bibb County Board of Education. </a:t>
            </a:r>
          </a:p>
          <a:p>
            <a:pPr marL="0" indent="0">
              <a:lnSpc>
                <a:spcPct val="100000"/>
              </a:lnSpc>
              <a:spcBef>
                <a:spcPts val="0"/>
              </a:spcBef>
              <a:buNone/>
            </a:pPr>
            <a:endParaRPr lang="en-US" sz="2000" dirty="0">
              <a:latin typeface="Arial Narrow" panose="020B0606020202030204" pitchFamily="34" charset="0"/>
            </a:endParaRPr>
          </a:p>
          <a:p>
            <a:pPr marL="0" indent="0">
              <a:lnSpc>
                <a:spcPct val="100000"/>
              </a:lnSpc>
              <a:spcBef>
                <a:spcPts val="0"/>
              </a:spcBef>
              <a:buNone/>
            </a:pPr>
            <a:endParaRPr lang="en-US" sz="14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000" dirty="0">
                <a:latin typeface="Arial Narrow"/>
              </a:rPr>
              <a:t>This presentation will cover the preliminary digest numbers as received from the Tax Commissioner’s Office on in June 2025, the estimated rollback millage rate, and an overview of options will be presented to the board in preparation for tentative adoption once the final digest is received.</a:t>
            </a:r>
          </a:p>
          <a:p>
            <a:pPr marL="0" indent="0">
              <a:lnSpc>
                <a:spcPct val="100000"/>
              </a:lnSpc>
              <a:spcBef>
                <a:spcPts val="0"/>
              </a:spcBef>
              <a:buNone/>
            </a:pPr>
            <a:endParaRPr lang="en-US" sz="2000" dirty="0">
              <a:latin typeface="Arial Narrow"/>
            </a:endParaRPr>
          </a:p>
          <a:p>
            <a:pPr marL="0" indent="0">
              <a:lnSpc>
                <a:spcPct val="100000"/>
              </a:lnSpc>
              <a:spcBef>
                <a:spcPts val="0"/>
              </a:spcBef>
              <a:buNone/>
            </a:pPr>
            <a:r>
              <a:rPr lang="en-US" sz="2000" dirty="0">
                <a:latin typeface="Arial Narrow" panose="020B0606020202030204" pitchFamily="34" charset="0"/>
              </a:rPr>
              <a:t> </a:t>
            </a: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dirty="0">
                <a:latin typeface="Arial Narrow" panose="020B0606020202030204" pitchFamily="34" charset="0"/>
              </a:rPr>
              <a:t>The decision in setting the Calendar Year (CY) 2025 millage rate will determine the level of funding the District has available to support our students, schools, educational programs, and staff.  It is also necessary to evaluate budgetary needs in which an adjustment in millage can be necessary for long term financial stability.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5091BAAF-B0E8-73B2-19DC-C07A62A4953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5</a:t>
            </a:fld>
            <a:endParaRPr lang="en-US"/>
          </a:p>
        </p:txBody>
      </p:sp>
      <p:graphicFrame>
        <p:nvGraphicFramePr>
          <p:cNvPr id="18" name="TextBox 15">
            <a:extLst>
              <a:ext uri="{FF2B5EF4-FFF2-40B4-BE49-F238E27FC236}">
                <a16:creationId xmlns:a16="http://schemas.microsoft.com/office/drawing/2014/main" id="{2A7BF08A-83CC-324B-BE5A-42F583F68577}"/>
              </a:ext>
            </a:extLst>
          </p:cNvPr>
          <p:cNvGraphicFramePr/>
          <p:nvPr>
            <p:extLst>
              <p:ext uri="{D42A27DB-BD31-4B8C-83A1-F6EECF244321}">
                <p14:modId xmlns:p14="http://schemas.microsoft.com/office/powerpoint/2010/main" val="131842829"/>
              </p:ext>
            </p:extLst>
          </p:nvPr>
        </p:nvGraphicFramePr>
        <p:xfrm>
          <a:off x="748709" y="1126989"/>
          <a:ext cx="10735720" cy="53826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36585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8D834-D175-ED8B-49D3-ACF0D1AEB45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D353A7-7B83-0977-9704-3BB254C8A97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477AF2D-E350-A0B3-92DF-DF6EA00D5012}"/>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General Requirements for Millage Rate Adoption </a:t>
            </a:r>
          </a:p>
        </p:txBody>
      </p:sp>
      <p:pic>
        <p:nvPicPr>
          <p:cNvPr id="11" name="Picture 10">
            <a:extLst>
              <a:ext uri="{FF2B5EF4-FFF2-40B4-BE49-F238E27FC236}">
                <a16:creationId xmlns:a16="http://schemas.microsoft.com/office/drawing/2014/main" id="{84D2E9D8-4A84-E458-3C18-AA71E544E01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F2143C2-FFD3-37F8-00C5-615524BD6D67}"/>
              </a:ext>
            </a:extLst>
          </p:cNvPr>
          <p:cNvSpPr>
            <a:spLocks noGrp="1"/>
          </p:cNvSpPr>
          <p:nvPr>
            <p:ph type="sldNum" sz="quarter" idx="12"/>
          </p:nvPr>
        </p:nvSpPr>
        <p:spPr/>
        <p:txBody>
          <a:bodyPr/>
          <a:lstStyle/>
          <a:p>
            <a:fld id="{28E6F07D-F62F-4C3B-A21E-2367E9A39921}" type="slidenum">
              <a:rPr lang="en-US" smtClean="0"/>
              <a:t>6</a:t>
            </a:fld>
            <a:endParaRPr lang="en-US"/>
          </a:p>
        </p:txBody>
      </p:sp>
      <p:sp>
        <p:nvSpPr>
          <p:cNvPr id="5" name="TextBox 4">
            <a:extLst>
              <a:ext uri="{FF2B5EF4-FFF2-40B4-BE49-F238E27FC236}">
                <a16:creationId xmlns:a16="http://schemas.microsoft.com/office/drawing/2014/main" id="{40164878-473B-CFF7-9A22-A8149CF92312}"/>
              </a:ext>
            </a:extLst>
          </p:cNvPr>
          <p:cNvSpPr txBox="1"/>
          <p:nvPr/>
        </p:nvSpPr>
        <p:spPr>
          <a:xfrm>
            <a:off x="308114" y="1359656"/>
            <a:ext cx="11380304" cy="4524315"/>
          </a:xfrm>
          <a:prstGeom prst="rect">
            <a:avLst/>
          </a:prstGeom>
          <a:noFill/>
        </p:spPr>
        <p:txBody>
          <a:bodyPr wrap="square" rtlCol="0">
            <a:spAutoFit/>
          </a:bodyPr>
          <a:lstStyle/>
          <a:p>
            <a:pPr marL="342900" indent="-342900">
              <a:buFont typeface="+mj-lt"/>
              <a:buAutoNum type="arabicPeriod"/>
            </a:pPr>
            <a:r>
              <a:rPr lang="en-US" b="1" dirty="0"/>
              <a:t>Once the tax digest is received from the Tax Commissioner, we evaluate and prepare options for the board to review.</a:t>
            </a:r>
          </a:p>
          <a:p>
            <a:pPr marL="342900" indent="-342900">
              <a:buFont typeface="+mj-lt"/>
              <a:buAutoNum type="arabicPeriod"/>
            </a:pPr>
            <a:endParaRPr lang="en-US" b="1" dirty="0"/>
          </a:p>
          <a:p>
            <a:pPr marL="342900" indent="-342900">
              <a:buFont typeface="+mj-lt"/>
              <a:buAutoNum type="arabicPeriod"/>
            </a:pPr>
            <a:r>
              <a:rPr lang="en-US" b="1" dirty="0"/>
              <a:t>The millage rate options are presented to the board and tentative millage rate shall be tentatively adopted as well as schedule and approve dates for subsequent required meetings as deemed necessary.</a:t>
            </a:r>
          </a:p>
          <a:p>
            <a:pPr marL="342900" indent="-342900">
              <a:buFont typeface="+mj-lt"/>
              <a:buAutoNum type="arabicPeriod"/>
            </a:pPr>
            <a:endParaRPr lang="en-US" b="1" dirty="0"/>
          </a:p>
          <a:p>
            <a:pPr marL="342900" indent="-342900">
              <a:buFont typeface="+mj-lt"/>
              <a:buAutoNum type="arabicPeriod"/>
            </a:pPr>
            <a:r>
              <a:rPr lang="en-US" b="1" dirty="0"/>
              <a:t>If the millage rate which is tentatively adopted constitutes a tax increase, state law requires that the district advertise a Notice of Current Tax Digest and Five-Year History of Levy, as well as a NOTICE OF PROPERTY TAX INCREASE at least one week before each meeting,  Hold at least three public hearings, at least on two separate dates at least 5 days apart, and one being between 6:00 and 7:00 PM. </a:t>
            </a:r>
          </a:p>
          <a:p>
            <a:pPr marL="342900" indent="-342900">
              <a:buFont typeface="+mj-lt"/>
              <a:buAutoNum type="arabicPeriod"/>
            </a:pPr>
            <a:endParaRPr lang="en-US" b="1" dirty="0"/>
          </a:p>
          <a:p>
            <a:pPr marL="342900" indent="-342900">
              <a:buFont typeface="+mj-lt"/>
              <a:buAutoNum type="arabicPeriod"/>
            </a:pPr>
            <a:r>
              <a:rPr lang="en-US" b="1" dirty="0"/>
              <a:t>If the millage rate is tentatively adopted constitutes a no tax increase, therefore equal to the full roll-back rate, state law requires the district advertise a Notice of Current Tax Digest and Five-Year History of Levy at least 7 days before the final adoption. </a:t>
            </a:r>
          </a:p>
          <a:p>
            <a:pPr marL="342900" indent="-342900">
              <a:buFont typeface="+mj-lt"/>
              <a:buAutoNum type="arabicPeriod"/>
            </a:pPr>
            <a:endParaRPr lang="en-US" b="1" dirty="0"/>
          </a:p>
          <a:p>
            <a:pPr marL="342900" indent="-342900">
              <a:buFont typeface="+mj-lt"/>
              <a:buAutoNum type="arabicPeriod"/>
            </a:pPr>
            <a:r>
              <a:rPr lang="en-US" b="1" dirty="0"/>
              <a:t>Hold a final board meeting for final adoption of the millage rate.</a:t>
            </a:r>
          </a:p>
        </p:txBody>
      </p:sp>
    </p:spTree>
    <p:extLst>
      <p:ext uri="{BB962C8B-B14F-4D97-AF65-F5344CB8AC3E}">
        <p14:creationId xmlns:p14="http://schemas.microsoft.com/office/powerpoint/2010/main" val="1246039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53998"/>
          </a:xfrm>
          <a:prstGeom prst="rect">
            <a:avLst/>
          </a:prstGeom>
          <a:noFill/>
        </p:spPr>
        <p:txBody>
          <a:bodyPr wrap="square" rtlCol="0">
            <a:spAutoFit/>
          </a:bodyPr>
          <a:lstStyle/>
          <a:p>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2025 vs. Final CY 2024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a:xfrm>
            <a:off x="9417716" y="6407198"/>
            <a:ext cx="2743200" cy="365125"/>
          </a:xfrm>
        </p:spPr>
        <p:txBody>
          <a:bodyPr/>
          <a:lstStyle/>
          <a:p>
            <a:fld id="{28E6F07D-F62F-4C3B-A21E-2367E9A39921}" type="slidenum">
              <a:rPr lang="en-US" smtClean="0"/>
              <a:t>7</a:t>
            </a:fld>
            <a:endParaRPr lang="en-US"/>
          </a:p>
        </p:txBody>
      </p:sp>
      <p:pic>
        <p:nvPicPr>
          <p:cNvPr id="9" name="Picture 8">
            <a:extLst>
              <a:ext uri="{FF2B5EF4-FFF2-40B4-BE49-F238E27FC236}">
                <a16:creationId xmlns:a16="http://schemas.microsoft.com/office/drawing/2014/main" id="{6117522D-4D7F-FDAE-FC08-04B2BA599C3D}"/>
              </a:ext>
            </a:extLst>
          </p:cNvPr>
          <p:cNvPicPr>
            <a:picLocks noChangeAspect="1"/>
          </p:cNvPicPr>
          <p:nvPr/>
        </p:nvPicPr>
        <p:blipFill>
          <a:blip r:embed="rId4"/>
          <a:stretch>
            <a:fillRect/>
          </a:stretch>
        </p:blipFill>
        <p:spPr>
          <a:xfrm>
            <a:off x="726205" y="1024264"/>
            <a:ext cx="10480936" cy="5565496"/>
          </a:xfrm>
          <a:prstGeom prst="rect">
            <a:avLst/>
          </a:prstGeom>
        </p:spPr>
      </p:pic>
    </p:spTree>
    <p:extLst>
      <p:ext uri="{BB962C8B-B14F-4D97-AF65-F5344CB8AC3E}">
        <p14:creationId xmlns:p14="http://schemas.microsoft.com/office/powerpoint/2010/main" val="381813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CY 2025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4" name="Picture 3">
            <a:extLst>
              <a:ext uri="{FF2B5EF4-FFF2-40B4-BE49-F238E27FC236}">
                <a16:creationId xmlns:a16="http://schemas.microsoft.com/office/drawing/2014/main" id="{3265230E-D1F8-10E1-12F4-45CB11CCF393}"/>
              </a:ext>
            </a:extLst>
          </p:cNvPr>
          <p:cNvPicPr>
            <a:picLocks noChangeAspect="1"/>
          </p:cNvPicPr>
          <p:nvPr/>
        </p:nvPicPr>
        <p:blipFill>
          <a:blip r:embed="rId4"/>
          <a:stretch>
            <a:fillRect/>
          </a:stretch>
        </p:blipFill>
        <p:spPr>
          <a:xfrm>
            <a:off x="2029918" y="1126989"/>
            <a:ext cx="8048147" cy="5392901"/>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629959"/>
            <a:ext cx="10978342" cy="27853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2025 (FY 2026) Millage Rate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5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Summary </a:t>
            </a:r>
            <a:r>
              <a:rPr lang="en-US" sz="3000" b="1">
                <a:latin typeface="Arial" panose="020B0604020202020204" pitchFamily="34" charset="0"/>
                <a:cs typeface="Arial" panose="020B0604020202020204" pitchFamily="34" charset="0"/>
              </a:rPr>
              <a:t>of </a:t>
            </a:r>
          </a:p>
          <a:p>
            <a:pPr algn="ctr"/>
            <a:r>
              <a:rPr lang="en-US" sz="3000" b="1">
                <a:latin typeface="Arial" panose="020B0604020202020204" pitchFamily="34" charset="0"/>
                <a:cs typeface="Arial" panose="020B0604020202020204" pitchFamily="34" charset="0"/>
              </a:rPr>
              <a:t>Options</a:t>
            </a:r>
            <a:r>
              <a:rPr lang="en-US" sz="3000" b="1" dirty="0">
                <a:latin typeface="Arial" panose="020B0604020202020204" pitchFamily="34" charset="0"/>
                <a:cs typeface="Arial" panose="020B0604020202020204" pitchFamily="34" charset="0"/>
              </a:rPr>
              <a:t>, Fund Balance Trends, </a:t>
            </a:r>
          </a:p>
          <a:p>
            <a:pPr algn="ctr"/>
            <a:r>
              <a:rPr lang="en-US" sz="3000" b="1" dirty="0">
                <a:latin typeface="Arial" panose="020B0604020202020204" pitchFamily="34" charset="0"/>
                <a:cs typeface="Arial" panose="020B0604020202020204" pitchFamily="34" charset="0"/>
              </a:rPr>
              <a:t>and Tax History</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3197707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bg1"/>
                </a:solidFill>
                <a:effectLst>
                  <a:outerShdw blurRad="38100" dist="38100" dir="2700000" algn="tl">
                    <a:srgbClr val="000000">
                      <a:alpha val="43137"/>
                    </a:srgbClr>
                  </a:outerShdw>
                </a:effectLst>
                <a:latin typeface="Trade Gothic Next HvyCd" panose="020B0906040303020004" pitchFamily="34" charset="0"/>
              </a:rPr>
              <a:t>Overview of Millage Rate Options Presented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63182" y="6492875"/>
            <a:ext cx="2743200" cy="365125"/>
          </a:xfrm>
        </p:spPr>
        <p:txBody>
          <a:bodyPr/>
          <a:lstStyle/>
          <a:p>
            <a:fld id="{28E6F07D-F62F-4C3B-A21E-2367E9A39921}" type="slidenum">
              <a:rPr lang="en-US" smtClean="0"/>
              <a:t>10</a:t>
            </a:fld>
            <a:endParaRPr lang="en-US"/>
          </a:p>
        </p:txBody>
      </p:sp>
      <p:pic>
        <p:nvPicPr>
          <p:cNvPr id="7" name="Picture 6">
            <a:extLst>
              <a:ext uri="{FF2B5EF4-FFF2-40B4-BE49-F238E27FC236}">
                <a16:creationId xmlns:a16="http://schemas.microsoft.com/office/drawing/2014/main" id="{B661D648-AC76-F614-6AA7-CDDA06B8474E}"/>
              </a:ext>
            </a:extLst>
          </p:cNvPr>
          <p:cNvPicPr>
            <a:picLocks noChangeAspect="1"/>
          </p:cNvPicPr>
          <p:nvPr/>
        </p:nvPicPr>
        <p:blipFill>
          <a:blip r:embed="rId4"/>
          <a:stretch>
            <a:fillRect/>
          </a:stretch>
        </p:blipFill>
        <p:spPr>
          <a:xfrm>
            <a:off x="122663" y="1137424"/>
            <a:ext cx="11976410" cy="4864864"/>
          </a:xfrm>
          <a:prstGeom prst="rect">
            <a:avLst/>
          </a:prstGeom>
        </p:spPr>
      </p:pic>
    </p:spTree>
    <p:extLst>
      <p:ext uri="{BB962C8B-B14F-4D97-AF65-F5344CB8AC3E}">
        <p14:creationId xmlns:p14="http://schemas.microsoft.com/office/powerpoint/2010/main" val="845144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effectLst>
                  <a:outerShdw blurRad="38100" dist="38100" dir="2700000" algn="tl">
                    <a:srgbClr val="000000">
                      <a:alpha val="43137"/>
                    </a:srgbClr>
                  </a:outerShdw>
                </a:effectLst>
                <a:latin typeface="Trade Gothic Next HvyCd" panose="020B0906040303020004" pitchFamily="34" charset="0"/>
              </a:rPr>
              <a:t>5 Year Trend Analysis of Fund Balance as a % of Annual Expenditures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63182" y="6492875"/>
            <a:ext cx="2743200" cy="365125"/>
          </a:xfrm>
        </p:spPr>
        <p:txBody>
          <a:bodyPr/>
          <a:lstStyle/>
          <a:p>
            <a:fld id="{28E6F07D-F62F-4C3B-A21E-2367E9A39921}" type="slidenum">
              <a:rPr lang="en-US" smtClean="0"/>
              <a:t>11</a:t>
            </a:fld>
            <a:endParaRPr lang="en-US"/>
          </a:p>
        </p:txBody>
      </p:sp>
      <p:pic>
        <p:nvPicPr>
          <p:cNvPr id="2" name="Picture 1">
            <a:extLst>
              <a:ext uri="{FF2B5EF4-FFF2-40B4-BE49-F238E27FC236}">
                <a16:creationId xmlns:a16="http://schemas.microsoft.com/office/drawing/2014/main" id="{73879AD5-F4CC-5058-663D-CAD0E0BB8FA0}"/>
              </a:ext>
            </a:extLst>
          </p:cNvPr>
          <p:cNvPicPr>
            <a:picLocks noChangeAspect="1"/>
          </p:cNvPicPr>
          <p:nvPr/>
        </p:nvPicPr>
        <p:blipFill>
          <a:blip r:embed="rId4"/>
          <a:stretch>
            <a:fillRect/>
          </a:stretch>
        </p:blipFill>
        <p:spPr>
          <a:xfrm>
            <a:off x="192809" y="1309842"/>
            <a:ext cx="11806382" cy="4412974"/>
          </a:xfrm>
          <a:prstGeom prst="rect">
            <a:avLst/>
          </a:prstGeom>
        </p:spPr>
      </p:pic>
    </p:spTree>
    <p:extLst>
      <p:ext uri="{BB962C8B-B14F-4D97-AF65-F5344CB8AC3E}">
        <p14:creationId xmlns:p14="http://schemas.microsoft.com/office/powerpoint/2010/main" val="2794481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5FCF8-E898-E8BB-6F64-6293BE6254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9D6C162-C337-DC08-EFB5-3B7E5306B29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EF59DC9-1F07-7E0A-993F-0EC49252656A}"/>
              </a:ext>
            </a:extLst>
          </p:cNvPr>
          <p:cNvSpPr txBox="1"/>
          <p:nvPr/>
        </p:nvSpPr>
        <p:spPr>
          <a:xfrm>
            <a:off x="242714" y="28055"/>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Bibb County School District Revenue by Percentage                                          FY 2026 - Budgeted</a:t>
            </a:r>
          </a:p>
        </p:txBody>
      </p:sp>
      <p:pic>
        <p:nvPicPr>
          <p:cNvPr id="11" name="Picture 10">
            <a:extLst>
              <a:ext uri="{FF2B5EF4-FFF2-40B4-BE49-F238E27FC236}">
                <a16:creationId xmlns:a16="http://schemas.microsoft.com/office/drawing/2014/main" id="{3BA4721A-D06F-56B7-A0B5-B0D6909DD5D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0056689E-AEB9-B432-58C8-09898EB661BD}"/>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12</a:t>
            </a:fld>
            <a:endParaRPr lang="en-US"/>
          </a:p>
        </p:txBody>
      </p:sp>
      <p:pic>
        <p:nvPicPr>
          <p:cNvPr id="4" name="Picture 3">
            <a:extLst>
              <a:ext uri="{FF2B5EF4-FFF2-40B4-BE49-F238E27FC236}">
                <a16:creationId xmlns:a16="http://schemas.microsoft.com/office/drawing/2014/main" id="{DBA978E1-C874-4111-49DC-D1E8E381A412}"/>
              </a:ext>
            </a:extLst>
          </p:cNvPr>
          <p:cNvPicPr>
            <a:picLocks noChangeAspect="1"/>
          </p:cNvPicPr>
          <p:nvPr/>
        </p:nvPicPr>
        <p:blipFill>
          <a:blip r:embed="rId4"/>
          <a:stretch>
            <a:fillRect/>
          </a:stretch>
        </p:blipFill>
        <p:spPr>
          <a:xfrm>
            <a:off x="119744" y="2769913"/>
            <a:ext cx="5566252" cy="3972386"/>
          </a:xfrm>
          <a:prstGeom prst="rect">
            <a:avLst/>
          </a:prstGeom>
        </p:spPr>
      </p:pic>
      <p:pic>
        <p:nvPicPr>
          <p:cNvPr id="14" name="Picture 13">
            <a:extLst>
              <a:ext uri="{FF2B5EF4-FFF2-40B4-BE49-F238E27FC236}">
                <a16:creationId xmlns:a16="http://schemas.microsoft.com/office/drawing/2014/main" id="{8E7863D6-4C01-827F-AD58-37179B38441A}"/>
              </a:ext>
            </a:extLst>
          </p:cNvPr>
          <p:cNvPicPr>
            <a:picLocks noChangeAspect="1"/>
          </p:cNvPicPr>
          <p:nvPr/>
        </p:nvPicPr>
        <p:blipFill>
          <a:blip r:embed="rId5"/>
          <a:stretch>
            <a:fillRect/>
          </a:stretch>
        </p:blipFill>
        <p:spPr>
          <a:xfrm>
            <a:off x="6184190" y="2769913"/>
            <a:ext cx="5566252" cy="3972386"/>
          </a:xfrm>
          <a:prstGeom prst="rect">
            <a:avLst/>
          </a:prstGeom>
        </p:spPr>
      </p:pic>
      <p:pic>
        <p:nvPicPr>
          <p:cNvPr id="15" name="Picture 14">
            <a:extLst>
              <a:ext uri="{FF2B5EF4-FFF2-40B4-BE49-F238E27FC236}">
                <a16:creationId xmlns:a16="http://schemas.microsoft.com/office/drawing/2014/main" id="{3DE6B466-7E93-F8F1-56D6-65316031E822}"/>
              </a:ext>
            </a:extLst>
          </p:cNvPr>
          <p:cNvPicPr>
            <a:picLocks noChangeAspect="1"/>
          </p:cNvPicPr>
          <p:nvPr/>
        </p:nvPicPr>
        <p:blipFill>
          <a:blip r:embed="rId6"/>
          <a:stretch>
            <a:fillRect/>
          </a:stretch>
        </p:blipFill>
        <p:spPr>
          <a:xfrm>
            <a:off x="6183572" y="1022602"/>
            <a:ext cx="5566252" cy="1628775"/>
          </a:xfrm>
          <a:prstGeom prst="rect">
            <a:avLst/>
          </a:prstGeom>
        </p:spPr>
      </p:pic>
      <p:pic>
        <p:nvPicPr>
          <p:cNvPr id="6" name="Picture 5">
            <a:extLst>
              <a:ext uri="{FF2B5EF4-FFF2-40B4-BE49-F238E27FC236}">
                <a16:creationId xmlns:a16="http://schemas.microsoft.com/office/drawing/2014/main" id="{5C5E732A-062D-A745-4691-5253FCCE0CB5}"/>
              </a:ext>
            </a:extLst>
          </p:cNvPr>
          <p:cNvPicPr>
            <a:picLocks noChangeAspect="1"/>
          </p:cNvPicPr>
          <p:nvPr/>
        </p:nvPicPr>
        <p:blipFill>
          <a:blip r:embed="rId7"/>
          <a:stretch>
            <a:fillRect/>
          </a:stretch>
        </p:blipFill>
        <p:spPr>
          <a:xfrm>
            <a:off x="179972" y="1008415"/>
            <a:ext cx="5506024" cy="1657148"/>
          </a:xfrm>
          <a:prstGeom prst="rect">
            <a:avLst/>
          </a:prstGeom>
        </p:spPr>
      </p:pic>
    </p:spTree>
    <p:extLst>
      <p:ext uri="{BB962C8B-B14F-4D97-AF65-F5344CB8AC3E}">
        <p14:creationId xmlns:p14="http://schemas.microsoft.com/office/powerpoint/2010/main" val="3296673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History of Bibb County School District Tax Revenue                                              CY 2019 – CY 2026</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13</a:t>
            </a:fld>
            <a:endParaRPr lang="en-US"/>
          </a:p>
        </p:txBody>
      </p:sp>
      <p:pic>
        <p:nvPicPr>
          <p:cNvPr id="6" name="Picture 5">
            <a:extLst>
              <a:ext uri="{FF2B5EF4-FFF2-40B4-BE49-F238E27FC236}">
                <a16:creationId xmlns:a16="http://schemas.microsoft.com/office/drawing/2014/main" id="{18A94AD4-E5F3-C030-1866-5854DF8BB095}"/>
              </a:ext>
            </a:extLst>
          </p:cNvPr>
          <p:cNvPicPr>
            <a:picLocks noChangeAspect="1"/>
          </p:cNvPicPr>
          <p:nvPr/>
        </p:nvPicPr>
        <p:blipFill>
          <a:blip r:embed="rId4"/>
          <a:stretch>
            <a:fillRect/>
          </a:stretch>
        </p:blipFill>
        <p:spPr>
          <a:xfrm>
            <a:off x="142996" y="1148105"/>
            <a:ext cx="11906008" cy="4953537"/>
          </a:xfrm>
          <a:prstGeom prst="rect">
            <a:avLst/>
          </a:prstGeom>
        </p:spPr>
      </p:pic>
    </p:spTree>
    <p:extLst>
      <p:ext uri="{BB962C8B-B14F-4D97-AF65-F5344CB8AC3E}">
        <p14:creationId xmlns:p14="http://schemas.microsoft.com/office/powerpoint/2010/main" val="4011085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2025 (FY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Option A (Recommended)</a:t>
            </a:r>
          </a:p>
          <a:p>
            <a:pPr algn="ctr"/>
            <a:r>
              <a:rPr lang="en-US" sz="3000" b="1" dirty="0">
                <a:solidFill>
                  <a:srgbClr val="00B050"/>
                </a:solidFill>
                <a:latin typeface="Arial" panose="020B0604020202020204" pitchFamily="34" charset="0"/>
                <a:cs typeface="Arial" panose="020B0604020202020204" pitchFamily="34" charset="0"/>
              </a:rPr>
              <a:t>Maintain CY 2024 Millage Rate with No Rollback</a:t>
            </a:r>
          </a:p>
          <a:p>
            <a:pPr algn="ctr"/>
            <a:r>
              <a:rPr lang="en-US" sz="3000" b="1" dirty="0">
                <a:solidFill>
                  <a:srgbClr val="00B050"/>
                </a:solidFill>
                <a:latin typeface="Arial" panose="020B0604020202020204" pitchFamily="34" charset="0"/>
                <a:cs typeface="Arial" panose="020B0604020202020204" pitchFamily="34" charset="0"/>
              </a:rPr>
              <a:t>14.674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2026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4071846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CY2025 to CY2024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Millage Rate of 14.674 Mills = 4.65%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15</a:t>
            </a:fld>
            <a:endParaRPr lang="en-US"/>
          </a:p>
        </p:txBody>
      </p:sp>
      <p:pic>
        <p:nvPicPr>
          <p:cNvPr id="6" name="Picture 5">
            <a:extLst>
              <a:ext uri="{FF2B5EF4-FFF2-40B4-BE49-F238E27FC236}">
                <a16:creationId xmlns:a16="http://schemas.microsoft.com/office/drawing/2014/main" id="{CCF9B70C-8455-9A4D-A29E-98350B3176E8}"/>
              </a:ext>
            </a:extLst>
          </p:cNvPr>
          <p:cNvPicPr>
            <a:picLocks noChangeAspect="1"/>
          </p:cNvPicPr>
          <p:nvPr/>
        </p:nvPicPr>
        <p:blipFill>
          <a:blip r:embed="rId4"/>
          <a:stretch>
            <a:fillRect/>
          </a:stretch>
        </p:blipFill>
        <p:spPr>
          <a:xfrm>
            <a:off x="644160" y="1143189"/>
            <a:ext cx="10840993" cy="5056969"/>
          </a:xfrm>
          <a:prstGeom prst="rect">
            <a:avLst/>
          </a:prstGeom>
        </p:spPr>
      </p:pic>
    </p:spTree>
    <p:extLst>
      <p:ext uri="{BB962C8B-B14F-4D97-AF65-F5344CB8AC3E}">
        <p14:creationId xmlns:p14="http://schemas.microsoft.com/office/powerpoint/2010/main" val="2363635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477328"/>
          </a:xfrm>
          <a:prstGeom prst="rect">
            <a:avLst/>
          </a:prstGeom>
          <a:noFill/>
        </p:spPr>
        <p:txBody>
          <a:bodyPr wrap="square" rtlCol="0">
            <a:spAutoFit/>
          </a:bodyPr>
          <a:lstStyle/>
          <a:p>
            <a:pPr algn="ctr"/>
            <a:r>
              <a:rPr lang="en-US" sz="3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2024 Millage Rate - Trend Projected Using Approved Budget Trends Expenditures and No Increase in Millage Rate in FY 2026 – FY 2031</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65226" y="6492875"/>
            <a:ext cx="2743200" cy="365125"/>
          </a:xfrm>
        </p:spPr>
        <p:txBody>
          <a:bodyPr/>
          <a:lstStyle/>
          <a:p>
            <a:fld id="{28E6F07D-F62F-4C3B-A21E-2367E9A39921}" type="slidenum">
              <a:rPr lang="en-US" smtClean="0"/>
              <a:t>16</a:t>
            </a:fld>
            <a:endParaRPr lang="en-US" dirty="0"/>
          </a:p>
        </p:txBody>
      </p:sp>
      <p:pic>
        <p:nvPicPr>
          <p:cNvPr id="4" name="Picture 3">
            <a:extLst>
              <a:ext uri="{FF2B5EF4-FFF2-40B4-BE49-F238E27FC236}">
                <a16:creationId xmlns:a16="http://schemas.microsoft.com/office/drawing/2014/main" id="{FFE6E125-9F7C-1B8A-A2CA-2342EFEA5211}"/>
              </a:ext>
            </a:extLst>
          </p:cNvPr>
          <p:cNvPicPr>
            <a:picLocks noChangeAspect="1"/>
          </p:cNvPicPr>
          <p:nvPr/>
        </p:nvPicPr>
        <p:blipFill>
          <a:blip r:embed="rId4"/>
          <a:stretch>
            <a:fillRect/>
          </a:stretch>
        </p:blipFill>
        <p:spPr>
          <a:xfrm>
            <a:off x="271669" y="1202835"/>
            <a:ext cx="11648661" cy="4452329"/>
          </a:xfrm>
          <a:prstGeom prst="rect">
            <a:avLst/>
          </a:prstGeom>
        </p:spPr>
      </p:pic>
    </p:spTree>
    <p:extLst>
      <p:ext uri="{BB962C8B-B14F-4D97-AF65-F5344CB8AC3E}">
        <p14:creationId xmlns:p14="http://schemas.microsoft.com/office/powerpoint/2010/main" val="1467223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DDFAC-99D1-5C19-5393-761584F025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830CDF8-6DEF-83B6-7303-485C7122C22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99ADF76-2113-422D-76DC-012BE3964A0E}"/>
              </a:ext>
            </a:extLst>
          </p:cNvPr>
          <p:cNvSpPr txBox="1"/>
          <p:nvPr/>
        </p:nvSpPr>
        <p:spPr>
          <a:xfrm>
            <a:off x="225240" y="165515"/>
            <a:ext cx="10627939" cy="523220"/>
          </a:xfrm>
          <a:prstGeom prst="rect">
            <a:avLst/>
          </a:prstGeom>
          <a:noFill/>
        </p:spPr>
        <p:txBody>
          <a:bodyPr wrap="square" rtlCol="0">
            <a:spAutoFit/>
          </a:bodyPr>
          <a:lstStyle/>
          <a:p>
            <a:pPr algn="ctr"/>
            <a:r>
              <a:rPr lang="en-US" sz="28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maintain Millage rate of 14.674 Mills</a:t>
            </a:r>
          </a:p>
        </p:txBody>
      </p:sp>
      <p:pic>
        <p:nvPicPr>
          <p:cNvPr id="11" name="Picture 10">
            <a:extLst>
              <a:ext uri="{FF2B5EF4-FFF2-40B4-BE49-F238E27FC236}">
                <a16:creationId xmlns:a16="http://schemas.microsoft.com/office/drawing/2014/main" id="{FF3DCD7D-9D71-9E73-0CF2-8429EFAE1E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C96895C-ED6E-6F97-9C0E-969A6DBD09C2}"/>
              </a:ext>
            </a:extLst>
          </p:cNvPr>
          <p:cNvSpPr>
            <a:spLocks noGrp="1"/>
          </p:cNvSpPr>
          <p:nvPr>
            <p:ph type="sldNum" sz="quarter" idx="12"/>
          </p:nvPr>
        </p:nvSpPr>
        <p:spPr>
          <a:xfrm>
            <a:off x="9301018" y="6377174"/>
            <a:ext cx="2743200" cy="365125"/>
          </a:xfrm>
        </p:spPr>
        <p:txBody>
          <a:bodyPr/>
          <a:lstStyle/>
          <a:p>
            <a:fld id="{28E6F07D-F62F-4C3B-A21E-2367E9A39921}" type="slidenum">
              <a:rPr lang="en-US" smtClean="0"/>
              <a:t>17</a:t>
            </a:fld>
            <a:endParaRPr lang="en-US"/>
          </a:p>
        </p:txBody>
      </p:sp>
      <p:pic>
        <p:nvPicPr>
          <p:cNvPr id="4" name="Picture 3">
            <a:extLst>
              <a:ext uri="{FF2B5EF4-FFF2-40B4-BE49-F238E27FC236}">
                <a16:creationId xmlns:a16="http://schemas.microsoft.com/office/drawing/2014/main" id="{781F0087-C099-2203-7564-1DE634D95BB7}"/>
              </a:ext>
            </a:extLst>
          </p:cNvPr>
          <p:cNvPicPr>
            <a:picLocks noChangeAspect="1"/>
          </p:cNvPicPr>
          <p:nvPr/>
        </p:nvPicPr>
        <p:blipFill>
          <a:blip r:embed="rId4"/>
          <a:stretch>
            <a:fillRect/>
          </a:stretch>
        </p:blipFill>
        <p:spPr>
          <a:xfrm>
            <a:off x="430530" y="1068221"/>
            <a:ext cx="10887958" cy="5674078"/>
          </a:xfrm>
          <a:prstGeom prst="rect">
            <a:avLst/>
          </a:prstGeom>
        </p:spPr>
      </p:pic>
    </p:spTree>
    <p:extLst>
      <p:ext uri="{BB962C8B-B14F-4D97-AF65-F5344CB8AC3E}">
        <p14:creationId xmlns:p14="http://schemas.microsoft.com/office/powerpoint/2010/main" val="29582367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atin typeface="Arial" panose="020B0604020202020204" pitchFamily="34" charset="0"/>
                <a:cs typeface="Arial" panose="020B0604020202020204" pitchFamily="34" charset="0"/>
              </a:rPr>
              <a:t>CY 2025 (FY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Next Steps If </a:t>
            </a:r>
            <a:r>
              <a:rPr lang="en-US" sz="4000" b="1" dirty="0">
                <a:solidFill>
                  <a:srgbClr val="00B050"/>
                </a:solidFill>
                <a:latin typeface="Arial" panose="020B0604020202020204" pitchFamily="34" charset="0"/>
                <a:cs typeface="Arial" panose="020B0604020202020204" pitchFamily="34" charset="0"/>
              </a:rPr>
              <a:t>Option A</a:t>
            </a:r>
            <a:r>
              <a:rPr lang="en-US" sz="4000" b="1" dirty="0">
                <a:latin typeface="Arial" panose="020B0604020202020204" pitchFamily="34" charset="0"/>
                <a:cs typeface="Arial" panose="020B0604020202020204" pitchFamily="34" charset="0"/>
              </a:rPr>
              <a:t> is Approved</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696411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rPr>
              <a:t>Maintain CY 2024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19</a:t>
            </a:fld>
            <a:endParaRPr lang="en-US"/>
          </a:p>
        </p:txBody>
      </p:sp>
      <p:pic>
        <p:nvPicPr>
          <p:cNvPr id="6" name="Picture 5">
            <a:extLst>
              <a:ext uri="{FF2B5EF4-FFF2-40B4-BE49-F238E27FC236}">
                <a16:creationId xmlns:a16="http://schemas.microsoft.com/office/drawing/2014/main" id="{C19EDF7D-6DDC-1549-93BA-7DDD3898A14A}"/>
              </a:ext>
            </a:extLst>
          </p:cNvPr>
          <p:cNvPicPr>
            <a:picLocks noChangeAspect="1"/>
          </p:cNvPicPr>
          <p:nvPr/>
        </p:nvPicPr>
        <p:blipFill>
          <a:blip r:embed="rId4"/>
          <a:stretch>
            <a:fillRect/>
          </a:stretch>
        </p:blipFill>
        <p:spPr>
          <a:xfrm>
            <a:off x="669073" y="1177169"/>
            <a:ext cx="10883590" cy="5117630"/>
          </a:xfrm>
          <a:prstGeom prst="rect">
            <a:avLst/>
          </a:prstGeom>
        </p:spPr>
      </p:pic>
    </p:spTree>
    <p:extLst>
      <p:ext uri="{BB962C8B-B14F-4D97-AF65-F5344CB8AC3E}">
        <p14:creationId xmlns:p14="http://schemas.microsoft.com/office/powerpoint/2010/main" val="3203015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Current Preliminary 2025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20</a:t>
            </a:fld>
            <a:endParaRPr lang="en-US"/>
          </a:p>
        </p:txBody>
      </p:sp>
      <p:pic>
        <p:nvPicPr>
          <p:cNvPr id="6" name="Picture 5">
            <a:extLst>
              <a:ext uri="{FF2B5EF4-FFF2-40B4-BE49-F238E27FC236}">
                <a16:creationId xmlns:a16="http://schemas.microsoft.com/office/drawing/2014/main" id="{08478B8B-305F-E763-413A-18F498BB42D0}"/>
              </a:ext>
            </a:extLst>
          </p:cNvPr>
          <p:cNvPicPr>
            <a:picLocks noChangeAspect="1"/>
          </p:cNvPicPr>
          <p:nvPr/>
        </p:nvPicPr>
        <p:blipFill>
          <a:blip r:embed="rId4"/>
          <a:stretch>
            <a:fillRect/>
          </a:stretch>
        </p:blipFill>
        <p:spPr>
          <a:xfrm>
            <a:off x="225240" y="1126988"/>
            <a:ext cx="11360877" cy="4967755"/>
          </a:xfrm>
          <a:prstGeom prst="rect">
            <a:avLst/>
          </a:prstGeom>
        </p:spPr>
      </p:pic>
    </p:spTree>
    <p:extLst>
      <p:ext uri="{BB962C8B-B14F-4D97-AF65-F5344CB8AC3E}">
        <p14:creationId xmlns:p14="http://schemas.microsoft.com/office/powerpoint/2010/main" val="2742447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21</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1829"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83133A-260B-77B0-33EF-DC9DEF83C5D0}"/>
              </a:ext>
            </a:extLst>
          </p:cNvPr>
          <p:cNvSpPr txBox="1"/>
          <p:nvPr/>
        </p:nvSpPr>
        <p:spPr>
          <a:xfrm>
            <a:off x="2852529" y="1309842"/>
            <a:ext cx="8746435" cy="4368504"/>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dirty="0">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dirty="0">
                <a:solidFill>
                  <a:srgbClr val="00B050"/>
                </a:solidFill>
                <a:effectLst/>
                <a:latin typeface="Arial" panose="020B0604020202020204" pitchFamily="34" charset="0"/>
                <a:ea typeface="Calibri" panose="020F0502020204030204" pitchFamily="34" charset="0"/>
                <a:cs typeface="Times New Roman" panose="02020603050405020304" pitchFamily="18" charset="0"/>
              </a:rPr>
              <a:t>(Option A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4.65 percent.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dirty="0">
                <a:latin typeface="Arial"/>
                <a:ea typeface="Calibri" panose="020F0502020204030204" pitchFamily="34" charset="0"/>
                <a:cs typeface="Times New Roman"/>
              </a:rPr>
              <a:t>2003</a:t>
            </a:r>
            <a:r>
              <a:rPr lang="en-US" sz="1600" dirty="0">
                <a:effectLst/>
                <a:latin typeface="Arial"/>
                <a:ea typeface="Calibri" panose="020F0502020204030204" pitchFamily="34" charset="0"/>
                <a:cs typeface="Times New Roman"/>
              </a:rPr>
              <a:t> Riverside Drive, Macon, Georgia on </a:t>
            </a:r>
            <a:r>
              <a:rPr lang="en-US" sz="1600" dirty="0">
                <a:solidFill>
                  <a:srgbClr val="FF0000"/>
                </a:solidFill>
                <a:latin typeface="Arial"/>
                <a:ea typeface="Calibri" panose="020F0502020204030204" pitchFamily="34" charset="0"/>
                <a:cs typeface="Times New Roman"/>
              </a:rPr>
              <a:t>July 31</a:t>
            </a:r>
            <a:r>
              <a:rPr lang="en-US" sz="1600" dirty="0">
                <a:solidFill>
                  <a:srgbClr val="FF0000"/>
                </a:solidFill>
                <a:effectLst/>
                <a:latin typeface="Arial"/>
                <a:ea typeface="Calibri" panose="020F0502020204030204" pitchFamily="34" charset="0"/>
                <a:cs typeface="Times New Roman"/>
              </a:rPr>
              <a:t>, 2025, at 11:00 A.M. </a:t>
            </a:r>
            <a:r>
              <a:rPr lang="en-US" sz="1600" dirty="0">
                <a:effectLst/>
                <a:latin typeface="Arial"/>
                <a:ea typeface="Calibri" panose="020F0502020204030204" pitchFamily="34" charset="0"/>
                <a:cs typeface="Times New Roman"/>
              </a:rPr>
              <a:t>and at the second public hearing at the same location and date </a:t>
            </a:r>
            <a:r>
              <a:rPr lang="en-US" sz="1600" dirty="0">
                <a:solidFill>
                  <a:srgbClr val="FF0000"/>
                </a:solidFill>
                <a:effectLst/>
                <a:latin typeface="Arial"/>
                <a:ea typeface="Calibri" panose="020F0502020204030204" pitchFamily="34" charset="0"/>
                <a:cs typeface="Times New Roman"/>
              </a:rPr>
              <a:t>at 6:00 P.M.</a:t>
            </a:r>
            <a:r>
              <a:rPr lang="en-US" sz="1600" dirty="0">
                <a:effectLst/>
                <a:latin typeface="Arial"/>
                <a:ea typeface="Calibri" panose="020F0502020204030204" pitchFamily="34" charset="0"/>
                <a:cs typeface="Times New Roman"/>
              </a:rPr>
              <a:t>  </a:t>
            </a:r>
          </a:p>
          <a:p>
            <a:pPr>
              <a:lnSpc>
                <a:spcPct val="107000"/>
              </a:lnSpc>
              <a:spcAft>
                <a:spcPts val="800"/>
              </a:spcAft>
            </a:pPr>
            <a:r>
              <a:rPr lang="en-US" sz="1600" dirty="0">
                <a:latin typeface="Arial"/>
                <a:ea typeface="Calibri" panose="020F0502020204030204" pitchFamily="34" charset="0"/>
                <a:cs typeface="Times New Roman"/>
              </a:rPr>
              <a:t>Times and places of additional public hearing on this tax increase are at the Professional Learning Center at the Martin-Whitley Educational Complex, 2003 Riverside Drive, Macon, Georgia, on </a:t>
            </a:r>
            <a:r>
              <a:rPr lang="en-US" sz="1600" dirty="0">
                <a:solidFill>
                  <a:srgbClr val="FF0000"/>
                </a:solidFill>
                <a:latin typeface="Arial"/>
                <a:ea typeface="Calibri" panose="020F0502020204030204" pitchFamily="34" charset="0"/>
                <a:cs typeface="Times New Roman"/>
              </a:rPr>
              <a:t>August 14, 2025, at 5:30 P.M.  </a:t>
            </a:r>
            <a:endParaRPr lang="en-US" sz="1600" dirty="0">
              <a:latin typeface="Arial"/>
              <a:ea typeface="Calibri" panose="020F0502020204030204" pitchFamily="34" charset="0"/>
              <a:cs typeface="Times New Roman"/>
            </a:endParaRPr>
          </a:p>
          <a:p>
            <a:r>
              <a:rPr lang="en-US" sz="1600" dirty="0">
                <a:effectLst/>
                <a:latin typeface="Arial" panose="020B0604020202020204" pitchFamily="34" charset="0"/>
                <a:ea typeface="Calibri" panose="020F0502020204030204" pitchFamily="34" charset="0"/>
              </a:rPr>
              <a:t>This tentative increase will result in a millage rate of 14.674 mills, an increase of .652 mills above the roll-back rate.  Without this tentative tax increase, the millage rate will be no more than 14.022 mills.  The proposed tax increase for a home with a fair market value of $200,000 is approximately $47.60 and the proposed tax increase for non-homestead property with a fair market value of $200,000 is approximately $52.16.</a:t>
            </a:r>
            <a:endParaRPr lang="en-US" sz="1600" dirty="0"/>
          </a:p>
        </p:txBody>
      </p:sp>
    </p:spTree>
    <p:extLst>
      <p:ext uri="{BB962C8B-B14F-4D97-AF65-F5344CB8AC3E}">
        <p14:creationId xmlns:p14="http://schemas.microsoft.com/office/powerpoint/2010/main" val="2077060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2025 (FY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Option B</a:t>
            </a:r>
          </a:p>
          <a:p>
            <a:pPr algn="ctr"/>
            <a:r>
              <a:rPr lang="en-US" sz="3000" b="1" dirty="0">
                <a:solidFill>
                  <a:srgbClr val="00B050"/>
                </a:solidFill>
                <a:latin typeface="Arial" panose="020B0604020202020204" pitchFamily="34" charset="0"/>
                <a:cs typeface="Arial" panose="020B0604020202020204" pitchFamily="34" charset="0"/>
              </a:rPr>
              <a:t>Increase Millage Rate by .50 Mills to</a:t>
            </a:r>
          </a:p>
          <a:p>
            <a:pPr algn="ctr"/>
            <a:r>
              <a:rPr lang="en-US" sz="3000" b="1" dirty="0">
                <a:solidFill>
                  <a:srgbClr val="00B050"/>
                </a:solidFill>
                <a:latin typeface="Arial" panose="020B0604020202020204" pitchFamily="34" charset="0"/>
                <a:cs typeface="Arial" panose="020B0604020202020204" pitchFamily="34" charset="0"/>
              </a:rPr>
              <a:t>15.174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2026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a:xfrm>
            <a:off x="9312330" y="6434489"/>
            <a:ext cx="2743200" cy="365125"/>
          </a:xfrm>
        </p:spPr>
        <p:txBody>
          <a:bodyPr/>
          <a:lstStyle/>
          <a:p>
            <a:fld id="{28E6F07D-F62F-4C3B-A21E-2367E9A39921}" type="slidenum">
              <a:rPr lang="en-US" smtClean="0"/>
              <a:t>22</a:t>
            </a:fld>
            <a:endParaRPr lang="en-US" dirty="0"/>
          </a:p>
        </p:txBody>
      </p:sp>
    </p:spTree>
    <p:extLst>
      <p:ext uri="{BB962C8B-B14F-4D97-AF65-F5344CB8AC3E}">
        <p14:creationId xmlns:p14="http://schemas.microsoft.com/office/powerpoint/2010/main" val="1951735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46DA8C"/>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CY2025 to CY2024</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Increase of Millage Rate of .5 Mills to 15.174 Mills = 8.22%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23</a:t>
            </a:fld>
            <a:endParaRPr lang="en-US"/>
          </a:p>
        </p:txBody>
      </p:sp>
      <p:pic>
        <p:nvPicPr>
          <p:cNvPr id="6" name="Picture 5">
            <a:extLst>
              <a:ext uri="{FF2B5EF4-FFF2-40B4-BE49-F238E27FC236}">
                <a16:creationId xmlns:a16="http://schemas.microsoft.com/office/drawing/2014/main" id="{85E1717E-B333-5545-8035-D6B394D01E08}"/>
              </a:ext>
            </a:extLst>
          </p:cNvPr>
          <p:cNvPicPr>
            <a:picLocks noChangeAspect="1"/>
          </p:cNvPicPr>
          <p:nvPr/>
        </p:nvPicPr>
        <p:blipFill>
          <a:blip r:embed="rId4"/>
          <a:stretch>
            <a:fillRect/>
          </a:stretch>
        </p:blipFill>
        <p:spPr>
          <a:xfrm>
            <a:off x="644160" y="1052787"/>
            <a:ext cx="10840993" cy="4928681"/>
          </a:xfrm>
          <a:prstGeom prst="rect">
            <a:avLst/>
          </a:prstGeom>
        </p:spPr>
      </p:pic>
    </p:spTree>
    <p:extLst>
      <p:ext uri="{BB962C8B-B14F-4D97-AF65-F5344CB8AC3E}">
        <p14:creationId xmlns:p14="http://schemas.microsoft.com/office/powerpoint/2010/main" val="3457541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2700" dirty="0">
                <a:solidFill>
                  <a:srgbClr val="46DA8C"/>
                </a:solidFill>
                <a:effectLst>
                  <a:outerShdw blurRad="38100" dist="38100" dir="2700000" algn="tl">
                    <a:srgbClr val="000000">
                      <a:alpha val="43137"/>
                    </a:srgbClr>
                  </a:outerShdw>
                </a:effectLst>
                <a:latin typeface="Trade Gothic Next HvyCd" panose="020B0906040303020004" pitchFamily="34" charset="0"/>
              </a:rPr>
              <a:t>Option B:</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Increase in Millage Rate and No Additional Cuts in Expenditures and Rolling Back Rate in FY 2026 and beyond</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448800" y="6492875"/>
            <a:ext cx="2743200" cy="365125"/>
          </a:xfrm>
        </p:spPr>
        <p:txBody>
          <a:bodyPr/>
          <a:lstStyle/>
          <a:p>
            <a:fld id="{28E6F07D-F62F-4C3B-A21E-2367E9A39921}" type="slidenum">
              <a:rPr lang="en-US" smtClean="0"/>
              <a:t>24</a:t>
            </a:fld>
            <a:endParaRPr lang="en-US" dirty="0"/>
          </a:p>
        </p:txBody>
      </p:sp>
      <p:pic>
        <p:nvPicPr>
          <p:cNvPr id="6" name="Picture 5">
            <a:extLst>
              <a:ext uri="{FF2B5EF4-FFF2-40B4-BE49-F238E27FC236}">
                <a16:creationId xmlns:a16="http://schemas.microsoft.com/office/drawing/2014/main" id="{8362E2E5-61E6-9831-5C6F-E2AE89AC51EE}"/>
              </a:ext>
            </a:extLst>
          </p:cNvPr>
          <p:cNvPicPr>
            <a:picLocks noChangeAspect="1"/>
          </p:cNvPicPr>
          <p:nvPr/>
        </p:nvPicPr>
        <p:blipFill>
          <a:blip r:embed="rId4"/>
          <a:stretch>
            <a:fillRect/>
          </a:stretch>
        </p:blipFill>
        <p:spPr>
          <a:xfrm>
            <a:off x="120339" y="1060545"/>
            <a:ext cx="11973339" cy="4736910"/>
          </a:xfrm>
          <a:prstGeom prst="rect">
            <a:avLst/>
          </a:prstGeom>
        </p:spPr>
      </p:pic>
    </p:spTree>
    <p:extLst>
      <p:ext uri="{BB962C8B-B14F-4D97-AF65-F5344CB8AC3E}">
        <p14:creationId xmlns:p14="http://schemas.microsoft.com/office/powerpoint/2010/main" val="4028204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398689" y="244079"/>
            <a:ext cx="10627939" cy="507831"/>
          </a:xfrm>
          <a:prstGeom prst="rect">
            <a:avLst/>
          </a:prstGeom>
          <a:noFill/>
        </p:spPr>
        <p:txBody>
          <a:bodyPr wrap="square" rtlCol="0">
            <a:spAutoFit/>
          </a:bodyPr>
          <a:lstStyle/>
          <a:p>
            <a:pPr algn="ctr"/>
            <a:r>
              <a:rPr lang="en-US" sz="2700" dirty="0">
                <a:solidFill>
                  <a:srgbClr val="46DA8C"/>
                </a:solidFill>
                <a:effectLst>
                  <a:outerShdw blurRad="38100" dist="38100" dir="2700000" algn="tl">
                    <a:srgbClr val="000000">
                      <a:alpha val="43137"/>
                    </a:srgbClr>
                  </a:outerShdw>
                </a:effectLst>
                <a:latin typeface="Trade Gothic Next HvyCd" panose="020B0906040303020004" pitchFamily="34" charset="0"/>
              </a:rPr>
              <a:t>Option B: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Cost to Homeowner to Increase .50 Mills to 15.174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01018" y="6377174"/>
            <a:ext cx="2743200" cy="365125"/>
          </a:xfrm>
        </p:spPr>
        <p:txBody>
          <a:bodyPr/>
          <a:lstStyle/>
          <a:p>
            <a:fld id="{28E6F07D-F62F-4C3B-A21E-2367E9A39921}" type="slidenum">
              <a:rPr lang="en-US" smtClean="0"/>
              <a:t>25</a:t>
            </a:fld>
            <a:endParaRPr lang="en-US"/>
          </a:p>
        </p:txBody>
      </p:sp>
      <p:pic>
        <p:nvPicPr>
          <p:cNvPr id="4" name="Picture 3">
            <a:extLst>
              <a:ext uri="{FF2B5EF4-FFF2-40B4-BE49-F238E27FC236}">
                <a16:creationId xmlns:a16="http://schemas.microsoft.com/office/drawing/2014/main" id="{243DCEE6-4D25-B791-ACF8-9B9AD6C4429E}"/>
              </a:ext>
            </a:extLst>
          </p:cNvPr>
          <p:cNvPicPr>
            <a:picLocks noChangeAspect="1"/>
          </p:cNvPicPr>
          <p:nvPr/>
        </p:nvPicPr>
        <p:blipFill>
          <a:blip r:embed="rId4"/>
          <a:stretch>
            <a:fillRect/>
          </a:stretch>
        </p:blipFill>
        <p:spPr>
          <a:xfrm>
            <a:off x="398689" y="1076695"/>
            <a:ext cx="11394621" cy="5158740"/>
          </a:xfrm>
          <a:prstGeom prst="rect">
            <a:avLst/>
          </a:prstGeom>
        </p:spPr>
      </p:pic>
    </p:spTree>
    <p:extLst>
      <p:ext uri="{BB962C8B-B14F-4D97-AF65-F5344CB8AC3E}">
        <p14:creationId xmlns:p14="http://schemas.microsoft.com/office/powerpoint/2010/main" val="16776667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dirty="0">
                <a:latin typeface="Arial" panose="020B0604020202020204" pitchFamily="34" charset="0"/>
                <a:cs typeface="Arial" panose="020B0604020202020204" pitchFamily="34" charset="0"/>
              </a:rPr>
              <a:t>CY 2025 (FY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Next Steps If </a:t>
            </a:r>
            <a:r>
              <a:rPr lang="en-US" sz="4000" b="1" dirty="0">
                <a:solidFill>
                  <a:srgbClr val="00B050"/>
                </a:solidFill>
                <a:latin typeface="Arial" panose="020B0604020202020204" pitchFamily="34" charset="0"/>
                <a:cs typeface="Arial" panose="020B0604020202020204" pitchFamily="34" charset="0"/>
              </a:rPr>
              <a:t>Option B</a:t>
            </a:r>
            <a:r>
              <a:rPr lang="en-US" sz="4000" b="1" dirty="0">
                <a:latin typeface="Arial" panose="020B0604020202020204" pitchFamily="34" charset="0"/>
                <a:cs typeface="Arial" panose="020B0604020202020204" pitchFamily="34" charset="0"/>
              </a:rPr>
              <a:t> is Approved</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26</a:t>
            </a:fld>
            <a:endParaRPr lang="en-US"/>
          </a:p>
        </p:txBody>
      </p:sp>
    </p:spTree>
    <p:extLst>
      <p:ext uri="{BB962C8B-B14F-4D97-AF65-F5344CB8AC3E}">
        <p14:creationId xmlns:p14="http://schemas.microsoft.com/office/powerpoint/2010/main" val="32726711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27</a:t>
            </a:fld>
            <a:endParaRPr lang="en-US"/>
          </a:p>
        </p:txBody>
      </p:sp>
      <p:sp>
        <p:nvSpPr>
          <p:cNvPr id="4" name="TextBox 3">
            <a:extLst>
              <a:ext uri="{FF2B5EF4-FFF2-40B4-BE49-F238E27FC236}">
                <a16:creationId xmlns:a16="http://schemas.microsoft.com/office/drawing/2014/main" id="{54B9D43C-AE75-DA30-8E68-E61CE4A623B0}"/>
              </a:ext>
            </a:extLst>
          </p:cNvPr>
          <p:cNvSpPr txBox="1"/>
          <p:nvPr/>
        </p:nvSpPr>
        <p:spPr>
          <a:xfrm>
            <a:off x="480613" y="171385"/>
            <a:ext cx="10627939" cy="584775"/>
          </a:xfrm>
          <a:prstGeom prst="rect">
            <a:avLst/>
          </a:prstGeom>
          <a:noFill/>
        </p:spPr>
        <p:txBody>
          <a:bodyPr wrap="square" rtlCol="0">
            <a:spAutoFit/>
          </a:bodyPr>
          <a:lstStyle/>
          <a:p>
            <a:r>
              <a:rPr lang="en-US" sz="32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2800" b="1" dirty="0">
                <a:solidFill>
                  <a:srgbClr val="00B050"/>
                </a:solidFill>
                <a:latin typeface="Arial" panose="020B0604020202020204" pitchFamily="34" charset="0"/>
                <a:cs typeface="Arial" panose="020B0604020202020204" pitchFamily="34" charset="0"/>
              </a:rPr>
              <a:t>OPTION B:</a:t>
            </a:r>
            <a:r>
              <a:rPr lang="en-US" sz="3200" dirty="0">
                <a:solidFill>
                  <a:schemeClr val="bg1"/>
                </a:solidFill>
                <a:effectLst>
                  <a:outerShdw blurRad="38100" dist="38100" dir="2700000" algn="tl">
                    <a:srgbClr val="000000">
                      <a:alpha val="43137"/>
                    </a:srgbClr>
                  </a:outerShdw>
                </a:effectLst>
                <a:latin typeface="Trade Gothic Next HvyCd" panose="020B0906040303020004" pitchFamily="34" charset="0"/>
              </a:rPr>
              <a:t>  Partial Rollback to 14.174 Mills</a:t>
            </a:r>
          </a:p>
        </p:txBody>
      </p:sp>
      <p:pic>
        <p:nvPicPr>
          <p:cNvPr id="6" name="Picture 5">
            <a:extLst>
              <a:ext uri="{FF2B5EF4-FFF2-40B4-BE49-F238E27FC236}">
                <a16:creationId xmlns:a16="http://schemas.microsoft.com/office/drawing/2014/main" id="{55D52F50-2124-4250-C09B-FB8CD245E048}"/>
              </a:ext>
            </a:extLst>
          </p:cNvPr>
          <p:cNvPicPr>
            <a:picLocks noChangeAspect="1"/>
          </p:cNvPicPr>
          <p:nvPr/>
        </p:nvPicPr>
        <p:blipFill>
          <a:blip r:embed="rId4"/>
          <a:stretch>
            <a:fillRect/>
          </a:stretch>
        </p:blipFill>
        <p:spPr>
          <a:xfrm>
            <a:off x="669073" y="1177169"/>
            <a:ext cx="10883590" cy="5117630"/>
          </a:xfrm>
          <a:prstGeom prst="rect">
            <a:avLst/>
          </a:prstGeom>
        </p:spPr>
      </p:pic>
    </p:spTree>
    <p:extLst>
      <p:ext uri="{BB962C8B-B14F-4D97-AF65-F5344CB8AC3E}">
        <p14:creationId xmlns:p14="http://schemas.microsoft.com/office/powerpoint/2010/main" val="3545386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46DA8C"/>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Current 2025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28</a:t>
            </a:fld>
            <a:endParaRPr lang="en-US"/>
          </a:p>
        </p:txBody>
      </p:sp>
      <p:pic>
        <p:nvPicPr>
          <p:cNvPr id="9" name="Picture 8">
            <a:extLst>
              <a:ext uri="{FF2B5EF4-FFF2-40B4-BE49-F238E27FC236}">
                <a16:creationId xmlns:a16="http://schemas.microsoft.com/office/drawing/2014/main" id="{E1B27A26-4060-9A8B-95E6-607C85194FDB}"/>
              </a:ext>
            </a:extLst>
          </p:cNvPr>
          <p:cNvPicPr>
            <a:picLocks noChangeAspect="1"/>
          </p:cNvPicPr>
          <p:nvPr/>
        </p:nvPicPr>
        <p:blipFill>
          <a:blip r:embed="rId4"/>
          <a:stretch>
            <a:fillRect/>
          </a:stretch>
        </p:blipFill>
        <p:spPr>
          <a:xfrm>
            <a:off x="398206" y="1126988"/>
            <a:ext cx="11194025" cy="5229365"/>
          </a:xfrm>
          <a:prstGeom prst="rect">
            <a:avLst/>
          </a:prstGeom>
        </p:spPr>
      </p:pic>
    </p:spTree>
    <p:extLst>
      <p:ext uri="{BB962C8B-B14F-4D97-AF65-F5344CB8AC3E}">
        <p14:creationId xmlns:p14="http://schemas.microsoft.com/office/powerpoint/2010/main" val="26966751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46DA8C"/>
                </a:solidFill>
                <a:effectLst>
                  <a:outerShdw blurRad="38100" dist="38100" dir="2700000" algn="tl">
                    <a:srgbClr val="000000">
                      <a:alpha val="43137"/>
                    </a:srgbClr>
                  </a:outerShdw>
                </a:effectLst>
                <a:latin typeface="Trade Gothic Next HvyCd" panose="020B0906040303020004" pitchFamily="34" charset="0"/>
              </a:rPr>
              <a:t>OPTION B:</a:t>
            </a:r>
            <a:r>
              <a:rPr lang="en-US" sz="4000" dirty="0">
                <a:solidFill>
                  <a:srgbClr val="00B0F0"/>
                </a:solidFill>
                <a:effectLst>
                  <a:outerShdw blurRad="38100" dist="38100" dir="2700000" algn="tl">
                    <a:srgbClr val="000000">
                      <a:alpha val="43137"/>
                    </a:srgbClr>
                  </a:outerShdw>
                </a:effectLst>
                <a:latin typeface="Trade Gothic Next HvyCd" panose="020B0906040303020004" pitchFamily="34" charset="0"/>
              </a:rPr>
              <a:t> </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29</a:t>
            </a:fld>
            <a:endParaRPr lang="en-US"/>
          </a:p>
        </p:txBody>
      </p:sp>
      <p:pic>
        <p:nvPicPr>
          <p:cNvPr id="10" name="Picture 9">
            <a:extLst>
              <a:ext uri="{FF2B5EF4-FFF2-40B4-BE49-F238E27FC236}">
                <a16:creationId xmlns:a16="http://schemas.microsoft.com/office/drawing/2014/main" id="{A333F67C-8871-1AF3-DBF5-4F18F8602F28}"/>
              </a:ext>
            </a:extLst>
          </p:cNvPr>
          <p:cNvPicPr>
            <a:picLocks noChangeAspect="1"/>
          </p:cNvPicPr>
          <p:nvPr/>
        </p:nvPicPr>
        <p:blipFill>
          <a:blip r:embed="rId4"/>
          <a:stretch>
            <a:fillRect/>
          </a:stretch>
        </p:blipFill>
        <p:spPr>
          <a:xfrm>
            <a:off x="428368" y="1231051"/>
            <a:ext cx="1941487" cy="5063747"/>
          </a:xfrm>
          <a:prstGeom prst="rect">
            <a:avLst/>
          </a:prstGeom>
        </p:spPr>
      </p:pic>
      <p:pic>
        <p:nvPicPr>
          <p:cNvPr id="12" name="Picture 11">
            <a:extLst>
              <a:ext uri="{FF2B5EF4-FFF2-40B4-BE49-F238E27FC236}">
                <a16:creationId xmlns:a16="http://schemas.microsoft.com/office/drawing/2014/main" id="{5B8A315B-9709-1527-06FC-6993FD1EF31A}"/>
              </a:ext>
            </a:extLst>
          </p:cNvPr>
          <p:cNvPicPr>
            <a:picLocks noChangeAspect="1"/>
          </p:cNvPicPr>
          <p:nvPr/>
        </p:nvPicPr>
        <p:blipFill>
          <a:blip r:embed="rId5"/>
          <a:stretch>
            <a:fillRect/>
          </a:stretch>
        </p:blipFill>
        <p:spPr>
          <a:xfrm>
            <a:off x="2454269" y="3269105"/>
            <a:ext cx="676715" cy="493819"/>
          </a:xfrm>
          <a:prstGeom prst="rect">
            <a:avLst/>
          </a:prstGeom>
        </p:spPr>
      </p:pic>
      <p:sp>
        <p:nvSpPr>
          <p:cNvPr id="7" name="TextBox 6">
            <a:extLst>
              <a:ext uri="{FF2B5EF4-FFF2-40B4-BE49-F238E27FC236}">
                <a16:creationId xmlns:a16="http://schemas.microsoft.com/office/drawing/2014/main" id="{409A6F1F-12E5-4174-13D9-B85A000AD89C}"/>
              </a:ext>
            </a:extLst>
          </p:cNvPr>
          <p:cNvSpPr txBox="1"/>
          <p:nvPr/>
        </p:nvSpPr>
        <p:spPr>
          <a:xfrm>
            <a:off x="3304591" y="1593137"/>
            <a:ext cx="8746435" cy="4368504"/>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dirty="0">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dirty="0">
                <a:solidFill>
                  <a:srgbClr val="46DA8C"/>
                </a:solidFill>
                <a:latin typeface="Arial" panose="020B0604020202020204" pitchFamily="34" charset="0"/>
                <a:ea typeface="Calibri" panose="020F0502020204030204" pitchFamily="34" charset="0"/>
                <a:cs typeface="Times New Roman" panose="02020603050405020304" pitchFamily="18" charset="0"/>
              </a:rPr>
              <a:t>(Option B</a:t>
            </a:r>
            <a:r>
              <a:rPr lang="en-US" sz="1600" b="1" u="sng" dirty="0">
                <a:solidFill>
                  <a:srgbClr val="46DA8C"/>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solidFill>
                <a:srgbClr val="46DA8C"/>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8.22 percent.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dirty="0">
                <a:latin typeface="Arial"/>
                <a:ea typeface="Calibri" panose="020F0502020204030204" pitchFamily="34" charset="0"/>
                <a:cs typeface="Times New Roman"/>
              </a:rPr>
              <a:t>2003</a:t>
            </a:r>
            <a:r>
              <a:rPr lang="en-US" sz="1600" dirty="0">
                <a:effectLst/>
                <a:latin typeface="Arial"/>
                <a:ea typeface="Calibri" panose="020F0502020204030204" pitchFamily="34" charset="0"/>
                <a:cs typeface="Times New Roman"/>
              </a:rPr>
              <a:t> Riverside Drive, Macon, Georgia on </a:t>
            </a:r>
            <a:r>
              <a:rPr lang="en-US" sz="1600" dirty="0">
                <a:solidFill>
                  <a:srgbClr val="FF0000"/>
                </a:solidFill>
                <a:latin typeface="Arial"/>
                <a:ea typeface="Calibri" panose="020F0502020204030204" pitchFamily="34" charset="0"/>
                <a:cs typeface="Times New Roman"/>
              </a:rPr>
              <a:t>July 31</a:t>
            </a:r>
            <a:r>
              <a:rPr lang="en-US" sz="1600" dirty="0">
                <a:solidFill>
                  <a:srgbClr val="FF0000"/>
                </a:solidFill>
                <a:effectLst/>
                <a:latin typeface="Arial"/>
                <a:ea typeface="Calibri" panose="020F0502020204030204" pitchFamily="34" charset="0"/>
                <a:cs typeface="Times New Roman"/>
              </a:rPr>
              <a:t>, 2025, at 11:00 A.M. </a:t>
            </a:r>
            <a:r>
              <a:rPr lang="en-US" sz="1600" dirty="0">
                <a:effectLst/>
                <a:latin typeface="Arial"/>
                <a:ea typeface="Calibri" panose="020F0502020204030204" pitchFamily="34" charset="0"/>
                <a:cs typeface="Times New Roman"/>
              </a:rPr>
              <a:t>and at the second public hearing at the same location and date </a:t>
            </a:r>
            <a:r>
              <a:rPr lang="en-US" sz="1600" dirty="0">
                <a:solidFill>
                  <a:srgbClr val="FF0000"/>
                </a:solidFill>
                <a:effectLst/>
                <a:latin typeface="Arial"/>
                <a:ea typeface="Calibri" panose="020F0502020204030204" pitchFamily="34" charset="0"/>
                <a:cs typeface="Times New Roman"/>
              </a:rPr>
              <a:t>at 6:00 P.M.</a:t>
            </a:r>
            <a:r>
              <a:rPr lang="en-US" sz="1600" dirty="0">
                <a:effectLst/>
                <a:latin typeface="Arial"/>
                <a:ea typeface="Calibri" panose="020F0502020204030204" pitchFamily="34" charset="0"/>
                <a:cs typeface="Times New Roman"/>
              </a:rPr>
              <a:t>  </a:t>
            </a:r>
          </a:p>
          <a:p>
            <a:pPr>
              <a:lnSpc>
                <a:spcPct val="107000"/>
              </a:lnSpc>
              <a:spcAft>
                <a:spcPts val="800"/>
              </a:spcAft>
            </a:pPr>
            <a:r>
              <a:rPr lang="en-US" sz="1600" dirty="0">
                <a:latin typeface="Arial"/>
                <a:ea typeface="Calibri" panose="020F0502020204030204" pitchFamily="34" charset="0"/>
                <a:cs typeface="Times New Roman"/>
              </a:rPr>
              <a:t>Times and places of additional public hearing on this tax increase are at the Professional Learning Center at the Martin-Whitley Educational Complex, 2003 Riverside Drive, Macon, Georgia, on </a:t>
            </a:r>
            <a:r>
              <a:rPr lang="en-US" sz="1600" dirty="0">
                <a:solidFill>
                  <a:srgbClr val="FF0000"/>
                </a:solidFill>
                <a:latin typeface="Arial"/>
                <a:ea typeface="Calibri" panose="020F0502020204030204" pitchFamily="34" charset="0"/>
                <a:cs typeface="Times New Roman"/>
              </a:rPr>
              <a:t>August 14, 2025, at 5:30 P.M.  </a:t>
            </a:r>
            <a:endParaRPr lang="en-US" sz="1600" dirty="0">
              <a:latin typeface="Arial"/>
              <a:ea typeface="Calibri" panose="020F0502020204030204" pitchFamily="34" charset="0"/>
              <a:cs typeface="Times New Roman"/>
            </a:endParaRPr>
          </a:p>
          <a:p>
            <a:r>
              <a:rPr lang="en-US" sz="1600" dirty="0">
                <a:effectLst/>
                <a:latin typeface="Arial" panose="020B0604020202020204" pitchFamily="34" charset="0"/>
                <a:ea typeface="Calibri" panose="020F0502020204030204" pitchFamily="34" charset="0"/>
              </a:rPr>
              <a:t>This tentative increase will result in a millage rate of 15.174 mills, an increase of 1.1523 mills above the roll-back rate.  Without this tentative tax increase, the millage rate will be no more than 14.022 mills.  The proposed tax increase for a home with a fair market value of $200,000 is approximately $84.10 and the proposed tax increase for non-homestead property with a fair market value of $200,000 is approximately $</a:t>
            </a:r>
            <a:r>
              <a:rPr lang="en-US" sz="1600" dirty="0">
                <a:latin typeface="Arial" panose="020B0604020202020204" pitchFamily="34" charset="0"/>
                <a:ea typeface="Calibri" panose="020F0502020204030204" pitchFamily="34" charset="0"/>
              </a:rPr>
              <a:t>92.16</a:t>
            </a:r>
            <a:r>
              <a:rPr lang="en-US" sz="1600" dirty="0">
                <a:effectLst/>
                <a:latin typeface="Arial" panose="020B0604020202020204" pitchFamily="34" charset="0"/>
                <a:ea typeface="Calibri" panose="020F0502020204030204" pitchFamily="34" charset="0"/>
              </a:rPr>
              <a:t>.</a:t>
            </a:r>
            <a:endParaRPr lang="en-US" sz="1600" dirty="0"/>
          </a:p>
        </p:txBody>
      </p:sp>
    </p:spTree>
    <p:extLst>
      <p:ext uri="{BB962C8B-B14F-4D97-AF65-F5344CB8AC3E}">
        <p14:creationId xmlns:p14="http://schemas.microsoft.com/office/powerpoint/2010/main" val="15278339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2025 (FY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a:solidFill>
                  <a:srgbClr val="00B050"/>
                </a:solidFill>
                <a:latin typeface="Arial" panose="020B0604020202020204" pitchFamily="34" charset="0"/>
                <a:cs typeface="Arial" panose="020B0604020202020204" pitchFamily="34" charset="0"/>
              </a:rPr>
              <a:t>Option C</a:t>
            </a:r>
            <a:endParaRPr lang="en-US" sz="3000" b="1" dirty="0">
              <a:solidFill>
                <a:srgbClr val="00B050"/>
              </a:solidFill>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Increase CY 2025 Millage Rate by </a:t>
            </a:r>
          </a:p>
          <a:p>
            <a:pPr algn="ctr"/>
            <a:r>
              <a:rPr lang="en-US" sz="3000" b="1" dirty="0">
                <a:solidFill>
                  <a:srgbClr val="00B050"/>
                </a:solidFill>
                <a:latin typeface="Arial" panose="020B0604020202020204" pitchFamily="34" charset="0"/>
                <a:cs typeface="Arial" panose="020B0604020202020204" pitchFamily="34" charset="0"/>
              </a:rPr>
              <a:t>1 mill to 15.674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2026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30</a:t>
            </a:fld>
            <a:endParaRPr lang="en-US"/>
          </a:p>
        </p:txBody>
      </p:sp>
    </p:spTree>
    <p:extLst>
      <p:ext uri="{BB962C8B-B14F-4D97-AF65-F5344CB8AC3E}">
        <p14:creationId xmlns:p14="http://schemas.microsoft.com/office/powerpoint/2010/main" val="751600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CY2025 to CY2024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Increasing  by 1 Mill to a rate of 15.674 Mills = 12.88%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31</a:t>
            </a:fld>
            <a:endParaRPr lang="en-US"/>
          </a:p>
        </p:txBody>
      </p:sp>
      <p:pic>
        <p:nvPicPr>
          <p:cNvPr id="6" name="Picture 5">
            <a:extLst>
              <a:ext uri="{FF2B5EF4-FFF2-40B4-BE49-F238E27FC236}">
                <a16:creationId xmlns:a16="http://schemas.microsoft.com/office/drawing/2014/main" id="{BFAFFC41-E97B-80CA-3BD3-DE2BEB612340}"/>
              </a:ext>
            </a:extLst>
          </p:cNvPr>
          <p:cNvPicPr>
            <a:picLocks noChangeAspect="1"/>
          </p:cNvPicPr>
          <p:nvPr/>
        </p:nvPicPr>
        <p:blipFill>
          <a:blip r:embed="rId4"/>
          <a:stretch>
            <a:fillRect/>
          </a:stretch>
        </p:blipFill>
        <p:spPr>
          <a:xfrm>
            <a:off x="648642" y="1309842"/>
            <a:ext cx="10840994" cy="4890505"/>
          </a:xfrm>
          <a:prstGeom prst="rect">
            <a:avLst/>
          </a:prstGeom>
        </p:spPr>
      </p:pic>
    </p:spTree>
    <p:extLst>
      <p:ext uri="{BB962C8B-B14F-4D97-AF65-F5344CB8AC3E}">
        <p14:creationId xmlns:p14="http://schemas.microsoft.com/office/powerpoint/2010/main" val="760007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477328"/>
          </a:xfrm>
          <a:prstGeom prst="rect">
            <a:avLst/>
          </a:prstGeom>
          <a:noFill/>
        </p:spPr>
        <p:txBody>
          <a:bodyPr wrap="square" rtlCol="0">
            <a:spAutoFit/>
          </a:bodyPr>
          <a:lstStyle/>
          <a:p>
            <a:pPr algn="ctr"/>
            <a:r>
              <a:rPr lang="en-US" sz="3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Trends </a:t>
            </a:r>
            <a:r>
              <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Increasing CY 2024 Millage Rate by 1 Mill - Trend Projected Using Approve Budget Trends Expenditures and 1 Mill in Millage Rate in FY 2026 – FY 2031</a:t>
            </a: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a:p>
            <a:pPr algn="ctr"/>
            <a:endParaRPr lang="en-US" sz="20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32</a:t>
            </a:fld>
            <a:endParaRPr lang="en-US"/>
          </a:p>
        </p:txBody>
      </p:sp>
      <p:pic>
        <p:nvPicPr>
          <p:cNvPr id="4" name="Picture 3">
            <a:extLst>
              <a:ext uri="{FF2B5EF4-FFF2-40B4-BE49-F238E27FC236}">
                <a16:creationId xmlns:a16="http://schemas.microsoft.com/office/drawing/2014/main" id="{DDEE045B-3DD0-5E1F-C48B-8FDB4BECFFF3}"/>
              </a:ext>
            </a:extLst>
          </p:cNvPr>
          <p:cNvPicPr>
            <a:picLocks noChangeAspect="1"/>
          </p:cNvPicPr>
          <p:nvPr/>
        </p:nvPicPr>
        <p:blipFill>
          <a:blip r:embed="rId4"/>
          <a:stretch>
            <a:fillRect/>
          </a:stretch>
        </p:blipFill>
        <p:spPr>
          <a:xfrm>
            <a:off x="193226" y="1136928"/>
            <a:ext cx="11827565" cy="4844540"/>
          </a:xfrm>
          <a:prstGeom prst="rect">
            <a:avLst/>
          </a:prstGeom>
        </p:spPr>
      </p:pic>
    </p:spTree>
    <p:extLst>
      <p:ext uri="{BB962C8B-B14F-4D97-AF65-F5344CB8AC3E}">
        <p14:creationId xmlns:p14="http://schemas.microsoft.com/office/powerpoint/2010/main" val="4085231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C: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Cost to Homeowner to Increase to 15.674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07760" y="6377174"/>
            <a:ext cx="2743200" cy="365125"/>
          </a:xfrm>
        </p:spPr>
        <p:txBody>
          <a:bodyPr/>
          <a:lstStyle/>
          <a:p>
            <a:fld id="{28E6F07D-F62F-4C3B-A21E-2367E9A39921}" type="slidenum">
              <a:rPr lang="en-US" smtClean="0"/>
              <a:t>33</a:t>
            </a:fld>
            <a:endParaRPr lang="en-US"/>
          </a:p>
        </p:txBody>
      </p:sp>
      <p:pic>
        <p:nvPicPr>
          <p:cNvPr id="6" name="Picture 5">
            <a:extLst>
              <a:ext uri="{FF2B5EF4-FFF2-40B4-BE49-F238E27FC236}">
                <a16:creationId xmlns:a16="http://schemas.microsoft.com/office/drawing/2014/main" id="{A7A42362-DF53-DDE1-BF50-CC039DE68537}"/>
              </a:ext>
            </a:extLst>
          </p:cNvPr>
          <p:cNvPicPr>
            <a:picLocks noChangeAspect="1"/>
          </p:cNvPicPr>
          <p:nvPr/>
        </p:nvPicPr>
        <p:blipFill>
          <a:blip r:embed="rId4"/>
          <a:stretch>
            <a:fillRect/>
          </a:stretch>
        </p:blipFill>
        <p:spPr>
          <a:xfrm>
            <a:off x="438149" y="1064528"/>
            <a:ext cx="10970079" cy="5312646"/>
          </a:xfrm>
          <a:prstGeom prst="rect">
            <a:avLst/>
          </a:prstGeom>
        </p:spPr>
      </p:pic>
    </p:spTree>
    <p:extLst>
      <p:ext uri="{BB962C8B-B14F-4D97-AF65-F5344CB8AC3E}">
        <p14:creationId xmlns:p14="http://schemas.microsoft.com/office/powerpoint/2010/main" val="3697139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dirty="0">
                <a:latin typeface="Arial" panose="020B0604020202020204" pitchFamily="34" charset="0"/>
                <a:cs typeface="Arial" panose="020B0604020202020204" pitchFamily="34" charset="0"/>
              </a:rPr>
              <a:t>CY 2025 (FY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Next Steps </a:t>
            </a:r>
            <a:r>
              <a:rPr lang="en-US" sz="4000" b="1">
                <a:latin typeface="Arial" panose="020B0604020202020204" pitchFamily="34" charset="0"/>
                <a:cs typeface="Arial" panose="020B0604020202020204" pitchFamily="34" charset="0"/>
              </a:rPr>
              <a:t>If </a:t>
            </a:r>
            <a:r>
              <a:rPr lang="en-US" sz="4000" b="1">
                <a:solidFill>
                  <a:srgbClr val="00B050"/>
                </a:solidFill>
                <a:latin typeface="Arial" panose="020B0604020202020204" pitchFamily="34" charset="0"/>
                <a:cs typeface="Arial" panose="020B0604020202020204" pitchFamily="34" charset="0"/>
              </a:rPr>
              <a:t>Option C</a:t>
            </a:r>
            <a:r>
              <a:rPr lang="en-US" sz="4000" b="1">
                <a:latin typeface="Arial" panose="020B0604020202020204" pitchFamily="34" charset="0"/>
                <a:cs typeface="Arial" panose="020B0604020202020204" pitchFamily="34" charset="0"/>
              </a:rPr>
              <a:t> </a:t>
            </a:r>
            <a:r>
              <a:rPr lang="en-US" sz="4000" b="1" dirty="0">
                <a:latin typeface="Arial" panose="020B0604020202020204" pitchFamily="34" charset="0"/>
                <a:cs typeface="Arial" panose="020B0604020202020204" pitchFamily="34" charset="0"/>
              </a:rPr>
              <a:t>is Approved</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34</a:t>
            </a:fld>
            <a:endParaRPr lang="en-US"/>
          </a:p>
        </p:txBody>
      </p:sp>
    </p:spTree>
    <p:extLst>
      <p:ext uri="{BB962C8B-B14F-4D97-AF65-F5344CB8AC3E}">
        <p14:creationId xmlns:p14="http://schemas.microsoft.com/office/powerpoint/2010/main" val="19273189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646331"/>
          </a:xfrm>
          <a:prstGeom prst="rect">
            <a:avLst/>
          </a:prstGeom>
          <a:noFill/>
        </p:spPr>
        <p:txBody>
          <a:bodyPr wrap="square" rtlCol="0">
            <a:spAutoFit/>
          </a:bodyPr>
          <a:lstStyle/>
          <a:p>
            <a:r>
              <a:rPr lang="en-US" sz="36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a:t>
            </a:r>
            <a:r>
              <a:rPr lang="en-US" sz="3600">
                <a:solidFill>
                  <a:schemeClr val="bg1"/>
                </a:solidFill>
                <a:effectLst>
                  <a:outerShdw blurRad="38100" dist="38100" dir="2700000" algn="tl">
                    <a:srgbClr val="000000">
                      <a:alpha val="43137"/>
                    </a:srgbClr>
                  </a:outerShdw>
                </a:effectLst>
                <a:latin typeface="Trade Gothic Next HvyCd" panose="020B0906040303020004" pitchFamily="34" charset="0"/>
              </a:rPr>
              <a:t>FOR </a:t>
            </a:r>
            <a:r>
              <a:rPr lang="en-US" sz="36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6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600" dirty="0">
                <a:solidFill>
                  <a:schemeClr val="bg1"/>
                </a:solidFill>
                <a:effectLst>
                  <a:outerShdw blurRad="38100" dist="38100" dir="2700000" algn="tl">
                    <a:srgbClr val="000000">
                      <a:alpha val="43137"/>
                    </a:srgbClr>
                  </a:outerShdw>
                </a:effectLst>
                <a:latin typeface="Trade Gothic Next HvyCd" panose="020B0906040303020004" pitchFamily="34" charset="0"/>
              </a:rPr>
              <a:t>Increase of 1 mill to 15.674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52389" y="6377174"/>
            <a:ext cx="2743200" cy="365125"/>
          </a:xfrm>
        </p:spPr>
        <p:txBody>
          <a:bodyPr/>
          <a:lstStyle/>
          <a:p>
            <a:fld id="{28E6F07D-F62F-4C3B-A21E-2367E9A39921}" type="slidenum">
              <a:rPr lang="en-US" smtClean="0"/>
              <a:t>35</a:t>
            </a:fld>
            <a:endParaRPr lang="en-US" dirty="0"/>
          </a:p>
        </p:txBody>
      </p:sp>
      <p:pic>
        <p:nvPicPr>
          <p:cNvPr id="4" name="Picture 3">
            <a:extLst>
              <a:ext uri="{FF2B5EF4-FFF2-40B4-BE49-F238E27FC236}">
                <a16:creationId xmlns:a16="http://schemas.microsoft.com/office/drawing/2014/main" id="{38F03576-D8C2-134A-271C-E0AA74191799}"/>
              </a:ext>
            </a:extLst>
          </p:cNvPr>
          <p:cNvPicPr>
            <a:picLocks noChangeAspect="1"/>
          </p:cNvPicPr>
          <p:nvPr/>
        </p:nvPicPr>
        <p:blipFill>
          <a:blip r:embed="rId4"/>
          <a:stretch>
            <a:fillRect/>
          </a:stretch>
        </p:blipFill>
        <p:spPr>
          <a:xfrm>
            <a:off x="669073" y="1177169"/>
            <a:ext cx="10883590" cy="5117630"/>
          </a:xfrm>
          <a:prstGeom prst="rect">
            <a:avLst/>
          </a:prstGeom>
        </p:spPr>
      </p:pic>
    </p:spTree>
    <p:extLst>
      <p:ext uri="{BB962C8B-B14F-4D97-AF65-F5344CB8AC3E}">
        <p14:creationId xmlns:p14="http://schemas.microsoft.com/office/powerpoint/2010/main" val="2354253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Current 2025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1800" y="6377174"/>
            <a:ext cx="2743200" cy="365125"/>
          </a:xfrm>
        </p:spPr>
        <p:txBody>
          <a:bodyPr/>
          <a:lstStyle/>
          <a:p>
            <a:fld id="{28E6F07D-F62F-4C3B-A21E-2367E9A39921}" type="slidenum">
              <a:rPr lang="en-US" smtClean="0"/>
              <a:t>36</a:t>
            </a:fld>
            <a:endParaRPr lang="en-US"/>
          </a:p>
        </p:txBody>
      </p:sp>
      <p:pic>
        <p:nvPicPr>
          <p:cNvPr id="7" name="Picture 6">
            <a:extLst>
              <a:ext uri="{FF2B5EF4-FFF2-40B4-BE49-F238E27FC236}">
                <a16:creationId xmlns:a16="http://schemas.microsoft.com/office/drawing/2014/main" id="{8395BC30-242E-ACF0-C6E5-3703ACC3618A}"/>
              </a:ext>
            </a:extLst>
          </p:cNvPr>
          <p:cNvPicPr>
            <a:picLocks noChangeAspect="1"/>
          </p:cNvPicPr>
          <p:nvPr/>
        </p:nvPicPr>
        <p:blipFill>
          <a:blip r:embed="rId4"/>
          <a:stretch>
            <a:fillRect/>
          </a:stretch>
        </p:blipFill>
        <p:spPr>
          <a:xfrm>
            <a:off x="683341" y="1126989"/>
            <a:ext cx="10594258" cy="5352469"/>
          </a:xfrm>
          <a:prstGeom prst="rect">
            <a:avLst/>
          </a:prstGeom>
        </p:spPr>
      </p:pic>
    </p:spTree>
    <p:extLst>
      <p:ext uri="{BB962C8B-B14F-4D97-AF65-F5344CB8AC3E}">
        <p14:creationId xmlns:p14="http://schemas.microsoft.com/office/powerpoint/2010/main" val="38505482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37</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5240"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00B0D69-745D-9B3A-D09E-3864F23820D7}"/>
              </a:ext>
            </a:extLst>
          </p:cNvPr>
          <p:cNvSpPr txBox="1"/>
          <p:nvPr/>
        </p:nvSpPr>
        <p:spPr>
          <a:xfrm>
            <a:off x="2873076" y="1572131"/>
            <a:ext cx="8746435" cy="4368504"/>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dirty="0">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dirty="0">
                <a:solidFill>
                  <a:srgbClr val="32EE44"/>
                </a:solidFill>
                <a:latin typeface="Arial" panose="020B0604020202020204" pitchFamily="34" charset="0"/>
                <a:ea typeface="Calibri" panose="020F0502020204030204" pitchFamily="34" charset="0"/>
                <a:cs typeface="Times New Roman" panose="02020603050405020304" pitchFamily="18" charset="0"/>
              </a:rPr>
              <a:t>(Option C</a:t>
            </a:r>
            <a:r>
              <a:rPr lang="en-US" sz="1600" b="1" u="sng" dirty="0">
                <a:solidFill>
                  <a:srgbClr val="32EE44"/>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solidFill>
                <a:srgbClr val="32EE44"/>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11.78 percent.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dirty="0">
                <a:latin typeface="Arial"/>
                <a:ea typeface="Calibri" panose="020F0502020204030204" pitchFamily="34" charset="0"/>
                <a:cs typeface="Times New Roman"/>
              </a:rPr>
              <a:t>2003</a:t>
            </a:r>
            <a:r>
              <a:rPr lang="en-US" sz="1600" dirty="0">
                <a:effectLst/>
                <a:latin typeface="Arial"/>
                <a:ea typeface="Calibri" panose="020F0502020204030204" pitchFamily="34" charset="0"/>
                <a:cs typeface="Times New Roman"/>
              </a:rPr>
              <a:t> Riverside Drive, Macon, Georgia on </a:t>
            </a:r>
            <a:r>
              <a:rPr lang="en-US" sz="1600" dirty="0">
                <a:solidFill>
                  <a:srgbClr val="FF0000"/>
                </a:solidFill>
                <a:latin typeface="Arial"/>
                <a:ea typeface="Calibri" panose="020F0502020204030204" pitchFamily="34" charset="0"/>
                <a:cs typeface="Times New Roman"/>
              </a:rPr>
              <a:t>July 31</a:t>
            </a:r>
            <a:r>
              <a:rPr lang="en-US" sz="1600" dirty="0">
                <a:solidFill>
                  <a:srgbClr val="FF0000"/>
                </a:solidFill>
                <a:effectLst/>
                <a:latin typeface="Arial"/>
                <a:ea typeface="Calibri" panose="020F0502020204030204" pitchFamily="34" charset="0"/>
                <a:cs typeface="Times New Roman"/>
              </a:rPr>
              <a:t>, 2025, at 11:00 A.M. </a:t>
            </a:r>
            <a:r>
              <a:rPr lang="en-US" sz="1600" dirty="0">
                <a:effectLst/>
                <a:latin typeface="Arial"/>
                <a:ea typeface="Calibri" panose="020F0502020204030204" pitchFamily="34" charset="0"/>
                <a:cs typeface="Times New Roman"/>
              </a:rPr>
              <a:t>and at the second public hearing at the same location and date </a:t>
            </a:r>
            <a:r>
              <a:rPr lang="en-US" sz="1600" dirty="0">
                <a:solidFill>
                  <a:srgbClr val="FF0000"/>
                </a:solidFill>
                <a:effectLst/>
                <a:latin typeface="Arial"/>
                <a:ea typeface="Calibri" panose="020F0502020204030204" pitchFamily="34" charset="0"/>
                <a:cs typeface="Times New Roman"/>
              </a:rPr>
              <a:t>at 6:00 P.M.</a:t>
            </a:r>
            <a:r>
              <a:rPr lang="en-US" sz="1600" dirty="0">
                <a:effectLst/>
                <a:latin typeface="Arial"/>
                <a:ea typeface="Calibri" panose="020F0502020204030204" pitchFamily="34" charset="0"/>
                <a:cs typeface="Times New Roman"/>
              </a:rPr>
              <a:t>  </a:t>
            </a:r>
          </a:p>
          <a:p>
            <a:pPr>
              <a:lnSpc>
                <a:spcPct val="107000"/>
              </a:lnSpc>
              <a:spcAft>
                <a:spcPts val="800"/>
              </a:spcAft>
            </a:pPr>
            <a:r>
              <a:rPr lang="en-US" sz="1600" dirty="0">
                <a:latin typeface="Arial"/>
                <a:ea typeface="Calibri" panose="020F0502020204030204" pitchFamily="34" charset="0"/>
                <a:cs typeface="Times New Roman"/>
              </a:rPr>
              <a:t>Times and places of additional public hearing on this tax increase are at the Professional Learning Center at the Martin-Whitley Educational Complex, 2003 Riverside Drive, Macon, Georgia, on </a:t>
            </a:r>
            <a:r>
              <a:rPr lang="en-US" sz="1600" dirty="0">
                <a:solidFill>
                  <a:srgbClr val="FF0000"/>
                </a:solidFill>
                <a:latin typeface="Arial"/>
                <a:ea typeface="Calibri" panose="020F0502020204030204" pitchFamily="34" charset="0"/>
                <a:cs typeface="Times New Roman"/>
              </a:rPr>
              <a:t>August 14, 2025, at 5:30 P.M.  </a:t>
            </a:r>
            <a:endParaRPr lang="en-US" sz="1600" dirty="0">
              <a:latin typeface="Arial"/>
              <a:ea typeface="Calibri" panose="020F0502020204030204" pitchFamily="34" charset="0"/>
              <a:cs typeface="Times New Roman"/>
            </a:endParaRPr>
          </a:p>
          <a:p>
            <a:r>
              <a:rPr lang="en-US" sz="1600" dirty="0">
                <a:effectLst/>
                <a:latin typeface="Arial" panose="020B0604020202020204" pitchFamily="34" charset="0"/>
                <a:ea typeface="Calibri" panose="020F0502020204030204" pitchFamily="34" charset="0"/>
              </a:rPr>
              <a:t>This tentative increase will result in a millage rate of 15.674 mills, an increase of 1.652 mills above the roll-back rate.  Without this tentative tax increase, the millage rate will be no more than 14.022 mills.  The proposed tax increase for a home with a fair market value of $200,000 is approximately $120.60 and the proposed tax increase for non-homestead property with a fair market value of $200,000 is approximately $132.16.</a:t>
            </a:r>
            <a:endParaRPr lang="en-US" sz="1600" dirty="0"/>
          </a:p>
        </p:txBody>
      </p:sp>
    </p:spTree>
    <p:extLst>
      <p:ext uri="{BB962C8B-B14F-4D97-AF65-F5344CB8AC3E}">
        <p14:creationId xmlns:p14="http://schemas.microsoft.com/office/powerpoint/2010/main" val="14829973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1194487" y="2503735"/>
            <a:ext cx="9580606" cy="33239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atin typeface="Arial" panose="020B0604020202020204" pitchFamily="34" charset="0"/>
                <a:cs typeface="Arial" panose="020B0604020202020204" pitchFamily="34" charset="0"/>
              </a:rPr>
              <a:t>CY 2025 (FY 2026)</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FF0000"/>
                </a:solidFill>
                <a:latin typeface="Arial" panose="020B0604020202020204" pitchFamily="34" charset="0"/>
                <a:cs typeface="Arial" panose="020B0604020202020204" pitchFamily="34" charset="0"/>
              </a:rPr>
              <a:t> Full Rollback (.652 Mills) Millage Rate</a:t>
            </a:r>
          </a:p>
          <a:p>
            <a:pPr algn="ctr"/>
            <a:r>
              <a:rPr lang="en-US" sz="3000" b="1" dirty="0">
                <a:solidFill>
                  <a:srgbClr val="FF0000"/>
                </a:solidFill>
                <a:latin typeface="Arial" panose="020B0604020202020204" pitchFamily="34" charset="0"/>
                <a:cs typeface="Arial" panose="020B0604020202020204" pitchFamily="34" charset="0"/>
              </a:rPr>
              <a:t>14.022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2026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38</a:t>
            </a:fld>
            <a:endParaRPr lang="en-US"/>
          </a:p>
        </p:txBody>
      </p:sp>
    </p:spTree>
    <p:extLst>
      <p:ext uri="{BB962C8B-B14F-4D97-AF65-F5344CB8AC3E}">
        <p14:creationId xmlns:p14="http://schemas.microsoft.com/office/powerpoint/2010/main" val="36572744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74141" y="100047"/>
            <a:ext cx="10840993" cy="923330"/>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Full Rollback: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Comparison of CY2025 to CY2024 </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Rate of 14.022 Mills = 0.00%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741953" y="6426509"/>
            <a:ext cx="2743200" cy="365125"/>
          </a:xfrm>
        </p:spPr>
        <p:txBody>
          <a:bodyPr/>
          <a:lstStyle/>
          <a:p>
            <a:fld id="{28E6F07D-F62F-4C3B-A21E-2367E9A39921}" type="slidenum">
              <a:rPr lang="en-US" smtClean="0"/>
              <a:t>39</a:t>
            </a:fld>
            <a:endParaRPr lang="en-US" dirty="0"/>
          </a:p>
        </p:txBody>
      </p:sp>
      <p:pic>
        <p:nvPicPr>
          <p:cNvPr id="6" name="Picture 5">
            <a:extLst>
              <a:ext uri="{FF2B5EF4-FFF2-40B4-BE49-F238E27FC236}">
                <a16:creationId xmlns:a16="http://schemas.microsoft.com/office/drawing/2014/main" id="{EEF31F8A-6202-A6C1-83AA-527F45564EBB}"/>
              </a:ext>
            </a:extLst>
          </p:cNvPr>
          <p:cNvPicPr>
            <a:picLocks noChangeAspect="1"/>
          </p:cNvPicPr>
          <p:nvPr/>
        </p:nvPicPr>
        <p:blipFill>
          <a:blip r:embed="rId4"/>
          <a:stretch>
            <a:fillRect/>
          </a:stretch>
        </p:blipFill>
        <p:spPr>
          <a:xfrm>
            <a:off x="815009" y="1126989"/>
            <a:ext cx="10670143" cy="5271970"/>
          </a:xfrm>
          <a:prstGeom prst="rect">
            <a:avLst/>
          </a:prstGeom>
        </p:spPr>
      </p:pic>
    </p:spTree>
    <p:extLst>
      <p:ext uri="{BB962C8B-B14F-4D97-AF65-F5344CB8AC3E}">
        <p14:creationId xmlns:p14="http://schemas.microsoft.com/office/powerpoint/2010/main" val="14369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Full Rollback:</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and No additional cuts in expenditures</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197009" y="6377174"/>
            <a:ext cx="2743200" cy="365125"/>
          </a:xfrm>
        </p:spPr>
        <p:txBody>
          <a:bodyPr/>
          <a:lstStyle/>
          <a:p>
            <a:fld id="{28E6F07D-F62F-4C3B-A21E-2367E9A39921}" type="slidenum">
              <a:rPr lang="en-US" smtClean="0"/>
              <a:t>40</a:t>
            </a:fld>
            <a:endParaRPr lang="en-US" dirty="0"/>
          </a:p>
        </p:txBody>
      </p:sp>
      <p:pic>
        <p:nvPicPr>
          <p:cNvPr id="7" name="Picture 6">
            <a:extLst>
              <a:ext uri="{FF2B5EF4-FFF2-40B4-BE49-F238E27FC236}">
                <a16:creationId xmlns:a16="http://schemas.microsoft.com/office/drawing/2014/main" id="{48BB8773-1FA7-ED3E-CC1C-78D76A09DDAC}"/>
              </a:ext>
            </a:extLst>
          </p:cNvPr>
          <p:cNvPicPr>
            <a:picLocks noChangeAspect="1"/>
          </p:cNvPicPr>
          <p:nvPr/>
        </p:nvPicPr>
        <p:blipFill>
          <a:blip r:embed="rId4"/>
          <a:stretch>
            <a:fillRect/>
          </a:stretch>
        </p:blipFill>
        <p:spPr>
          <a:xfrm>
            <a:off x="103774" y="1120253"/>
            <a:ext cx="12006470" cy="4861215"/>
          </a:xfrm>
          <a:prstGeom prst="rect">
            <a:avLst/>
          </a:prstGeom>
        </p:spPr>
      </p:pic>
    </p:spTree>
    <p:extLst>
      <p:ext uri="{BB962C8B-B14F-4D97-AF65-F5344CB8AC3E}">
        <p14:creationId xmlns:p14="http://schemas.microsoft.com/office/powerpoint/2010/main" val="2755888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dirty="0">
                <a:latin typeface="Arial" panose="020B0604020202020204" pitchFamily="34" charset="0"/>
                <a:cs typeface="Arial" panose="020B0604020202020204" pitchFamily="34" charset="0"/>
              </a:rPr>
              <a:t>CY 2025 (FY 2026)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dirty="0">
              <a:latin typeface="Arial" panose="020B0604020202020204" pitchFamily="34" charset="0"/>
              <a:cs typeface="Arial" panose="020B0604020202020204" pitchFamily="34" charset="0"/>
            </a:endParaRPr>
          </a:p>
          <a:p>
            <a:pPr algn="ctr"/>
            <a:r>
              <a:rPr lang="en-US" sz="4000" b="1" dirty="0">
                <a:latin typeface="Arial" panose="020B0604020202020204" pitchFamily="34" charset="0"/>
                <a:cs typeface="Arial" panose="020B0604020202020204" pitchFamily="34" charset="0"/>
              </a:rPr>
              <a:t>Next Steps If </a:t>
            </a:r>
            <a:r>
              <a:rPr lang="en-US" sz="4000" b="1" dirty="0">
                <a:solidFill>
                  <a:srgbClr val="FF0000"/>
                </a:solidFill>
                <a:latin typeface="Arial" panose="020B0604020202020204" pitchFamily="34" charset="0"/>
                <a:cs typeface="Arial" panose="020B0604020202020204" pitchFamily="34" charset="0"/>
              </a:rPr>
              <a:t>Full Rollback</a:t>
            </a:r>
            <a:r>
              <a:rPr lang="en-US" sz="4000" b="1" dirty="0">
                <a:latin typeface="Arial" panose="020B0604020202020204" pitchFamily="34" charset="0"/>
                <a:cs typeface="Arial" panose="020B0604020202020204" pitchFamily="34" charset="0"/>
              </a:rPr>
              <a:t> is Approved</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41</a:t>
            </a:fld>
            <a:endParaRPr lang="en-US"/>
          </a:p>
        </p:txBody>
      </p:sp>
    </p:spTree>
    <p:extLst>
      <p:ext uri="{BB962C8B-B14F-4D97-AF65-F5344CB8AC3E}">
        <p14:creationId xmlns:p14="http://schemas.microsoft.com/office/powerpoint/2010/main" val="28191135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algn="ct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dirty="0">
                <a:solidFill>
                  <a:srgbClr val="FF0000"/>
                </a:solidFill>
                <a:effectLst>
                  <a:outerShdw blurRad="38100" dist="38100" dir="2700000" algn="tl">
                    <a:srgbClr val="000000">
                      <a:alpha val="43137"/>
                    </a:srgbClr>
                  </a:outerShdw>
                </a:effectLst>
                <a:latin typeface="Trade Gothic Next HvyCd" panose="020B0906040303020004" pitchFamily="34" charset="0"/>
              </a:rPr>
              <a:t>Full Rollback:</a:t>
            </a:r>
            <a:r>
              <a:rPr lang="en-US" sz="4000" dirty="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rPr>
              <a:t>Adopt Full Rollback</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42</a:t>
            </a:fld>
            <a:endParaRPr lang="en-US"/>
          </a:p>
        </p:txBody>
      </p:sp>
      <p:pic>
        <p:nvPicPr>
          <p:cNvPr id="15" name="Picture 14">
            <a:extLst>
              <a:ext uri="{FF2B5EF4-FFF2-40B4-BE49-F238E27FC236}">
                <a16:creationId xmlns:a16="http://schemas.microsoft.com/office/drawing/2014/main" id="{193778EE-11EC-957F-FF03-90562EB8A404}"/>
              </a:ext>
            </a:extLst>
          </p:cNvPr>
          <p:cNvPicPr>
            <a:picLocks noChangeAspect="1"/>
          </p:cNvPicPr>
          <p:nvPr/>
        </p:nvPicPr>
        <p:blipFill>
          <a:blip r:embed="rId4"/>
          <a:stretch>
            <a:fillRect/>
          </a:stretch>
        </p:blipFill>
        <p:spPr>
          <a:xfrm>
            <a:off x="1260966" y="1220631"/>
            <a:ext cx="9592213" cy="3395973"/>
          </a:xfrm>
          <a:prstGeom prst="rect">
            <a:avLst/>
          </a:prstGeom>
        </p:spPr>
      </p:pic>
    </p:spTree>
    <p:extLst>
      <p:ext uri="{BB962C8B-B14F-4D97-AF65-F5344CB8AC3E}">
        <p14:creationId xmlns:p14="http://schemas.microsoft.com/office/powerpoint/2010/main" val="28113176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Full Rollback: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Current 2025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24196" y="6327360"/>
            <a:ext cx="2743200" cy="365125"/>
          </a:xfrm>
        </p:spPr>
        <p:txBody>
          <a:bodyPr/>
          <a:lstStyle/>
          <a:p>
            <a:fld id="{28E6F07D-F62F-4C3B-A21E-2367E9A39921}" type="slidenum">
              <a:rPr lang="en-US" smtClean="0"/>
              <a:t>43</a:t>
            </a:fld>
            <a:endParaRPr lang="en-US"/>
          </a:p>
        </p:txBody>
      </p:sp>
      <p:pic>
        <p:nvPicPr>
          <p:cNvPr id="4" name="Picture 3">
            <a:extLst>
              <a:ext uri="{FF2B5EF4-FFF2-40B4-BE49-F238E27FC236}">
                <a16:creationId xmlns:a16="http://schemas.microsoft.com/office/drawing/2014/main" id="{2A74931E-8CD1-F8C1-145F-02FE1F150B9A}"/>
              </a:ext>
            </a:extLst>
          </p:cNvPr>
          <p:cNvPicPr>
            <a:picLocks noChangeAspect="1"/>
          </p:cNvPicPr>
          <p:nvPr/>
        </p:nvPicPr>
        <p:blipFill>
          <a:blip r:embed="rId4"/>
          <a:stretch>
            <a:fillRect/>
          </a:stretch>
        </p:blipFill>
        <p:spPr>
          <a:xfrm>
            <a:off x="388525" y="1309842"/>
            <a:ext cx="11237417" cy="4933406"/>
          </a:xfrm>
          <a:prstGeom prst="rect">
            <a:avLst/>
          </a:prstGeom>
        </p:spPr>
      </p:pic>
    </p:spTree>
    <p:extLst>
      <p:ext uri="{BB962C8B-B14F-4D97-AF65-F5344CB8AC3E}">
        <p14:creationId xmlns:p14="http://schemas.microsoft.com/office/powerpoint/2010/main" val="12501247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B5F42702-ED79-AC65-41EE-177B28D3A289}"/>
              </a:ext>
            </a:extLst>
          </p:cNvPr>
          <p:cNvSpPr>
            <a:spLocks noGrp="1"/>
          </p:cNvSpPr>
          <p:nvPr>
            <p:ph type="sldNum" sz="quarter" idx="12"/>
          </p:nvPr>
        </p:nvSpPr>
        <p:spPr/>
        <p:txBody>
          <a:bodyPr/>
          <a:lstStyle/>
          <a:p>
            <a:fld id="{28E6F07D-F62F-4C3B-A21E-2367E9A39921}" type="slidenum">
              <a:rPr lang="en-US" smtClean="0"/>
              <a:t>44</a:t>
            </a:fld>
            <a:endParaRPr lang="en-US"/>
          </a:p>
        </p:txBody>
      </p:sp>
    </p:spTree>
    <p:extLst>
      <p:ext uri="{BB962C8B-B14F-4D97-AF65-F5344CB8AC3E}">
        <p14:creationId xmlns:p14="http://schemas.microsoft.com/office/powerpoint/2010/main" val="22046430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DF235D0-FA1D-02FD-63B4-BC483602B591}"/>
              </a:ext>
            </a:extLst>
          </p:cNvPr>
          <p:cNvSpPr>
            <a:spLocks noGrp="1"/>
          </p:cNvSpPr>
          <p:nvPr>
            <p:ph type="sldNum" sz="quarter" idx="12"/>
          </p:nvPr>
        </p:nvSpPr>
        <p:spPr/>
        <p:txBody>
          <a:bodyPr/>
          <a:lstStyle/>
          <a:p>
            <a:fld id="{28E6F07D-F62F-4C3B-A21E-2367E9A39921}" type="slidenum">
              <a:rPr lang="en-US" smtClean="0"/>
              <a:t>45</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1336</TotalTime>
  <Words>2156</Words>
  <Application>Microsoft Office PowerPoint</Application>
  <PresentationFormat>Widescreen</PresentationFormat>
  <Paragraphs>258</Paragraphs>
  <Slides>45</Slides>
  <Notes>33</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Arial</vt:lpstr>
      <vt:lpstr>Arial Narrow</vt:lpstr>
      <vt:lpstr>Calibri</vt:lpstr>
      <vt:lpstr>Calibri Light</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6</cp:revision>
  <cp:lastPrinted>2024-08-19T16:20:21Z</cp:lastPrinted>
  <dcterms:created xsi:type="dcterms:W3CDTF">2023-05-01T16:02:45Z</dcterms:created>
  <dcterms:modified xsi:type="dcterms:W3CDTF">2025-07-16T22:02:51Z</dcterms:modified>
</cp:coreProperties>
</file>