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95" r:id="rId2"/>
    <p:sldId id="300" r:id="rId3"/>
    <p:sldId id="299" r:id="rId4"/>
    <p:sldId id="258" r:id="rId5"/>
    <p:sldId id="322" r:id="rId6"/>
    <p:sldId id="301" r:id="rId7"/>
    <p:sldId id="302" r:id="rId8"/>
    <p:sldId id="307" r:id="rId9"/>
    <p:sldId id="324" r:id="rId10"/>
    <p:sldId id="305" r:id="rId11"/>
    <p:sldId id="306" r:id="rId12"/>
    <p:sldId id="321" r:id="rId13"/>
    <p:sldId id="320" r:id="rId14"/>
    <p:sldId id="311" r:id="rId15"/>
    <p:sldId id="319" r:id="rId16"/>
    <p:sldId id="312" r:id="rId17"/>
    <p:sldId id="323" r:id="rId18"/>
    <p:sldId id="314" r:id="rId19"/>
    <p:sldId id="315" r:id="rId20"/>
    <p:sldId id="316" r:id="rId2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5" autoAdjust="0"/>
  </p:normalViewPr>
  <p:slideViewPr>
    <p:cSldViewPr snapToGrid="0">
      <p:cViewPr varScale="1">
        <p:scale>
          <a:sx n="78" d="100"/>
          <a:sy n="78" d="100"/>
        </p:scale>
        <p:origin x="1594" y="58"/>
      </p:cViewPr>
      <p:guideLst>
        <p:guide orient="horz" pos="2160"/>
        <p:guide pos="2880"/>
      </p:guideLst>
    </p:cSldViewPr>
  </p:slideViewPr>
  <p:outlineViewPr>
    <p:cViewPr>
      <p:scale>
        <a:sx n="33" d="100"/>
        <a:sy n="33" d="100"/>
      </p:scale>
      <p:origin x="0" y="4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45" cy="35124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5265144" y="0"/>
            <a:ext cx="4029145" cy="351240"/>
          </a:xfrm>
          <a:prstGeom prst="rect">
            <a:avLst/>
          </a:prstGeom>
        </p:spPr>
        <p:txBody>
          <a:bodyPr vert="horz" lIns="91650" tIns="45825" rIns="91650" bIns="45825" rtlCol="0"/>
          <a:lstStyle>
            <a:lvl1pPr algn="r">
              <a:defRPr sz="1200"/>
            </a:lvl1pPr>
          </a:lstStyle>
          <a:p>
            <a:fld id="{45225AEB-E7A6-4F3C-ABC4-038D122A9E54}" type="datetimeFigureOut">
              <a:rPr lang="en-US" smtClean="0"/>
              <a:t>6/30/2017</a:t>
            </a:fld>
            <a:endParaRPr lang="en-US"/>
          </a:p>
        </p:txBody>
      </p:sp>
      <p:sp>
        <p:nvSpPr>
          <p:cNvPr id="4" name="Footer Placeholder 3"/>
          <p:cNvSpPr>
            <a:spLocks noGrp="1"/>
          </p:cNvSpPr>
          <p:nvPr>
            <p:ph type="ftr" sz="quarter" idx="2"/>
          </p:nvPr>
        </p:nvSpPr>
        <p:spPr>
          <a:xfrm>
            <a:off x="1" y="6659161"/>
            <a:ext cx="4029145" cy="351239"/>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5265144" y="6659161"/>
            <a:ext cx="4029145" cy="351239"/>
          </a:xfrm>
          <a:prstGeom prst="rect">
            <a:avLst/>
          </a:prstGeom>
        </p:spPr>
        <p:txBody>
          <a:bodyPr vert="horz" lIns="91650" tIns="45825" rIns="91650" bIns="45825" rtlCol="0" anchor="b"/>
          <a:lstStyle>
            <a:lvl1pPr algn="r">
              <a:defRPr sz="1200"/>
            </a:lvl1pPr>
          </a:lstStyle>
          <a:p>
            <a:fld id="{01A7A111-7F7A-4C0D-B863-0B3AE5534837}" type="slidenum">
              <a:rPr lang="en-US" smtClean="0"/>
              <a:t>‹#›</a:t>
            </a:fld>
            <a:endParaRPr lang="en-US"/>
          </a:p>
        </p:txBody>
      </p:sp>
    </p:spTree>
    <p:extLst>
      <p:ext uri="{BB962C8B-B14F-4D97-AF65-F5344CB8AC3E}">
        <p14:creationId xmlns:p14="http://schemas.microsoft.com/office/powerpoint/2010/main" val="2736244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39" cy="3505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5265811" y="1"/>
            <a:ext cx="4028439" cy="350520"/>
          </a:xfrm>
          <a:prstGeom prst="rect">
            <a:avLst/>
          </a:prstGeom>
        </p:spPr>
        <p:txBody>
          <a:bodyPr vert="horz" lIns="93162" tIns="46581" rIns="93162" bIns="46581" rtlCol="0"/>
          <a:lstStyle>
            <a:lvl1pPr algn="r">
              <a:defRPr sz="1200"/>
            </a:lvl1pPr>
          </a:lstStyle>
          <a:p>
            <a:fld id="{D7D51BC3-227A-44A0-B907-8DA1442878CC}" type="datetimeFigureOut">
              <a:rPr lang="en-US" smtClean="0"/>
              <a:pPr/>
              <a:t>6/30/2017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28439" cy="3505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5265811" y="6658664"/>
            <a:ext cx="4028439" cy="350520"/>
          </a:xfrm>
          <a:prstGeom prst="rect">
            <a:avLst/>
          </a:prstGeom>
        </p:spPr>
        <p:txBody>
          <a:bodyPr vert="horz" lIns="93162" tIns="46581" rIns="93162" bIns="46581" rtlCol="0" anchor="b"/>
          <a:lstStyle>
            <a:lvl1pPr algn="r">
              <a:defRPr sz="1200"/>
            </a:lvl1pPr>
          </a:lstStyle>
          <a:p>
            <a:fld id="{8F1DBD3B-EB26-4D1E-A2BE-0DE91066D52C}" type="slidenum">
              <a:rPr lang="en-US" smtClean="0"/>
              <a:pPr/>
              <a:t>‹#›</a:t>
            </a:fld>
            <a:endParaRPr lang="en-US"/>
          </a:p>
        </p:txBody>
      </p:sp>
    </p:spTree>
    <p:extLst>
      <p:ext uri="{BB962C8B-B14F-4D97-AF65-F5344CB8AC3E}">
        <p14:creationId xmlns:p14="http://schemas.microsoft.com/office/powerpoint/2010/main" val="14933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to FY at bottom 2010 to 2017</a:t>
            </a:r>
            <a:endParaRPr lang="en-US" dirty="0"/>
          </a:p>
        </p:txBody>
      </p:sp>
      <p:sp>
        <p:nvSpPr>
          <p:cNvPr id="4" name="Slide Number Placeholder 3"/>
          <p:cNvSpPr>
            <a:spLocks noGrp="1"/>
          </p:cNvSpPr>
          <p:nvPr>
            <p:ph type="sldNum" sz="quarter" idx="10"/>
          </p:nvPr>
        </p:nvSpPr>
        <p:spPr/>
        <p:txBody>
          <a:bodyPr/>
          <a:lstStyle/>
          <a:p>
            <a:fld id="{8F1DBD3B-EB26-4D1E-A2BE-0DE91066D52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12" descr="Budget Video Curves.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777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Tree>
    <p:extLst>
      <p:ext uri="{BB962C8B-B14F-4D97-AF65-F5344CB8AC3E}">
        <p14:creationId xmlns:p14="http://schemas.microsoft.com/office/powerpoint/2010/main" val="27529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Tree>
    <p:extLst>
      <p:ext uri="{BB962C8B-B14F-4D97-AF65-F5344CB8AC3E}">
        <p14:creationId xmlns:p14="http://schemas.microsoft.com/office/powerpoint/2010/main" val="272771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
        <p:nvSpPr>
          <p:cNvPr id="7" name="Title 6"/>
          <p:cNvSpPr>
            <a:spLocks noGrp="1"/>
          </p:cNvSpPr>
          <p:nvPr>
            <p:ph type="title"/>
          </p:nvPr>
        </p:nvSpPr>
        <p:spPr>
          <a:xfrm>
            <a:off x="457200" y="274638"/>
            <a:ext cx="8229600" cy="1143000"/>
          </a:xfrm>
          <a:prstGeom prst="rect">
            <a:avLst/>
          </a:prstGeom>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76566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a:prstGeom prst="rect">
            <a:avLst/>
          </a:prstGeo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9949921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
        <p:nvSpPr>
          <p:cNvPr id="8" name="Title 7"/>
          <p:cNvSpPr>
            <a:spLocks noGrp="1"/>
          </p:cNvSpPr>
          <p:nvPr>
            <p:ph type="title"/>
          </p:nvPr>
        </p:nvSpPr>
        <p:spPr>
          <a:xfrm>
            <a:off x="457200" y="274638"/>
            <a:ext cx="8229600" cy="1143000"/>
          </a:xfrm>
          <a:prstGeom prst="rect">
            <a:avLst/>
          </a:prstGeom>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7778371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Tree>
    <p:extLst>
      <p:ext uri="{BB962C8B-B14F-4D97-AF65-F5344CB8AC3E}">
        <p14:creationId xmlns:p14="http://schemas.microsoft.com/office/powerpoint/2010/main" val="34208520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
        <p:nvSpPr>
          <p:cNvPr id="6" name="Title 5"/>
          <p:cNvSpPr>
            <a:spLocks noGrp="1"/>
          </p:cNvSpPr>
          <p:nvPr>
            <p:ph type="title"/>
          </p:nvPr>
        </p:nvSpPr>
        <p:spPr>
          <a:xfrm>
            <a:off x="457200" y="274638"/>
            <a:ext cx="8229600" cy="1143000"/>
          </a:xfrm>
          <a:prstGeom prst="rect">
            <a:avLst/>
          </a:prstGeom>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69363161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Tree>
    <p:extLst>
      <p:ext uri="{BB962C8B-B14F-4D97-AF65-F5344CB8AC3E}">
        <p14:creationId xmlns:p14="http://schemas.microsoft.com/office/powerpoint/2010/main" val="261131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a:prstGeom prst="rect">
            <a:avLst/>
          </a:prstGeo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a:prstGeom prst="rect">
            <a:avLst/>
          </a:prstGeo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659B11B8-566D-465F-B533-F25F5722E2A4}" type="datetimeFigureOut">
              <a:rPr lang="en-US" smtClean="0"/>
              <a:pPr/>
              <a:t>6/30/2017</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p>
            <a:fld id="{4281A599-B97A-4545-A1EF-C10013AD06F1}" type="slidenum">
              <a:rPr lang="en-US" smtClean="0"/>
              <a:pPr/>
              <a:t>‹#›</a:t>
            </a:fld>
            <a:endParaRPr lang="en-US"/>
          </a:p>
        </p:txBody>
      </p:sp>
    </p:spTree>
    <p:extLst>
      <p:ext uri="{BB962C8B-B14F-4D97-AF65-F5344CB8AC3E}">
        <p14:creationId xmlns:p14="http://schemas.microsoft.com/office/powerpoint/2010/main" val="37232008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prstGeom prst="rect">
            <a:avLst/>
          </a:prstGeo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659B11B8-566D-465F-B533-F25F5722E2A4}" type="datetimeFigureOut">
              <a:rPr lang="en-US" smtClean="0"/>
              <a:pPr/>
              <a:t>6/30/2017</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4281A599-B97A-4545-A1EF-C10013AD06F1}" type="slidenum">
              <a:rPr lang="en-US" smtClean="0"/>
              <a:pPr/>
              <a:t>‹#›</a:t>
            </a:fld>
            <a:endParaRPr lang="en-US"/>
          </a:p>
        </p:txBody>
      </p:sp>
      <p:sp>
        <p:nvSpPr>
          <p:cNvPr id="2" name="Title 1"/>
          <p:cNvSpPr>
            <a:spLocks noGrp="1"/>
          </p:cNvSpPr>
          <p:nvPr>
            <p:ph type="title"/>
          </p:nvPr>
        </p:nvSpPr>
        <p:spPr>
          <a:xfrm>
            <a:off x="228600" y="4865122"/>
            <a:ext cx="8075432" cy="562672"/>
          </a:xfrm>
          <a:prstGeom prst="rect">
            <a:avLst/>
          </a:prstGeo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5905412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udget Video Curves.psd"/>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0826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63636"/>
            <a:ext cx="8229600" cy="2510127"/>
          </a:xfrm>
        </p:spPr>
        <p:txBody>
          <a:bodyPr>
            <a:normAutofit/>
          </a:bodyPr>
          <a:lstStyle/>
          <a:p>
            <a:pPr marL="393192" lvl="1" indent="0">
              <a:buNone/>
            </a:pPr>
            <a:endParaRPr lang="en-US" dirty="0" smtClean="0"/>
          </a:p>
          <a:p>
            <a:pPr marL="393192" lvl="1" indent="0">
              <a:buNone/>
            </a:pPr>
            <a:endParaRPr lang="en-US" dirty="0" smtClean="0"/>
          </a:p>
          <a:p>
            <a:pPr marL="393192" lvl="1" indent="0">
              <a:buNone/>
            </a:pPr>
            <a:endParaRPr lang="en-US" dirty="0"/>
          </a:p>
          <a:p>
            <a:pPr marL="393192" lvl="1" indent="0">
              <a:buNone/>
            </a:pPr>
            <a:endParaRPr lang="en-US" dirty="0" smtClean="0"/>
          </a:p>
        </p:txBody>
      </p:sp>
      <p:sp>
        <p:nvSpPr>
          <p:cNvPr id="2" name="Title 1"/>
          <p:cNvSpPr>
            <a:spLocks noGrp="1"/>
          </p:cNvSpPr>
          <p:nvPr>
            <p:ph type="title"/>
          </p:nvPr>
        </p:nvSpPr>
        <p:spPr>
          <a:xfrm>
            <a:off x="457200" y="1163782"/>
            <a:ext cx="8229600" cy="2244436"/>
          </a:xfrm>
        </p:spPr>
        <p:txBody>
          <a:bodyPr>
            <a:normAutofit fontScale="90000"/>
          </a:bodyPr>
          <a:lstStyle/>
          <a:p>
            <a:pPr algn="ctr"/>
            <a:r>
              <a:rPr lang="en-US" dirty="0" smtClean="0"/>
              <a:t> </a:t>
            </a:r>
            <a:r>
              <a:rPr lang="en-US" sz="5000" dirty="0" smtClean="0"/>
              <a:t>2017 Tentative Millage Rate</a:t>
            </a:r>
            <a:br>
              <a:rPr lang="en-US" sz="5000" dirty="0" smtClean="0"/>
            </a:br>
            <a:endParaRPr lang="en-US" sz="5000" dirty="0"/>
          </a:p>
        </p:txBody>
      </p:sp>
      <p:pic>
        <p:nvPicPr>
          <p:cNvPr id="4" name="Picture 2"/>
          <p:cNvPicPr>
            <a:picLocks noChangeAspect="1" noChangeArrowheads="1"/>
          </p:cNvPicPr>
          <p:nvPr/>
        </p:nvPicPr>
        <p:blipFill>
          <a:blip r:embed="rId2" cstate="print"/>
          <a:stretch>
            <a:fillRect/>
          </a:stretch>
        </p:blipFill>
        <p:spPr bwMode="auto">
          <a:xfrm>
            <a:off x="2252871" y="2348948"/>
            <a:ext cx="4632960" cy="2606040"/>
          </a:xfrm>
          <a:prstGeom prst="rect">
            <a:avLst/>
          </a:prstGeom>
          <a:noFill/>
          <a:ln w="9525">
            <a:noFill/>
            <a:miter lim="800000"/>
            <a:headEnd/>
            <a:tailEnd/>
          </a:ln>
          <a:effectLst/>
        </p:spPr>
      </p:pic>
    </p:spTree>
    <p:extLst>
      <p:ext uri="{BB962C8B-B14F-4D97-AF65-F5344CB8AC3E}">
        <p14:creationId xmlns:p14="http://schemas.microsoft.com/office/powerpoint/2010/main" val="3991103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2017 </a:t>
            </a:r>
            <a:r>
              <a:rPr lang="en-US" dirty="0"/>
              <a:t>T</a:t>
            </a:r>
            <a:r>
              <a:rPr lang="en-US" dirty="0" smtClean="0"/>
              <a:t>ax </a:t>
            </a:r>
            <a:r>
              <a:rPr lang="en-US" dirty="0"/>
              <a:t>D</a:t>
            </a:r>
            <a:r>
              <a:rPr lang="en-US" dirty="0" smtClean="0"/>
              <a:t>igest</a:t>
            </a:r>
            <a:endParaRPr lang="en-US" dirty="0"/>
          </a:p>
        </p:txBody>
      </p:sp>
      <p:pic>
        <p:nvPicPr>
          <p:cNvPr id="4" name="Content Placeholder 3"/>
          <p:cNvPicPr>
            <a:picLocks noGrp="1" noChangeAspect="1"/>
          </p:cNvPicPr>
          <p:nvPr>
            <p:ph idx="1"/>
          </p:nvPr>
        </p:nvPicPr>
        <p:blipFill>
          <a:blip r:embed="rId2"/>
          <a:stretch>
            <a:fillRect/>
          </a:stretch>
        </p:blipFill>
        <p:spPr>
          <a:xfrm>
            <a:off x="524435" y="846137"/>
            <a:ext cx="8337177" cy="5668963"/>
          </a:xfrm>
          <a:prstGeom prst="rect">
            <a:avLst/>
          </a:prstGeom>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net digest </a:t>
            </a:r>
            <a:r>
              <a:rPr lang="en-US" dirty="0" smtClean="0">
                <a:solidFill>
                  <a:srgbClr val="00B050"/>
                </a:solidFill>
              </a:rPr>
              <a:t>increased</a:t>
            </a:r>
            <a:r>
              <a:rPr lang="en-US" dirty="0" smtClean="0"/>
              <a:t> by 9.82%</a:t>
            </a:r>
          </a:p>
          <a:p>
            <a:r>
              <a:rPr lang="en-US" dirty="0" smtClean="0"/>
              <a:t>The tax assessor reassessed property that was already on the digest for a </a:t>
            </a:r>
            <a:r>
              <a:rPr lang="en-US" dirty="0" smtClean="0">
                <a:solidFill>
                  <a:srgbClr val="00B050"/>
                </a:solidFill>
              </a:rPr>
              <a:t>increase</a:t>
            </a:r>
            <a:r>
              <a:rPr lang="en-US" dirty="0" smtClean="0"/>
              <a:t> of $138,304,622</a:t>
            </a:r>
          </a:p>
          <a:p>
            <a:r>
              <a:rPr lang="en-US" dirty="0" smtClean="0"/>
              <a:t>New real property (construction) </a:t>
            </a:r>
            <a:r>
              <a:rPr lang="en-US" dirty="0" smtClean="0">
                <a:solidFill>
                  <a:srgbClr val="00B050"/>
                </a:solidFill>
              </a:rPr>
              <a:t>increased</a:t>
            </a:r>
            <a:r>
              <a:rPr lang="en-US" dirty="0" smtClean="0"/>
              <a:t> by $56,522,155</a:t>
            </a:r>
          </a:p>
          <a:p>
            <a:r>
              <a:rPr lang="en-US" dirty="0" smtClean="0"/>
              <a:t>Personal Property (mostly business furniture, machinery and inventory) </a:t>
            </a:r>
            <a:r>
              <a:rPr lang="en-US" dirty="0" smtClean="0">
                <a:solidFill>
                  <a:srgbClr val="FF0000"/>
                </a:solidFill>
              </a:rPr>
              <a:t>decreased</a:t>
            </a:r>
            <a:r>
              <a:rPr lang="en-US" dirty="0" smtClean="0"/>
              <a:t> by $16,403,207</a:t>
            </a:r>
          </a:p>
          <a:p>
            <a:r>
              <a:rPr lang="en-US" dirty="0" smtClean="0"/>
              <a:t>Automobiles still on the Birthday tax </a:t>
            </a:r>
            <a:r>
              <a:rPr lang="en-US" dirty="0" smtClean="0">
                <a:solidFill>
                  <a:srgbClr val="FF0000"/>
                </a:solidFill>
              </a:rPr>
              <a:t>decreased</a:t>
            </a:r>
            <a:r>
              <a:rPr lang="en-US" dirty="0" smtClean="0"/>
              <a:t> by $19,054,200</a:t>
            </a:r>
            <a:endParaRPr lang="en-US" dirty="0"/>
          </a:p>
        </p:txBody>
      </p:sp>
      <p:sp>
        <p:nvSpPr>
          <p:cNvPr id="3" name="Title 2"/>
          <p:cNvSpPr>
            <a:spLocks noGrp="1"/>
          </p:cNvSpPr>
          <p:nvPr>
            <p:ph type="title"/>
          </p:nvPr>
        </p:nvSpPr>
        <p:spPr>
          <a:xfrm>
            <a:off x="457200" y="548640"/>
            <a:ext cx="8229600" cy="796834"/>
          </a:xfrm>
        </p:spPr>
        <p:txBody>
          <a:bodyPr/>
          <a:lstStyle/>
          <a:p>
            <a:pPr algn="ctr"/>
            <a:r>
              <a:rPr lang="en-US" dirty="0" smtClean="0"/>
              <a:t>What Happened? 2017 Digest</a:t>
            </a:r>
            <a:endParaRPr lang="en-US" dirty="0"/>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8874"/>
          </a:xfrm>
        </p:spPr>
        <p:txBody>
          <a:bodyPr/>
          <a:lstStyle/>
          <a:p>
            <a:pPr algn="ctr"/>
            <a:r>
              <a:rPr lang="en-US" dirty="0" smtClean="0"/>
              <a:t>Exemption Recap</a:t>
            </a:r>
            <a:endParaRPr lang="en-US" dirty="0"/>
          </a:p>
        </p:txBody>
      </p:sp>
      <p:pic>
        <p:nvPicPr>
          <p:cNvPr id="7" name="Content Placeholder 6"/>
          <p:cNvPicPr>
            <a:picLocks noGrp="1" noChangeAspect="1"/>
          </p:cNvPicPr>
          <p:nvPr>
            <p:ph idx="1"/>
          </p:nvPr>
        </p:nvPicPr>
        <p:blipFill>
          <a:blip r:embed="rId2"/>
          <a:stretch>
            <a:fillRect/>
          </a:stretch>
        </p:blipFill>
        <p:spPr>
          <a:xfrm>
            <a:off x="757084" y="1203513"/>
            <a:ext cx="7570839" cy="4459868"/>
          </a:xfrm>
          <a:prstGeom prst="rect">
            <a:avLst/>
          </a:prstGeom>
        </p:spPr>
      </p:pic>
    </p:spTree>
    <p:extLst>
      <p:ext uri="{BB962C8B-B14F-4D97-AF65-F5344CB8AC3E}">
        <p14:creationId xmlns:p14="http://schemas.microsoft.com/office/powerpoint/2010/main" val="206081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Increases (Decreases) in Tax Digest</a:t>
            </a:r>
            <a:endParaRPr lang="en-US" dirty="0"/>
          </a:p>
        </p:txBody>
      </p:sp>
      <p:pic>
        <p:nvPicPr>
          <p:cNvPr id="4" name="Content Placeholder 3"/>
          <p:cNvPicPr>
            <a:picLocks noGrp="1" noChangeAspect="1"/>
          </p:cNvPicPr>
          <p:nvPr>
            <p:ph idx="1"/>
          </p:nvPr>
        </p:nvPicPr>
        <p:blipFill>
          <a:blip r:embed="rId2"/>
          <a:stretch>
            <a:fillRect/>
          </a:stretch>
        </p:blipFill>
        <p:spPr>
          <a:xfrm>
            <a:off x="457200" y="1612490"/>
            <a:ext cx="8025319" cy="4360293"/>
          </a:xfrm>
          <a:prstGeom prst="rect">
            <a:avLst/>
          </a:prstGeom>
        </p:spPr>
      </p:pic>
    </p:spTree>
    <p:extLst>
      <p:ext uri="{BB962C8B-B14F-4D97-AF65-F5344CB8AC3E}">
        <p14:creationId xmlns:p14="http://schemas.microsoft.com/office/powerpoint/2010/main" val="136494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0094"/>
            <a:ext cx="8229600" cy="5156790"/>
          </a:xfrm>
        </p:spPr>
        <p:txBody>
          <a:bodyPr/>
          <a:lstStyle/>
          <a:p>
            <a:endParaRPr lang="en-US" dirty="0"/>
          </a:p>
          <a:p>
            <a:r>
              <a:rPr lang="en-US" dirty="0"/>
              <a:t> Originally enacted in 1976 and subsequently amended several times, Georgia's F</a:t>
            </a:r>
            <a:r>
              <a:rPr lang="en-US" dirty="0" smtClean="0"/>
              <a:t>reeport </a:t>
            </a:r>
            <a:r>
              <a:rPr lang="en-US" dirty="0"/>
              <a:t>law offers manufacturers, distributors, wholesalers, and warehouse operations an attractive inventory tax exemption </a:t>
            </a:r>
            <a:endParaRPr lang="en-US" dirty="0" smtClean="0"/>
          </a:p>
          <a:p>
            <a:r>
              <a:rPr lang="en-US" dirty="0" smtClean="0"/>
              <a:t>Personal Property Tax Returns – mainly for </a:t>
            </a:r>
            <a:r>
              <a:rPr lang="en-US" dirty="0"/>
              <a:t>b</a:t>
            </a:r>
            <a:r>
              <a:rPr lang="en-US" dirty="0" smtClean="0"/>
              <a:t>usiness machinery and inventory, etc.</a:t>
            </a:r>
          </a:p>
          <a:p>
            <a:r>
              <a:rPr lang="en-US" dirty="0" smtClean="0"/>
              <a:t>Property  decreased by $16,403,207 and Freeport exemption decreased by $39,620,096. </a:t>
            </a:r>
            <a:r>
              <a:rPr lang="en-US" dirty="0">
                <a:solidFill>
                  <a:srgbClr val="00B050"/>
                </a:solidFill>
              </a:rPr>
              <a:t>N</a:t>
            </a:r>
            <a:r>
              <a:rPr lang="en-US" dirty="0" smtClean="0">
                <a:solidFill>
                  <a:srgbClr val="00B050"/>
                </a:solidFill>
              </a:rPr>
              <a:t>et increase </a:t>
            </a:r>
            <a:r>
              <a:rPr lang="en-US" dirty="0" smtClean="0"/>
              <a:t>to digest of $23,216,889</a:t>
            </a:r>
            <a:endParaRPr lang="en-US" dirty="0"/>
          </a:p>
        </p:txBody>
      </p:sp>
      <p:sp>
        <p:nvSpPr>
          <p:cNvPr id="3" name="Title 2"/>
          <p:cNvSpPr>
            <a:spLocks noGrp="1"/>
          </p:cNvSpPr>
          <p:nvPr>
            <p:ph type="title"/>
          </p:nvPr>
        </p:nvSpPr>
        <p:spPr/>
        <p:txBody>
          <a:bodyPr/>
          <a:lstStyle/>
          <a:p>
            <a:pPr algn="ctr"/>
            <a:r>
              <a:rPr lang="en-US" dirty="0" smtClean="0"/>
              <a:t>Freeport Exemption</a:t>
            </a:r>
            <a:endParaRPr lang="en-US" dirty="0"/>
          </a:p>
        </p:txBody>
      </p:sp>
    </p:spTree>
    <p:extLst>
      <p:ext uri="{BB962C8B-B14F-4D97-AF65-F5344CB8AC3E}">
        <p14:creationId xmlns:p14="http://schemas.microsoft.com/office/powerpoint/2010/main" val="2069002565"/>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smtClean="0"/>
              <a:t>A millage roll back is based on reassessments of property that was already on the digest for 2016.</a:t>
            </a:r>
          </a:p>
          <a:p>
            <a:endParaRPr lang="en-US" sz="2500" dirty="0" smtClean="0"/>
          </a:p>
          <a:p>
            <a:r>
              <a:rPr lang="en-US" sz="2500" dirty="0" smtClean="0"/>
              <a:t>$138,304,622 was added to our digest because of an updated value, if we decrease our millage by 1.354 to 17.148 then we would receive the same amount of tax money as the previous year on the property that was on the digest in 2016. (excluding new exemptions)</a:t>
            </a:r>
          </a:p>
          <a:p>
            <a:pPr marL="109728" indent="0">
              <a:buNone/>
            </a:pPr>
            <a:endParaRPr lang="en-US" dirty="0"/>
          </a:p>
        </p:txBody>
      </p:sp>
      <p:sp>
        <p:nvSpPr>
          <p:cNvPr id="3" name="Title 2"/>
          <p:cNvSpPr>
            <a:spLocks noGrp="1"/>
          </p:cNvSpPr>
          <p:nvPr>
            <p:ph type="title"/>
          </p:nvPr>
        </p:nvSpPr>
        <p:spPr>
          <a:xfrm>
            <a:off x="457200" y="731520"/>
            <a:ext cx="8229600" cy="587829"/>
          </a:xfrm>
        </p:spPr>
        <p:txBody>
          <a:bodyPr/>
          <a:lstStyle/>
          <a:p>
            <a:pPr algn="ctr"/>
            <a:r>
              <a:rPr lang="en-US" dirty="0" smtClean="0"/>
              <a:t>Millage Rollback in Effect</a:t>
            </a:r>
            <a:endParaRPr lang="en-US"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lstStyle/>
          <a:p>
            <a:pPr algn="ctr"/>
            <a:r>
              <a:rPr lang="en-US" dirty="0" smtClean="0"/>
              <a:t>Decision</a:t>
            </a:r>
            <a:endParaRPr lang="en-US" dirty="0"/>
          </a:p>
        </p:txBody>
      </p:sp>
      <p:pic>
        <p:nvPicPr>
          <p:cNvPr id="9" name="Content Placeholder 8"/>
          <p:cNvPicPr>
            <a:picLocks noGrp="1" noChangeAspect="1"/>
          </p:cNvPicPr>
          <p:nvPr>
            <p:ph idx="1"/>
          </p:nvPr>
        </p:nvPicPr>
        <p:blipFill>
          <a:blip r:embed="rId2"/>
          <a:stretch>
            <a:fillRect/>
          </a:stretch>
        </p:blipFill>
        <p:spPr>
          <a:xfrm>
            <a:off x="156419" y="1344706"/>
            <a:ext cx="8822055" cy="4793876"/>
          </a:xfrm>
          <a:prstGeom prst="rect">
            <a:avLst/>
          </a:prstGeom>
        </p:spPr>
      </p:pic>
    </p:spTree>
    <p:extLst>
      <p:ext uri="{BB962C8B-B14F-4D97-AF65-F5344CB8AC3E}">
        <p14:creationId xmlns:p14="http://schemas.microsoft.com/office/powerpoint/2010/main" val="1845403954"/>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90916" y="1417638"/>
            <a:ext cx="3529781" cy="4609535"/>
          </a:xfrm>
          <a:prstGeom prst="rect">
            <a:avLst/>
          </a:prstGeom>
        </p:spPr>
      </p:pic>
      <p:sp>
        <p:nvSpPr>
          <p:cNvPr id="3" name="Title 2"/>
          <p:cNvSpPr>
            <a:spLocks noGrp="1"/>
          </p:cNvSpPr>
          <p:nvPr>
            <p:ph type="title"/>
          </p:nvPr>
        </p:nvSpPr>
        <p:spPr/>
        <p:txBody>
          <a:bodyPr/>
          <a:lstStyle/>
          <a:p>
            <a:pPr algn="ctr"/>
            <a:r>
              <a:rPr lang="en-US" dirty="0" smtClean="0"/>
              <a:t>Millage Rate History</a:t>
            </a:r>
            <a:endParaRPr lang="en-US" dirty="0"/>
          </a:p>
        </p:txBody>
      </p:sp>
    </p:spTree>
    <p:extLst>
      <p:ext uri="{BB962C8B-B14F-4D97-AF65-F5344CB8AC3E}">
        <p14:creationId xmlns:p14="http://schemas.microsoft.com/office/powerpoint/2010/main" val="173862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2260"/>
            <a:ext cx="8229600" cy="648587"/>
          </a:xfrm>
        </p:spPr>
        <p:txBody>
          <a:bodyPr/>
          <a:lstStyle/>
          <a:p>
            <a:pPr algn="ctr"/>
            <a:r>
              <a:rPr lang="en-US" dirty="0" smtClean="0"/>
              <a:t>Newspaper Advertisement</a:t>
            </a:r>
            <a:endParaRPr lang="en-US" dirty="0"/>
          </a:p>
        </p:txBody>
      </p:sp>
      <p:pic>
        <p:nvPicPr>
          <p:cNvPr id="5" name="Content Placeholder 4"/>
          <p:cNvPicPr>
            <a:picLocks noGrp="1" noChangeAspect="1"/>
          </p:cNvPicPr>
          <p:nvPr>
            <p:ph idx="1"/>
          </p:nvPr>
        </p:nvPicPr>
        <p:blipFill>
          <a:blip r:embed="rId2"/>
          <a:stretch>
            <a:fillRect/>
          </a:stretch>
        </p:blipFill>
        <p:spPr>
          <a:xfrm>
            <a:off x="457200" y="1500221"/>
            <a:ext cx="8229600" cy="4487796"/>
          </a:xfrm>
          <a:prstGeom prst="rect">
            <a:avLst/>
          </a:prstGeom>
        </p:spPr>
      </p:pic>
    </p:spTree>
    <p:extLst>
      <p:ext uri="{BB962C8B-B14F-4D97-AF65-F5344CB8AC3E}">
        <p14:creationId xmlns:p14="http://schemas.microsoft.com/office/powerpoint/2010/main" val="1660035571"/>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2893"/>
            <a:ext cx="8229600" cy="691116"/>
          </a:xfrm>
        </p:spPr>
        <p:txBody>
          <a:bodyPr/>
          <a:lstStyle/>
          <a:p>
            <a:pPr algn="ctr"/>
            <a:r>
              <a:rPr lang="en-US" dirty="0" smtClean="0"/>
              <a:t>5 Year History - Advertisement</a:t>
            </a:r>
            <a:endParaRPr lang="en-US" dirty="0"/>
          </a:p>
        </p:txBody>
      </p:sp>
      <p:pic>
        <p:nvPicPr>
          <p:cNvPr id="4" name="Content Placeholder 3"/>
          <p:cNvPicPr>
            <a:picLocks noGrp="1" noChangeAspect="1"/>
          </p:cNvPicPr>
          <p:nvPr>
            <p:ph idx="1"/>
          </p:nvPr>
        </p:nvPicPr>
        <p:blipFill>
          <a:blip r:embed="rId2"/>
          <a:stretch>
            <a:fillRect/>
          </a:stretch>
        </p:blipFill>
        <p:spPr>
          <a:xfrm>
            <a:off x="457199" y="1244009"/>
            <a:ext cx="8357347" cy="5445717"/>
          </a:xfrm>
          <a:prstGeom prst="rect">
            <a:avLst/>
          </a:prstGeom>
        </p:spPr>
      </p:pic>
    </p:spTree>
    <p:extLst>
      <p:ext uri="{BB962C8B-B14F-4D97-AF65-F5344CB8AC3E}">
        <p14:creationId xmlns:p14="http://schemas.microsoft.com/office/powerpoint/2010/main" val="1686164673"/>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9544"/>
            <a:ext cx="8229600" cy="4947748"/>
          </a:xfrm>
        </p:spPr>
        <p:txBody>
          <a:bodyPr/>
          <a:lstStyle/>
          <a:p>
            <a:r>
              <a:rPr lang="en-US" sz="2200" dirty="0" smtClean="0"/>
              <a:t>Property taxes account for approximately 30% of the Districts Revenues for FY 2017 and 2018.</a:t>
            </a:r>
          </a:p>
          <a:p>
            <a:r>
              <a:rPr lang="en-US" sz="2200" dirty="0" smtClean="0"/>
              <a:t> All real property and all personal property are taxable unless the property has been exempted by law.</a:t>
            </a:r>
          </a:p>
          <a:p>
            <a:r>
              <a:rPr lang="en-US" sz="2200" dirty="0" smtClean="0"/>
              <a:t>Real property is land and generally anything that is erected, growing or affixed to the land</a:t>
            </a:r>
          </a:p>
          <a:p>
            <a:r>
              <a:rPr lang="en-US" sz="2200" dirty="0" smtClean="0"/>
              <a:t>Personal property is everything that can be owned that is not real estate. (Boats, airplanes, business machinery and equipment, business inventory, etc)</a:t>
            </a:r>
          </a:p>
          <a:p>
            <a:r>
              <a:rPr lang="en-US" sz="2200" dirty="0" smtClean="0"/>
              <a:t>Vehicles – usually older, that are still on the “Birthday Tax”</a:t>
            </a:r>
          </a:p>
          <a:p>
            <a:r>
              <a:rPr lang="en-US" sz="2200" dirty="0"/>
              <a:t>The contents of your household are not normally taxable unless they are used for a home-based business</a:t>
            </a:r>
            <a:endParaRPr lang="en-US" sz="2200" dirty="0" smtClean="0"/>
          </a:p>
          <a:p>
            <a:pPr>
              <a:buNone/>
            </a:pPr>
            <a:endParaRPr lang="en-US" dirty="0" smtClean="0"/>
          </a:p>
        </p:txBody>
      </p:sp>
      <p:sp>
        <p:nvSpPr>
          <p:cNvPr id="3" name="Title 2"/>
          <p:cNvSpPr>
            <a:spLocks noGrp="1"/>
          </p:cNvSpPr>
          <p:nvPr>
            <p:ph type="title"/>
          </p:nvPr>
        </p:nvSpPr>
        <p:spPr>
          <a:xfrm>
            <a:off x="457200" y="274638"/>
            <a:ext cx="8229600" cy="654276"/>
          </a:xfrm>
        </p:spPr>
        <p:txBody>
          <a:bodyPr/>
          <a:lstStyle/>
          <a:p>
            <a:pPr algn="ctr"/>
            <a:r>
              <a:rPr lang="en-US" dirty="0" smtClean="0"/>
              <a:t>Property Taxes</a:t>
            </a:r>
            <a:endParaRPr lang="en-US"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300" dirty="0" smtClean="0"/>
              <a:t>July 11, 2017 6PM – Approve Tentative Millage Rate</a:t>
            </a:r>
          </a:p>
          <a:p>
            <a:endParaRPr lang="en-US" sz="2300" dirty="0" smtClean="0"/>
          </a:p>
          <a:p>
            <a:r>
              <a:rPr lang="en-US" sz="2300" dirty="0"/>
              <a:t>July 18, 2017 11AM – First Public Hearing</a:t>
            </a:r>
          </a:p>
          <a:p>
            <a:endParaRPr lang="en-US" sz="2300" dirty="0" smtClean="0"/>
          </a:p>
          <a:p>
            <a:r>
              <a:rPr lang="en-US" sz="2300" dirty="0" smtClean="0"/>
              <a:t>July 18, 2017 6PM – Second Public Hearing</a:t>
            </a:r>
          </a:p>
          <a:p>
            <a:endParaRPr lang="en-US" sz="2300" dirty="0" smtClean="0"/>
          </a:p>
          <a:p>
            <a:r>
              <a:rPr lang="en-US" sz="2300" dirty="0" smtClean="0"/>
              <a:t>July 25, 2017 5PM – Third Public Hearing</a:t>
            </a:r>
          </a:p>
          <a:p>
            <a:endParaRPr lang="en-US" sz="2300" dirty="0" smtClean="0"/>
          </a:p>
          <a:p>
            <a:r>
              <a:rPr lang="en-US" sz="2300" dirty="0" smtClean="0"/>
              <a:t>July 25, 2017 6PM – Work session/Called meeting Board of Education Vote on Millage Rate</a:t>
            </a:r>
            <a:endParaRPr lang="en-US" sz="2300" dirty="0"/>
          </a:p>
        </p:txBody>
      </p:sp>
      <p:sp>
        <p:nvSpPr>
          <p:cNvPr id="3" name="Title 2"/>
          <p:cNvSpPr>
            <a:spLocks noGrp="1"/>
          </p:cNvSpPr>
          <p:nvPr>
            <p:ph type="title"/>
          </p:nvPr>
        </p:nvSpPr>
        <p:spPr/>
        <p:txBody>
          <a:bodyPr/>
          <a:lstStyle/>
          <a:p>
            <a:pPr algn="ctr"/>
            <a:r>
              <a:rPr lang="en-US" dirty="0" smtClean="0"/>
              <a:t>Important Dates</a:t>
            </a:r>
            <a:endParaRPr lang="en-US" dirty="0"/>
          </a:p>
        </p:txBody>
      </p:sp>
    </p:spTree>
    <p:extLst>
      <p:ext uri="{BB962C8B-B14F-4D97-AF65-F5344CB8AC3E}">
        <p14:creationId xmlns:p14="http://schemas.microsoft.com/office/powerpoint/2010/main" val="165466765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72836"/>
            <a:ext cx="8229600" cy="1122218"/>
          </a:xfrm>
        </p:spPr>
        <p:txBody>
          <a:bodyPr/>
          <a:lstStyle/>
          <a:p>
            <a:pPr algn="ctr"/>
            <a:r>
              <a:rPr lang="en-US" dirty="0" smtClean="0"/>
              <a:t>Property Tax Collections</a:t>
            </a:r>
            <a:endParaRPr lang="en-US" dirty="0"/>
          </a:p>
        </p:txBody>
      </p:sp>
      <p:sp>
        <p:nvSpPr>
          <p:cNvPr id="8" name="TextBox 7"/>
          <p:cNvSpPr txBox="1"/>
          <p:nvPr/>
        </p:nvSpPr>
        <p:spPr>
          <a:xfrm>
            <a:off x="1080655" y="5985164"/>
            <a:ext cx="7109639" cy="646331"/>
          </a:xfrm>
          <a:prstGeom prst="rect">
            <a:avLst/>
          </a:prstGeom>
          <a:noFill/>
        </p:spPr>
        <p:txBody>
          <a:bodyPr wrap="none" rtlCol="0">
            <a:spAutoFit/>
          </a:bodyPr>
          <a:lstStyle/>
          <a:p>
            <a:r>
              <a:rPr lang="en-US" dirty="0" smtClean="0"/>
              <a:t>*FY 2017 still has 2 more months of collections not recorded </a:t>
            </a:r>
          </a:p>
          <a:p>
            <a:r>
              <a:rPr lang="en-US" dirty="0" smtClean="0"/>
              <a:t>**TAVT </a:t>
            </a:r>
            <a:r>
              <a:rPr lang="en-US" dirty="0"/>
              <a:t>tax has been </a:t>
            </a:r>
            <a:r>
              <a:rPr lang="en-US" dirty="0" smtClean="0"/>
              <a:t>included</a:t>
            </a:r>
            <a:endParaRPr lang="en-US" dirty="0"/>
          </a:p>
        </p:txBody>
      </p:sp>
      <p:sp>
        <p:nvSpPr>
          <p:cNvPr id="5" name="Content Placeholder 4"/>
          <p:cNvSpPr>
            <a:spLocks noGrp="1"/>
          </p:cNvSpPr>
          <p:nvPr>
            <p:ph idx="1"/>
          </p:nvPr>
        </p:nvSpPr>
        <p:spPr>
          <a:xfrm>
            <a:off x="114300" y="1459201"/>
            <a:ext cx="8229600" cy="4525963"/>
          </a:xfrm>
        </p:spPr>
        <p:txBody>
          <a:bodyPr/>
          <a:lstStyle/>
          <a:p>
            <a:pPr marL="109728"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53961" y="1671485"/>
            <a:ext cx="8332839" cy="4313680"/>
          </a:xfrm>
          <a:prstGeom prst="rect">
            <a:avLst/>
          </a:prstGeom>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0171"/>
            <a:ext cx="8229600" cy="4783593"/>
          </a:xfrm>
        </p:spPr>
        <p:txBody>
          <a:bodyPr>
            <a:normAutofit fontScale="92500" lnSpcReduction="20000"/>
          </a:bodyPr>
          <a:lstStyle/>
          <a:p>
            <a:r>
              <a:rPr lang="en-US" dirty="0" smtClean="0"/>
              <a:t>The tax digest is the official list of each taxpayer subject to property taxes together with the assessment (40% of property value) and the amount of taxes </a:t>
            </a:r>
          </a:p>
          <a:p>
            <a:r>
              <a:rPr lang="en-US" dirty="0" smtClean="0"/>
              <a:t>The tax digest is prepared by the Tax Commissioner based on information obtained by the Tax Assessor</a:t>
            </a:r>
          </a:p>
          <a:p>
            <a:r>
              <a:rPr lang="en-US" dirty="0" smtClean="0"/>
              <a:t>Assessed value is defined as being 40% of the fair market value. </a:t>
            </a:r>
          </a:p>
          <a:p>
            <a:r>
              <a:rPr lang="en-US" dirty="0" smtClean="0"/>
              <a:t>The tax rate for the BCSS, or millage rate, is set annually by the Board of Education. A tax rate of one mill represents a tax liability of one dollar per $1,000 of assessed value. </a:t>
            </a:r>
          </a:p>
          <a:p>
            <a:r>
              <a:rPr lang="en-US" dirty="0" smtClean="0"/>
              <a:t>The School Systems millage rate is currently 18.5</a:t>
            </a:r>
          </a:p>
          <a:p>
            <a:pPr marL="393192" lvl="1" indent="0">
              <a:buNone/>
            </a:pPr>
            <a:endParaRPr lang="en-US" dirty="0" smtClean="0"/>
          </a:p>
        </p:txBody>
      </p:sp>
      <p:sp>
        <p:nvSpPr>
          <p:cNvPr id="2" name="Title 1"/>
          <p:cNvSpPr>
            <a:spLocks noGrp="1"/>
          </p:cNvSpPr>
          <p:nvPr>
            <p:ph type="title"/>
          </p:nvPr>
        </p:nvSpPr>
        <p:spPr>
          <a:xfrm>
            <a:off x="791936" y="522514"/>
            <a:ext cx="7894864" cy="667657"/>
          </a:xfrm>
        </p:spPr>
        <p:txBody>
          <a:bodyPr>
            <a:normAutofit fontScale="90000"/>
          </a:bodyPr>
          <a:lstStyle/>
          <a:p>
            <a:pPr algn="ctr"/>
            <a:r>
              <a:rPr lang="en-US" dirty="0" smtClean="0"/>
              <a:t>Tax Digest and Millage Rate</a:t>
            </a:r>
            <a:endParaRPr lang="en-US" dirty="0"/>
          </a:p>
        </p:txBody>
      </p:sp>
    </p:spTree>
    <p:extLst>
      <p:ext uri="{BB962C8B-B14F-4D97-AF65-F5344CB8AC3E}">
        <p14:creationId xmlns:p14="http://schemas.microsoft.com/office/powerpoint/2010/main" val="276187811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Median home value in Winder is $119,700*</a:t>
            </a:r>
          </a:p>
          <a:p>
            <a:endParaRPr lang="en-US" sz="1000" dirty="0" smtClean="0"/>
          </a:p>
          <a:p>
            <a:r>
              <a:rPr lang="en-US" dirty="0" smtClean="0"/>
              <a:t>40% taxable value = $47,880</a:t>
            </a:r>
          </a:p>
          <a:p>
            <a:endParaRPr lang="en-US" sz="1000" dirty="0" smtClean="0"/>
          </a:p>
          <a:p>
            <a:r>
              <a:rPr lang="en-US" dirty="0" smtClean="0"/>
              <a:t>Less Homestead Exemption of $2,000 = $45,880 value</a:t>
            </a:r>
          </a:p>
          <a:p>
            <a:endParaRPr lang="en-US" sz="1000" dirty="0" smtClean="0"/>
          </a:p>
          <a:p>
            <a:r>
              <a:rPr lang="en-US" dirty="0" smtClean="0"/>
              <a:t>18.5 Millage rate = $848.78 In School Tax</a:t>
            </a:r>
          </a:p>
          <a:p>
            <a:pPr marL="109728" indent="0">
              <a:buNone/>
            </a:pPr>
            <a:endParaRPr lang="en-US" dirty="0"/>
          </a:p>
          <a:p>
            <a:endParaRPr lang="en-US" dirty="0" smtClean="0"/>
          </a:p>
          <a:p>
            <a:pPr marL="109728" indent="0">
              <a:buNone/>
            </a:pPr>
            <a:r>
              <a:rPr lang="en-US" sz="1500" dirty="0" smtClean="0"/>
              <a:t>* US Census 2015 – Median Home Value </a:t>
            </a:r>
            <a:endParaRPr lang="en-US" sz="1500" dirty="0"/>
          </a:p>
        </p:txBody>
      </p:sp>
      <p:sp>
        <p:nvSpPr>
          <p:cNvPr id="3" name="Title 2"/>
          <p:cNvSpPr>
            <a:spLocks noGrp="1"/>
          </p:cNvSpPr>
          <p:nvPr>
            <p:ph type="title"/>
          </p:nvPr>
        </p:nvSpPr>
        <p:spPr/>
        <p:txBody>
          <a:bodyPr/>
          <a:lstStyle/>
          <a:p>
            <a:pPr algn="ctr"/>
            <a:r>
              <a:rPr lang="en-US" dirty="0" smtClean="0"/>
              <a:t>Barrow County Median School Tax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915" y="4432382"/>
            <a:ext cx="2880853" cy="21728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2680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10733"/>
          </a:xfrm>
        </p:spPr>
        <p:txBody>
          <a:bodyPr/>
          <a:lstStyle/>
          <a:p>
            <a:pPr algn="ctr"/>
            <a:r>
              <a:rPr lang="en-US" dirty="0" smtClean="0"/>
              <a:t>Tax Digest</a:t>
            </a:r>
            <a:endParaRPr lang="en-US" dirty="0"/>
          </a:p>
        </p:txBody>
      </p:sp>
      <p:sp>
        <p:nvSpPr>
          <p:cNvPr id="6" name="TextBox 5"/>
          <p:cNvSpPr txBox="1"/>
          <p:nvPr/>
        </p:nvSpPr>
        <p:spPr>
          <a:xfrm>
            <a:off x="849086" y="6008914"/>
            <a:ext cx="7119257" cy="261610"/>
          </a:xfrm>
          <a:prstGeom prst="rect">
            <a:avLst/>
          </a:prstGeom>
          <a:noFill/>
        </p:spPr>
        <p:txBody>
          <a:bodyPr wrap="none" rtlCol="0">
            <a:spAutoFit/>
          </a:bodyPr>
          <a:lstStyle/>
          <a:p>
            <a:r>
              <a:rPr lang="en-US" sz="1100" dirty="0" smtClean="0"/>
              <a:t>* Tax Digest is by Fiscal Year. Meaning that FY 2007 would have been the digest for September 2006</a:t>
            </a:r>
            <a:endParaRPr lang="en-US" sz="1100" dirty="0"/>
          </a:p>
        </p:txBody>
      </p:sp>
      <p:pic>
        <p:nvPicPr>
          <p:cNvPr id="4" name="Content Placeholder 3"/>
          <p:cNvPicPr>
            <a:picLocks noGrp="1" noChangeAspect="1"/>
          </p:cNvPicPr>
          <p:nvPr>
            <p:ph idx="1"/>
          </p:nvPr>
        </p:nvPicPr>
        <p:blipFill>
          <a:blip r:embed="rId2"/>
          <a:stretch>
            <a:fillRect/>
          </a:stretch>
        </p:blipFill>
        <p:spPr>
          <a:xfrm>
            <a:off x="216310" y="993058"/>
            <a:ext cx="8470490" cy="4866968"/>
          </a:xfrm>
          <a:prstGeom prst="rect">
            <a:avLst/>
          </a:prstGeom>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Ups and Downs of Property Values</a:t>
            </a:r>
            <a:endParaRPr lang="en-US" dirty="0"/>
          </a:p>
        </p:txBody>
      </p:sp>
      <p:pic>
        <p:nvPicPr>
          <p:cNvPr id="6" name="Picture 5"/>
          <p:cNvPicPr>
            <a:picLocks noChangeAspect="1"/>
          </p:cNvPicPr>
          <p:nvPr/>
        </p:nvPicPr>
        <p:blipFill>
          <a:blip r:embed="rId3" cstate="print"/>
          <a:stretch>
            <a:fillRect/>
          </a:stretch>
        </p:blipFill>
        <p:spPr>
          <a:xfrm>
            <a:off x="1993168" y="1917061"/>
            <a:ext cx="5157663" cy="3023878"/>
          </a:xfrm>
          <a:prstGeom prst="rect">
            <a:avLst/>
          </a:prstGeom>
        </p:spPr>
      </p:pic>
      <p:pic>
        <p:nvPicPr>
          <p:cNvPr id="4" name="Content Placeholder 3"/>
          <p:cNvPicPr>
            <a:picLocks noGrp="1" noChangeAspect="1"/>
          </p:cNvPicPr>
          <p:nvPr>
            <p:ph idx="1"/>
          </p:nvPr>
        </p:nvPicPr>
        <p:blipFill>
          <a:blip r:embed="rId4"/>
          <a:stretch>
            <a:fillRect/>
          </a:stretch>
        </p:blipFill>
        <p:spPr>
          <a:xfrm>
            <a:off x="941294" y="1640541"/>
            <a:ext cx="7301753" cy="4175312"/>
          </a:xfrm>
          <a:prstGeom prst="rect">
            <a:avLst/>
          </a:prstGeo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43819"/>
          </a:xfrm>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363794" y="924129"/>
            <a:ext cx="8544231" cy="5240698"/>
          </a:xfrm>
          <a:prstGeom prst="rect">
            <a:avLst/>
          </a:prstGeom>
        </p:spPr>
      </p:pic>
      <p:pic>
        <p:nvPicPr>
          <p:cNvPr id="5" name="Picture 4"/>
          <p:cNvPicPr>
            <a:picLocks noChangeAspect="1"/>
          </p:cNvPicPr>
          <p:nvPr/>
        </p:nvPicPr>
        <p:blipFill>
          <a:blip r:embed="rId3" cstate="print"/>
          <a:stretch>
            <a:fillRect/>
          </a:stretch>
        </p:blipFill>
        <p:spPr>
          <a:xfrm>
            <a:off x="7595506" y="924128"/>
            <a:ext cx="1091293" cy="811226"/>
          </a:xfrm>
          <a:prstGeom prst="rect">
            <a:avLst/>
          </a:prstGeom>
        </p:spPr>
      </p:pic>
      <p:sp>
        <p:nvSpPr>
          <p:cNvPr id="6" name="TextBox 5"/>
          <p:cNvSpPr txBox="1"/>
          <p:nvPr/>
        </p:nvSpPr>
        <p:spPr>
          <a:xfrm>
            <a:off x="1042219" y="6351639"/>
            <a:ext cx="2117887" cy="307777"/>
          </a:xfrm>
          <a:prstGeom prst="rect">
            <a:avLst/>
          </a:prstGeom>
          <a:noFill/>
        </p:spPr>
        <p:txBody>
          <a:bodyPr wrap="none" rtlCol="0">
            <a:spAutoFit/>
          </a:bodyPr>
          <a:lstStyle/>
          <a:p>
            <a:r>
              <a:rPr lang="en-US" sz="1400" dirty="0" smtClean="0"/>
              <a:t>* FY 2018 - Estimated</a:t>
            </a:r>
            <a:endParaRPr lang="en-US" sz="1400" dirty="0"/>
          </a:p>
        </p:txBody>
      </p:sp>
    </p:spTree>
    <p:extLst>
      <p:ext uri="{BB962C8B-B14F-4D97-AF65-F5344CB8AC3E}">
        <p14:creationId xmlns:p14="http://schemas.microsoft.com/office/powerpoint/2010/main" val="2931610208"/>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417638"/>
            <a:ext cx="8229600" cy="4082365"/>
          </a:xfrm>
          <a:prstGeom prst="rect">
            <a:avLst/>
          </a:prstGeom>
        </p:spPr>
      </p:pic>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2127579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FY 16 Budget 06-02-15</Template>
  <TotalTime>4582</TotalTime>
  <Words>630</Words>
  <Application>Microsoft Office PowerPoint</Application>
  <PresentationFormat>On-screen Show (4:3)</PresentationFormat>
  <Paragraphs>71</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Lucida Sans Unicode</vt:lpstr>
      <vt:lpstr>Verdana</vt:lpstr>
      <vt:lpstr>Wingdings 2</vt:lpstr>
      <vt:lpstr>Wingdings 3</vt:lpstr>
      <vt:lpstr>Concourse</vt:lpstr>
      <vt:lpstr> 2017 Tentative Millage Rate </vt:lpstr>
      <vt:lpstr>Property Taxes</vt:lpstr>
      <vt:lpstr>Property Tax Collections</vt:lpstr>
      <vt:lpstr>Tax Digest and Millage Rate</vt:lpstr>
      <vt:lpstr>Barrow County Median School Tax </vt:lpstr>
      <vt:lpstr>Tax Digest</vt:lpstr>
      <vt:lpstr>Ups and Downs of Property Values</vt:lpstr>
      <vt:lpstr> </vt:lpstr>
      <vt:lpstr> </vt:lpstr>
      <vt:lpstr>2017 Tax Digest</vt:lpstr>
      <vt:lpstr>What Happened? 2017 Digest</vt:lpstr>
      <vt:lpstr>Exemption Recap</vt:lpstr>
      <vt:lpstr>Increases (Decreases) in Tax Digest</vt:lpstr>
      <vt:lpstr>Freeport Exemption</vt:lpstr>
      <vt:lpstr>Millage Rollback in Effect</vt:lpstr>
      <vt:lpstr>Decision</vt:lpstr>
      <vt:lpstr>Millage Rate History</vt:lpstr>
      <vt:lpstr>Newspaper Advertisement</vt:lpstr>
      <vt:lpstr>5 Year History - Advertisement</vt:lpstr>
      <vt:lpstr>Important Dates</vt:lpstr>
    </vt:vector>
  </TitlesOfParts>
  <Company>Barrow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BUDGET RECAP</dc:title>
  <dc:creator>Chris Griner</dc:creator>
  <cp:lastModifiedBy>Jennifer Houston</cp:lastModifiedBy>
  <cp:revision>212</cp:revision>
  <cp:lastPrinted>2017-06-27T18:09:25Z</cp:lastPrinted>
  <dcterms:created xsi:type="dcterms:W3CDTF">2012-01-23T20:36:20Z</dcterms:created>
  <dcterms:modified xsi:type="dcterms:W3CDTF">2017-06-30T11:59:46Z</dcterms:modified>
</cp:coreProperties>
</file>