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292" r:id="rId2"/>
    <p:sldId id="298" r:id="rId3"/>
    <p:sldId id="297" r:id="rId4"/>
    <p:sldId id="287" r:id="rId5"/>
    <p:sldId id="375" r:id="rId6"/>
    <p:sldId id="376" r:id="rId7"/>
    <p:sldId id="300" r:id="rId8"/>
    <p:sldId id="294" r:id="rId9"/>
    <p:sldId id="313" r:id="rId10"/>
    <p:sldId id="318" r:id="rId11"/>
    <p:sldId id="331" r:id="rId12"/>
    <p:sldId id="319" r:id="rId13"/>
    <p:sldId id="322" r:id="rId14"/>
    <p:sldId id="348" r:id="rId15"/>
    <p:sldId id="314" r:id="rId16"/>
    <p:sldId id="305" r:id="rId17"/>
    <p:sldId id="320" r:id="rId18"/>
    <p:sldId id="327" r:id="rId19"/>
    <p:sldId id="347" r:id="rId20"/>
    <p:sldId id="323" r:id="rId21"/>
    <p:sldId id="352" r:id="rId22"/>
    <p:sldId id="329" r:id="rId23"/>
    <p:sldId id="325" r:id="rId24"/>
    <p:sldId id="350" r:id="rId25"/>
    <p:sldId id="349" r:id="rId26"/>
    <p:sldId id="317" r:id="rId27"/>
    <p:sldId id="326" r:id="rId28"/>
    <p:sldId id="328" r:id="rId29"/>
    <p:sldId id="363" r:id="rId30"/>
    <p:sldId id="364" r:id="rId31"/>
    <p:sldId id="367" r:id="rId32"/>
    <p:sldId id="365" r:id="rId33"/>
    <p:sldId id="366" r:id="rId34"/>
    <p:sldId id="368" r:id="rId35"/>
    <p:sldId id="369" r:id="rId36"/>
    <p:sldId id="370" r:id="rId37"/>
    <p:sldId id="371" r:id="rId38"/>
    <p:sldId id="372" r:id="rId39"/>
    <p:sldId id="312" r:id="rId40"/>
    <p:sldId id="308" r:id="rId41"/>
    <p:sldId id="357" r:id="rId42"/>
    <p:sldId id="321" r:id="rId43"/>
    <p:sldId id="361" r:id="rId44"/>
    <p:sldId id="356" r:id="rId45"/>
    <p:sldId id="315" r:id="rId46"/>
    <p:sldId id="304" r:id="rId47"/>
    <p:sldId id="316" r:id="rId48"/>
    <p:sldId id="362" r:id="rId49"/>
    <p:sldId id="377" r:id="rId50"/>
    <p:sldId id="374" r:id="rId51"/>
    <p:sldId id="341" r:id="rId52"/>
    <p:sldId id="373" r:id="rId53"/>
    <p:sldId id="295" r:id="rId54"/>
    <p:sldId id="279" r:id="rId5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35EE1-567B-4047-A156-42B4DB7CA18B}" v="57" dt="2024-08-19T19:31:12.224"/>
    <p1510:client id="{A4DEEDB8-CCCA-1550-F03C-78F93BED29C6}" v="2" dt="2024-08-19T17:39:14.5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3A61E0-1752-41C6-ACB9-3D19BB5906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2AC26F5-7DC1-42E1-83E9-16139BDB45F6}">
      <dgm:prSet/>
      <dgm:spPr/>
      <dgm:t>
        <a:bodyPr/>
        <a:lstStyle/>
        <a:p>
          <a:pPr>
            <a:lnSpc>
              <a:spcPct val="100000"/>
            </a:lnSpc>
          </a:pPr>
          <a:r>
            <a:rPr lang="en-US"/>
            <a:t>“Levying authority” –county, city, consolidated government </a:t>
          </a:r>
          <a:r>
            <a:rPr lang="en-US" b="1"/>
            <a:t>(Macon-Bibb) </a:t>
          </a:r>
          <a:r>
            <a:rPr lang="en-US"/>
            <a:t>that exercises the power to levy ad valorem taxes to carry out the governing authority’s purposes.</a:t>
          </a:r>
        </a:p>
      </dgm:t>
    </dgm:pt>
    <dgm:pt modelId="{18A71DDF-A707-47F7-8C32-6F00BFE84E2D}" type="parTrans" cxnId="{193C42B4-81A1-4801-8442-57E228FCE0A6}">
      <dgm:prSet/>
      <dgm:spPr/>
      <dgm:t>
        <a:bodyPr/>
        <a:lstStyle/>
        <a:p>
          <a:endParaRPr lang="en-US"/>
        </a:p>
      </dgm:t>
    </dgm:pt>
    <dgm:pt modelId="{6701C619-98A6-44E6-B210-D538158EEE4D}" type="sibTrans" cxnId="{193C42B4-81A1-4801-8442-57E228FCE0A6}">
      <dgm:prSet/>
      <dgm:spPr/>
      <dgm:t>
        <a:bodyPr/>
        <a:lstStyle/>
        <a:p>
          <a:pPr>
            <a:lnSpc>
              <a:spcPct val="100000"/>
            </a:lnSpc>
          </a:pPr>
          <a:endParaRPr lang="en-US"/>
        </a:p>
      </dgm:t>
    </dgm:pt>
    <dgm:pt modelId="{601D6B5C-9FEA-4E31-8FE7-A68EE2515AE5}">
      <dgm:prSet/>
      <dgm:spPr/>
      <dgm:t>
        <a:bodyPr/>
        <a:lstStyle/>
        <a:p>
          <a:pPr>
            <a:lnSpc>
              <a:spcPct val="100000"/>
            </a:lnSpc>
          </a:pPr>
          <a:r>
            <a:rPr lang="en-US"/>
            <a:t>“Recommending authority” means a county, independent, or area school board of education </a:t>
          </a:r>
          <a:r>
            <a:rPr lang="en-US" b="1"/>
            <a:t>(Bibb County Board of Education) </a:t>
          </a:r>
          <a:r>
            <a:rPr lang="en-US"/>
            <a:t>that exercises the power to cause the levying authority to levy ad valorem taxes to carry out the purposes of such board of education.</a:t>
          </a:r>
        </a:p>
      </dgm:t>
    </dgm:pt>
    <dgm:pt modelId="{05E9BF41-829C-4135-886E-7F754FFFCAB6}" type="parTrans" cxnId="{05267998-7290-4D50-B82C-6425A27068F2}">
      <dgm:prSet/>
      <dgm:spPr/>
      <dgm:t>
        <a:bodyPr/>
        <a:lstStyle/>
        <a:p>
          <a:endParaRPr lang="en-US"/>
        </a:p>
      </dgm:t>
    </dgm:pt>
    <dgm:pt modelId="{9EA3911B-0376-4E0B-A866-3E38BA06A1C1}" type="sibTrans" cxnId="{05267998-7290-4D50-B82C-6425A27068F2}">
      <dgm:prSet/>
      <dgm:spPr/>
      <dgm:t>
        <a:bodyPr/>
        <a:lstStyle/>
        <a:p>
          <a:pPr>
            <a:lnSpc>
              <a:spcPct val="100000"/>
            </a:lnSpc>
          </a:pPr>
          <a:endParaRPr lang="en-US"/>
        </a:p>
      </dgm:t>
    </dgm:pt>
    <dgm:pt modelId="{E92A0B99-BB11-40C0-B54D-34DC24DB355A}">
      <dgm:prSet/>
      <dgm:spPr/>
      <dgm:t>
        <a:bodyPr/>
        <a:lstStyle/>
        <a:p>
          <a:pPr>
            <a:lnSpc>
              <a:spcPct val="100000"/>
            </a:lnSpc>
          </a:pPr>
          <a:r>
            <a:rPr lang="en-US"/>
            <a:t>“Ad valorem tax” or “property tax” means a tax imposed upon the assessed value of real property.</a:t>
          </a:r>
        </a:p>
      </dgm:t>
    </dgm:pt>
    <dgm:pt modelId="{6752DCCE-878D-4751-A424-55438FA1C7F4}" type="parTrans" cxnId="{A636550F-B465-47A2-B77A-F850EA6BD3EF}">
      <dgm:prSet/>
      <dgm:spPr/>
      <dgm:t>
        <a:bodyPr/>
        <a:lstStyle/>
        <a:p>
          <a:endParaRPr lang="en-US"/>
        </a:p>
      </dgm:t>
    </dgm:pt>
    <dgm:pt modelId="{75EBAA1C-9D98-426B-857A-074CC2C6E6E5}" type="sibTrans" cxnId="{A636550F-B465-47A2-B77A-F850EA6BD3EF}">
      <dgm:prSet/>
      <dgm:spPr/>
      <dgm:t>
        <a:bodyPr/>
        <a:lstStyle/>
        <a:p>
          <a:pPr>
            <a:lnSpc>
              <a:spcPct val="100000"/>
            </a:lnSpc>
          </a:pPr>
          <a:endParaRPr lang="en-US"/>
        </a:p>
      </dgm:t>
    </dgm:pt>
    <dgm:pt modelId="{F0785A2D-B16A-491F-817E-60D3DEA7F2C3}">
      <dgm:prSet/>
      <dgm:spPr/>
      <dgm:t>
        <a:bodyPr/>
        <a:lstStyle/>
        <a:p>
          <a:pPr>
            <a:lnSpc>
              <a:spcPct val="100000"/>
            </a:lnSpc>
          </a:pPr>
          <a:r>
            <a:rPr lang="en-US"/>
            <a:t>“Certified tax digest” means the total net assessed value on the annual property tax digest certified by the tax commissioner of a taxing jurisdiction for the collection of taxes.</a:t>
          </a:r>
        </a:p>
      </dgm:t>
    </dgm:pt>
    <dgm:pt modelId="{F4294F5F-F073-4D58-BEA7-E113E42916BE}" type="parTrans" cxnId="{A56053F6-F684-4970-BBCE-6B1364F4FD42}">
      <dgm:prSet/>
      <dgm:spPr/>
      <dgm:t>
        <a:bodyPr/>
        <a:lstStyle/>
        <a:p>
          <a:endParaRPr lang="en-US"/>
        </a:p>
      </dgm:t>
    </dgm:pt>
    <dgm:pt modelId="{1BC6D69A-F070-4953-8467-496F7FFEAD0E}" type="sibTrans" cxnId="{A56053F6-F684-4970-BBCE-6B1364F4FD42}">
      <dgm:prSet/>
      <dgm:spPr/>
      <dgm:t>
        <a:bodyPr/>
        <a:lstStyle/>
        <a:p>
          <a:pPr>
            <a:lnSpc>
              <a:spcPct val="100000"/>
            </a:lnSpc>
          </a:pPr>
          <a:endParaRPr lang="en-US"/>
        </a:p>
      </dgm:t>
    </dgm:pt>
    <dgm:pt modelId="{9929545D-C9CD-4604-AA7D-99113FD99D84}">
      <dgm:prSet/>
      <dgm:spPr/>
      <dgm:t>
        <a:bodyPr/>
        <a:lstStyle/>
        <a:p>
          <a:pPr>
            <a:lnSpc>
              <a:spcPct val="100000"/>
            </a:lnSpc>
          </a:pPr>
          <a:r>
            <a:rPr lang="en-US"/>
            <a:t>“Net assessed value” means the taxable assessed value of property after all exemptions.</a:t>
          </a:r>
        </a:p>
        <a:p>
          <a:pPr>
            <a:lnSpc>
              <a:spcPct val="100000"/>
            </a:lnSpc>
          </a:pPr>
          <a:r>
            <a:rPr lang="en-US"/>
            <a:t> </a:t>
          </a:r>
          <a:r>
            <a:rPr lang="en-US" b="1"/>
            <a:t>(CY 2024 net assessed value = $5,908,846,603).</a:t>
          </a:r>
          <a:endParaRPr lang="en-US"/>
        </a:p>
      </dgm:t>
    </dgm:pt>
    <dgm:pt modelId="{A9E93062-59A0-4E61-8A01-0A438C51F95E}" type="parTrans" cxnId="{68B7B8F2-348F-4622-B505-F39FA2DA2B13}">
      <dgm:prSet/>
      <dgm:spPr/>
      <dgm:t>
        <a:bodyPr/>
        <a:lstStyle/>
        <a:p>
          <a:endParaRPr lang="en-US"/>
        </a:p>
      </dgm:t>
    </dgm:pt>
    <dgm:pt modelId="{E44987AE-7D4F-42D4-955A-ACACDDCFE5D6}" type="sibTrans" cxnId="{68B7B8F2-348F-4622-B505-F39FA2DA2B13}">
      <dgm:prSet/>
      <dgm:spPr/>
      <dgm:t>
        <a:bodyPr/>
        <a:lstStyle/>
        <a:p>
          <a:endParaRPr lang="en-US"/>
        </a:p>
      </dgm:t>
    </dgm:pt>
    <dgm:pt modelId="{6E6B7EC6-7584-4B36-88E9-FD4FFA7EBB4E}" type="pres">
      <dgm:prSet presAssocID="{363A61E0-1752-41C6-ACB9-3D19BB590671}" presName="root" presStyleCnt="0">
        <dgm:presLayoutVars>
          <dgm:dir/>
          <dgm:resizeHandles val="exact"/>
        </dgm:presLayoutVars>
      </dgm:prSet>
      <dgm:spPr/>
    </dgm:pt>
    <dgm:pt modelId="{B8801E66-6F16-4DCF-8327-5DE0FEB1C2B8}" type="pres">
      <dgm:prSet presAssocID="{92AC26F5-7DC1-42E1-83E9-16139BDB45F6}" presName="compNode" presStyleCnt="0"/>
      <dgm:spPr/>
    </dgm:pt>
    <dgm:pt modelId="{8E5EAC24-8F32-4340-A9EC-F684F8E32EC5}" type="pres">
      <dgm:prSet presAssocID="{92AC26F5-7DC1-42E1-83E9-16139BDB45F6}" presName="bgRect" presStyleLbl="bgShp" presStyleIdx="0" presStyleCnt="5"/>
      <dgm:spPr/>
    </dgm:pt>
    <dgm:pt modelId="{C4C909AC-A671-4B49-9643-02753EC4DA5C}" type="pres">
      <dgm:prSet presAssocID="{92AC26F5-7DC1-42E1-83E9-16139BDB45F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AB90297B-722D-4FC4-BFB5-E481EC36CBDE}" type="pres">
      <dgm:prSet presAssocID="{92AC26F5-7DC1-42E1-83E9-16139BDB45F6}" presName="spaceRect" presStyleCnt="0"/>
      <dgm:spPr/>
    </dgm:pt>
    <dgm:pt modelId="{44B56396-9469-4A60-AA6A-AAE26B0823BF}" type="pres">
      <dgm:prSet presAssocID="{92AC26F5-7DC1-42E1-83E9-16139BDB45F6}" presName="parTx" presStyleLbl="revTx" presStyleIdx="0" presStyleCnt="5">
        <dgm:presLayoutVars>
          <dgm:chMax val="0"/>
          <dgm:chPref val="0"/>
        </dgm:presLayoutVars>
      </dgm:prSet>
      <dgm:spPr/>
    </dgm:pt>
    <dgm:pt modelId="{C61E36C1-E75C-4809-920A-C42651665C58}" type="pres">
      <dgm:prSet presAssocID="{6701C619-98A6-44E6-B210-D538158EEE4D}" presName="sibTrans" presStyleCnt="0"/>
      <dgm:spPr/>
    </dgm:pt>
    <dgm:pt modelId="{87D3A283-60D4-4CEB-AD08-E84D944D1A82}" type="pres">
      <dgm:prSet presAssocID="{601D6B5C-9FEA-4E31-8FE7-A68EE2515AE5}" presName="compNode" presStyleCnt="0"/>
      <dgm:spPr/>
    </dgm:pt>
    <dgm:pt modelId="{A40B453B-2F72-404A-881D-FF37BB0EEF8D}" type="pres">
      <dgm:prSet presAssocID="{601D6B5C-9FEA-4E31-8FE7-A68EE2515AE5}" presName="bgRect" presStyleLbl="bgShp" presStyleIdx="1" presStyleCnt="5"/>
      <dgm:spPr/>
    </dgm:pt>
    <dgm:pt modelId="{64849BE1-C250-4932-970B-537945EBE8D8}" type="pres">
      <dgm:prSet presAssocID="{601D6B5C-9FEA-4E31-8FE7-A68EE2515AE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F656169F-3131-4293-B22C-A7EFFCB89512}" type="pres">
      <dgm:prSet presAssocID="{601D6B5C-9FEA-4E31-8FE7-A68EE2515AE5}" presName="spaceRect" presStyleCnt="0"/>
      <dgm:spPr/>
    </dgm:pt>
    <dgm:pt modelId="{D6AD54C0-6F8F-4D57-95A2-42F30534EBC2}" type="pres">
      <dgm:prSet presAssocID="{601D6B5C-9FEA-4E31-8FE7-A68EE2515AE5}" presName="parTx" presStyleLbl="revTx" presStyleIdx="1" presStyleCnt="5">
        <dgm:presLayoutVars>
          <dgm:chMax val="0"/>
          <dgm:chPref val="0"/>
        </dgm:presLayoutVars>
      </dgm:prSet>
      <dgm:spPr/>
    </dgm:pt>
    <dgm:pt modelId="{E48022D1-5320-4E44-AE53-21AB1556CB4B}" type="pres">
      <dgm:prSet presAssocID="{9EA3911B-0376-4E0B-A866-3E38BA06A1C1}" presName="sibTrans" presStyleCnt="0"/>
      <dgm:spPr/>
    </dgm:pt>
    <dgm:pt modelId="{9521D23E-CC10-4E16-A9A5-945828D97C26}" type="pres">
      <dgm:prSet presAssocID="{E92A0B99-BB11-40C0-B54D-34DC24DB355A}" presName="compNode" presStyleCnt="0"/>
      <dgm:spPr/>
    </dgm:pt>
    <dgm:pt modelId="{7BC61E7B-8F33-43CC-9B9F-9B5AE8E8F04D}" type="pres">
      <dgm:prSet presAssocID="{E92A0B99-BB11-40C0-B54D-34DC24DB355A}" presName="bgRect" presStyleLbl="bgShp" presStyleIdx="2" presStyleCnt="5"/>
      <dgm:spPr/>
    </dgm:pt>
    <dgm:pt modelId="{E3A4C57F-064E-40C9-AF81-4942A8C09AB6}" type="pres">
      <dgm:prSet presAssocID="{E92A0B99-BB11-40C0-B54D-34DC24DB355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74002A1A-5D39-47AB-A29F-0802FFDD52B2}" type="pres">
      <dgm:prSet presAssocID="{E92A0B99-BB11-40C0-B54D-34DC24DB355A}" presName="spaceRect" presStyleCnt="0"/>
      <dgm:spPr/>
    </dgm:pt>
    <dgm:pt modelId="{A3499165-2A4B-4241-9481-D34D4ECBEC58}" type="pres">
      <dgm:prSet presAssocID="{E92A0B99-BB11-40C0-B54D-34DC24DB355A}" presName="parTx" presStyleLbl="revTx" presStyleIdx="2" presStyleCnt="5">
        <dgm:presLayoutVars>
          <dgm:chMax val="0"/>
          <dgm:chPref val="0"/>
        </dgm:presLayoutVars>
      </dgm:prSet>
      <dgm:spPr/>
    </dgm:pt>
    <dgm:pt modelId="{49DF4416-98A5-4C57-BA04-33404DDF4841}" type="pres">
      <dgm:prSet presAssocID="{75EBAA1C-9D98-426B-857A-074CC2C6E6E5}" presName="sibTrans" presStyleCnt="0"/>
      <dgm:spPr/>
    </dgm:pt>
    <dgm:pt modelId="{8466555A-9B9A-4824-BE49-484DEEA6F230}" type="pres">
      <dgm:prSet presAssocID="{F0785A2D-B16A-491F-817E-60D3DEA7F2C3}" presName="compNode" presStyleCnt="0"/>
      <dgm:spPr/>
    </dgm:pt>
    <dgm:pt modelId="{F2DB05CA-3B34-482E-ACF7-0E535EE18C6C}" type="pres">
      <dgm:prSet presAssocID="{F0785A2D-B16A-491F-817E-60D3DEA7F2C3}" presName="bgRect" presStyleLbl="bgShp" presStyleIdx="3" presStyleCnt="5"/>
      <dgm:spPr/>
    </dgm:pt>
    <dgm:pt modelId="{F44EAFDB-D7C1-4E7E-B93C-F9DE6477FCA9}" type="pres">
      <dgm:prSet presAssocID="{F0785A2D-B16A-491F-817E-60D3DEA7F2C3}"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ty outline"/>
        </a:ext>
      </dgm:extLst>
    </dgm:pt>
    <dgm:pt modelId="{EDCF0BA3-4996-4AEE-B5E7-EC7CA9B2BB3E}" type="pres">
      <dgm:prSet presAssocID="{F0785A2D-B16A-491F-817E-60D3DEA7F2C3}" presName="spaceRect" presStyleCnt="0"/>
      <dgm:spPr/>
    </dgm:pt>
    <dgm:pt modelId="{9057DCB4-28E9-425B-913E-3084B2D4020D}" type="pres">
      <dgm:prSet presAssocID="{F0785A2D-B16A-491F-817E-60D3DEA7F2C3}" presName="parTx" presStyleLbl="revTx" presStyleIdx="3" presStyleCnt="5">
        <dgm:presLayoutVars>
          <dgm:chMax val="0"/>
          <dgm:chPref val="0"/>
        </dgm:presLayoutVars>
      </dgm:prSet>
      <dgm:spPr/>
    </dgm:pt>
    <dgm:pt modelId="{E567B9EF-D0EE-4ECB-A91E-BA5CD9BFBB2C}" type="pres">
      <dgm:prSet presAssocID="{1BC6D69A-F070-4953-8467-496F7FFEAD0E}" presName="sibTrans" presStyleCnt="0"/>
      <dgm:spPr/>
    </dgm:pt>
    <dgm:pt modelId="{F4898E4E-1830-4266-AA26-BB6621870DD5}" type="pres">
      <dgm:prSet presAssocID="{9929545D-C9CD-4604-AA7D-99113FD99D84}" presName="compNode" presStyleCnt="0"/>
      <dgm:spPr/>
    </dgm:pt>
    <dgm:pt modelId="{9AAA564F-6EB8-49E1-8F9B-F9111CD95545}" type="pres">
      <dgm:prSet presAssocID="{9929545D-C9CD-4604-AA7D-99113FD99D84}" presName="bgRect" presStyleLbl="bgShp" presStyleIdx="4" presStyleCnt="5"/>
      <dgm:spPr/>
    </dgm:pt>
    <dgm:pt modelId="{923DB2ED-F701-459E-B87F-EFDA5D15D789}" type="pres">
      <dgm:prSet presAssocID="{9929545D-C9CD-4604-AA7D-99113FD99D84}"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633A9D11-C7A9-455B-AD9D-0F78581B7A9C}" type="pres">
      <dgm:prSet presAssocID="{9929545D-C9CD-4604-AA7D-99113FD99D84}" presName="spaceRect" presStyleCnt="0"/>
      <dgm:spPr/>
    </dgm:pt>
    <dgm:pt modelId="{D438E7B0-80A3-4961-9553-6D64A38D487D}" type="pres">
      <dgm:prSet presAssocID="{9929545D-C9CD-4604-AA7D-99113FD99D84}" presName="parTx" presStyleLbl="revTx" presStyleIdx="4" presStyleCnt="5">
        <dgm:presLayoutVars>
          <dgm:chMax val="0"/>
          <dgm:chPref val="0"/>
        </dgm:presLayoutVars>
      </dgm:prSet>
      <dgm:spPr/>
    </dgm:pt>
  </dgm:ptLst>
  <dgm:cxnLst>
    <dgm:cxn modelId="{A636550F-B465-47A2-B77A-F850EA6BD3EF}" srcId="{363A61E0-1752-41C6-ACB9-3D19BB590671}" destId="{E92A0B99-BB11-40C0-B54D-34DC24DB355A}" srcOrd="2" destOrd="0" parTransId="{6752DCCE-878D-4751-A424-55438FA1C7F4}" sibTransId="{75EBAA1C-9D98-426B-857A-074CC2C6E6E5}"/>
    <dgm:cxn modelId="{4805842F-9BB0-4C4A-B6D6-0E125215A051}" type="presOf" srcId="{92AC26F5-7DC1-42E1-83E9-16139BDB45F6}" destId="{44B56396-9469-4A60-AA6A-AAE26B0823BF}" srcOrd="0" destOrd="0" presId="urn:microsoft.com/office/officeart/2018/2/layout/IconVerticalSolidList"/>
    <dgm:cxn modelId="{79CD6F6E-BBED-4CF0-9ACF-E6701779E784}" type="presOf" srcId="{363A61E0-1752-41C6-ACB9-3D19BB590671}" destId="{6E6B7EC6-7584-4B36-88E9-FD4FFA7EBB4E}" srcOrd="0" destOrd="0" presId="urn:microsoft.com/office/officeart/2018/2/layout/IconVerticalSolidList"/>
    <dgm:cxn modelId="{AA561F8C-A0BA-4FBC-95F5-21F16353910E}" type="presOf" srcId="{E92A0B99-BB11-40C0-B54D-34DC24DB355A}" destId="{A3499165-2A4B-4241-9481-D34D4ECBEC58}" srcOrd="0" destOrd="0" presId="urn:microsoft.com/office/officeart/2018/2/layout/IconVerticalSolidList"/>
    <dgm:cxn modelId="{05267998-7290-4D50-B82C-6425A27068F2}" srcId="{363A61E0-1752-41C6-ACB9-3D19BB590671}" destId="{601D6B5C-9FEA-4E31-8FE7-A68EE2515AE5}" srcOrd="1" destOrd="0" parTransId="{05E9BF41-829C-4135-886E-7F754FFFCAB6}" sibTransId="{9EA3911B-0376-4E0B-A866-3E38BA06A1C1}"/>
    <dgm:cxn modelId="{8BBD21A1-30AE-4262-A7D1-29C388C5BC06}" type="presOf" srcId="{F0785A2D-B16A-491F-817E-60D3DEA7F2C3}" destId="{9057DCB4-28E9-425B-913E-3084B2D4020D}" srcOrd="0" destOrd="0" presId="urn:microsoft.com/office/officeart/2018/2/layout/IconVerticalSolidList"/>
    <dgm:cxn modelId="{D8FDB4A5-518F-4339-B29A-ADBDA14E2DAE}" type="presOf" srcId="{9929545D-C9CD-4604-AA7D-99113FD99D84}" destId="{D438E7B0-80A3-4961-9553-6D64A38D487D}" srcOrd="0" destOrd="0" presId="urn:microsoft.com/office/officeart/2018/2/layout/IconVerticalSolidList"/>
    <dgm:cxn modelId="{193C42B4-81A1-4801-8442-57E228FCE0A6}" srcId="{363A61E0-1752-41C6-ACB9-3D19BB590671}" destId="{92AC26F5-7DC1-42E1-83E9-16139BDB45F6}" srcOrd="0" destOrd="0" parTransId="{18A71DDF-A707-47F7-8C32-6F00BFE84E2D}" sibTransId="{6701C619-98A6-44E6-B210-D538158EEE4D}"/>
    <dgm:cxn modelId="{E4C2A0C7-F8C3-4095-AF3A-98071F6C87B8}" type="presOf" srcId="{601D6B5C-9FEA-4E31-8FE7-A68EE2515AE5}" destId="{D6AD54C0-6F8F-4D57-95A2-42F30534EBC2}" srcOrd="0" destOrd="0" presId="urn:microsoft.com/office/officeart/2018/2/layout/IconVerticalSolidList"/>
    <dgm:cxn modelId="{68B7B8F2-348F-4622-B505-F39FA2DA2B13}" srcId="{363A61E0-1752-41C6-ACB9-3D19BB590671}" destId="{9929545D-C9CD-4604-AA7D-99113FD99D84}" srcOrd="4" destOrd="0" parTransId="{A9E93062-59A0-4E61-8A01-0A438C51F95E}" sibTransId="{E44987AE-7D4F-42D4-955A-ACACDDCFE5D6}"/>
    <dgm:cxn modelId="{A56053F6-F684-4970-BBCE-6B1364F4FD42}" srcId="{363A61E0-1752-41C6-ACB9-3D19BB590671}" destId="{F0785A2D-B16A-491F-817E-60D3DEA7F2C3}" srcOrd="3" destOrd="0" parTransId="{F4294F5F-F073-4D58-BEA7-E113E42916BE}" sibTransId="{1BC6D69A-F070-4953-8467-496F7FFEAD0E}"/>
    <dgm:cxn modelId="{D98D0E8F-E55E-4889-AE04-6E154427DFDC}" type="presParOf" srcId="{6E6B7EC6-7584-4B36-88E9-FD4FFA7EBB4E}" destId="{B8801E66-6F16-4DCF-8327-5DE0FEB1C2B8}" srcOrd="0" destOrd="0" presId="urn:microsoft.com/office/officeart/2018/2/layout/IconVerticalSolidList"/>
    <dgm:cxn modelId="{3B97D5E0-00F0-47EE-8A06-60363D948FE2}" type="presParOf" srcId="{B8801E66-6F16-4DCF-8327-5DE0FEB1C2B8}" destId="{8E5EAC24-8F32-4340-A9EC-F684F8E32EC5}" srcOrd="0" destOrd="0" presId="urn:microsoft.com/office/officeart/2018/2/layout/IconVerticalSolidList"/>
    <dgm:cxn modelId="{4D5729C0-CB35-4497-8EFC-E99F1E76D274}" type="presParOf" srcId="{B8801E66-6F16-4DCF-8327-5DE0FEB1C2B8}" destId="{C4C909AC-A671-4B49-9643-02753EC4DA5C}" srcOrd="1" destOrd="0" presId="urn:microsoft.com/office/officeart/2018/2/layout/IconVerticalSolidList"/>
    <dgm:cxn modelId="{28F24945-224D-475E-96B6-8F490C83964C}" type="presParOf" srcId="{B8801E66-6F16-4DCF-8327-5DE0FEB1C2B8}" destId="{AB90297B-722D-4FC4-BFB5-E481EC36CBDE}" srcOrd="2" destOrd="0" presId="urn:microsoft.com/office/officeart/2018/2/layout/IconVerticalSolidList"/>
    <dgm:cxn modelId="{0655BBCF-1DBB-4761-9537-A27A6EB2EB6F}" type="presParOf" srcId="{B8801E66-6F16-4DCF-8327-5DE0FEB1C2B8}" destId="{44B56396-9469-4A60-AA6A-AAE26B0823BF}" srcOrd="3" destOrd="0" presId="urn:microsoft.com/office/officeart/2018/2/layout/IconVerticalSolidList"/>
    <dgm:cxn modelId="{20192658-2C6C-44F4-975C-F59FB39CF992}" type="presParOf" srcId="{6E6B7EC6-7584-4B36-88E9-FD4FFA7EBB4E}" destId="{C61E36C1-E75C-4809-920A-C42651665C58}" srcOrd="1" destOrd="0" presId="urn:microsoft.com/office/officeart/2018/2/layout/IconVerticalSolidList"/>
    <dgm:cxn modelId="{C975FB83-93C0-4BCA-8F80-0E8A2902F6B2}" type="presParOf" srcId="{6E6B7EC6-7584-4B36-88E9-FD4FFA7EBB4E}" destId="{87D3A283-60D4-4CEB-AD08-E84D944D1A82}" srcOrd="2" destOrd="0" presId="urn:microsoft.com/office/officeart/2018/2/layout/IconVerticalSolidList"/>
    <dgm:cxn modelId="{C450D04B-3AFA-4DCF-95BD-52D14003BF54}" type="presParOf" srcId="{87D3A283-60D4-4CEB-AD08-E84D944D1A82}" destId="{A40B453B-2F72-404A-881D-FF37BB0EEF8D}" srcOrd="0" destOrd="0" presId="urn:microsoft.com/office/officeart/2018/2/layout/IconVerticalSolidList"/>
    <dgm:cxn modelId="{62BA8DF2-89DA-4E56-96C9-530C9A713520}" type="presParOf" srcId="{87D3A283-60D4-4CEB-AD08-E84D944D1A82}" destId="{64849BE1-C250-4932-970B-537945EBE8D8}" srcOrd="1" destOrd="0" presId="urn:microsoft.com/office/officeart/2018/2/layout/IconVerticalSolidList"/>
    <dgm:cxn modelId="{553FCFA3-B39C-4F80-99E2-A2604C1ABA4D}" type="presParOf" srcId="{87D3A283-60D4-4CEB-AD08-E84D944D1A82}" destId="{F656169F-3131-4293-B22C-A7EFFCB89512}" srcOrd="2" destOrd="0" presId="urn:microsoft.com/office/officeart/2018/2/layout/IconVerticalSolidList"/>
    <dgm:cxn modelId="{8ABCFFF9-9861-4663-9065-AAA56D084AA4}" type="presParOf" srcId="{87D3A283-60D4-4CEB-AD08-E84D944D1A82}" destId="{D6AD54C0-6F8F-4D57-95A2-42F30534EBC2}" srcOrd="3" destOrd="0" presId="urn:microsoft.com/office/officeart/2018/2/layout/IconVerticalSolidList"/>
    <dgm:cxn modelId="{C7D7E3AE-62F0-4AB4-9E45-CA8C85A0990C}" type="presParOf" srcId="{6E6B7EC6-7584-4B36-88E9-FD4FFA7EBB4E}" destId="{E48022D1-5320-4E44-AE53-21AB1556CB4B}" srcOrd="3" destOrd="0" presId="urn:microsoft.com/office/officeart/2018/2/layout/IconVerticalSolidList"/>
    <dgm:cxn modelId="{D89EB29D-9FA3-417B-B39C-9E1085CEB6C0}" type="presParOf" srcId="{6E6B7EC6-7584-4B36-88E9-FD4FFA7EBB4E}" destId="{9521D23E-CC10-4E16-A9A5-945828D97C26}" srcOrd="4" destOrd="0" presId="urn:microsoft.com/office/officeart/2018/2/layout/IconVerticalSolidList"/>
    <dgm:cxn modelId="{F1E2B6EB-854D-4A59-8C25-B1009D8B6223}" type="presParOf" srcId="{9521D23E-CC10-4E16-A9A5-945828D97C26}" destId="{7BC61E7B-8F33-43CC-9B9F-9B5AE8E8F04D}" srcOrd="0" destOrd="0" presId="urn:microsoft.com/office/officeart/2018/2/layout/IconVerticalSolidList"/>
    <dgm:cxn modelId="{FC7D964A-8B77-44C9-B595-4C74CC5633A2}" type="presParOf" srcId="{9521D23E-CC10-4E16-A9A5-945828D97C26}" destId="{E3A4C57F-064E-40C9-AF81-4942A8C09AB6}" srcOrd="1" destOrd="0" presId="urn:microsoft.com/office/officeart/2018/2/layout/IconVerticalSolidList"/>
    <dgm:cxn modelId="{BBE99D5E-87CE-46AE-BBC7-FB729F3E9279}" type="presParOf" srcId="{9521D23E-CC10-4E16-A9A5-945828D97C26}" destId="{74002A1A-5D39-47AB-A29F-0802FFDD52B2}" srcOrd="2" destOrd="0" presId="urn:microsoft.com/office/officeart/2018/2/layout/IconVerticalSolidList"/>
    <dgm:cxn modelId="{76616E89-9FEF-409C-B45D-AC664A6010D6}" type="presParOf" srcId="{9521D23E-CC10-4E16-A9A5-945828D97C26}" destId="{A3499165-2A4B-4241-9481-D34D4ECBEC58}" srcOrd="3" destOrd="0" presId="urn:microsoft.com/office/officeart/2018/2/layout/IconVerticalSolidList"/>
    <dgm:cxn modelId="{F304B93F-E024-4B69-8BC6-9789589C67F4}" type="presParOf" srcId="{6E6B7EC6-7584-4B36-88E9-FD4FFA7EBB4E}" destId="{49DF4416-98A5-4C57-BA04-33404DDF4841}" srcOrd="5" destOrd="0" presId="urn:microsoft.com/office/officeart/2018/2/layout/IconVerticalSolidList"/>
    <dgm:cxn modelId="{65D9A5CC-E71C-41F6-9859-F0D69B90DD99}" type="presParOf" srcId="{6E6B7EC6-7584-4B36-88E9-FD4FFA7EBB4E}" destId="{8466555A-9B9A-4824-BE49-484DEEA6F230}" srcOrd="6" destOrd="0" presId="urn:microsoft.com/office/officeart/2018/2/layout/IconVerticalSolidList"/>
    <dgm:cxn modelId="{1171C011-2E74-4FB1-964E-31B0A27DF38E}" type="presParOf" srcId="{8466555A-9B9A-4824-BE49-484DEEA6F230}" destId="{F2DB05CA-3B34-482E-ACF7-0E535EE18C6C}" srcOrd="0" destOrd="0" presId="urn:microsoft.com/office/officeart/2018/2/layout/IconVerticalSolidList"/>
    <dgm:cxn modelId="{8DB3BD03-B930-43D2-A305-36DBB6C7B74E}" type="presParOf" srcId="{8466555A-9B9A-4824-BE49-484DEEA6F230}" destId="{F44EAFDB-D7C1-4E7E-B93C-F9DE6477FCA9}" srcOrd="1" destOrd="0" presId="urn:microsoft.com/office/officeart/2018/2/layout/IconVerticalSolidList"/>
    <dgm:cxn modelId="{755EB2FD-6475-4501-B011-47959306F7FE}" type="presParOf" srcId="{8466555A-9B9A-4824-BE49-484DEEA6F230}" destId="{EDCF0BA3-4996-4AEE-B5E7-EC7CA9B2BB3E}" srcOrd="2" destOrd="0" presId="urn:microsoft.com/office/officeart/2018/2/layout/IconVerticalSolidList"/>
    <dgm:cxn modelId="{EAA51833-E9BD-4867-B060-F6C2CA4DB97B}" type="presParOf" srcId="{8466555A-9B9A-4824-BE49-484DEEA6F230}" destId="{9057DCB4-28E9-425B-913E-3084B2D4020D}" srcOrd="3" destOrd="0" presId="urn:microsoft.com/office/officeart/2018/2/layout/IconVerticalSolidList"/>
    <dgm:cxn modelId="{61E7C99E-CA16-4BE1-A7B1-2609426CA860}" type="presParOf" srcId="{6E6B7EC6-7584-4B36-88E9-FD4FFA7EBB4E}" destId="{E567B9EF-D0EE-4ECB-A91E-BA5CD9BFBB2C}" srcOrd="7" destOrd="0" presId="urn:microsoft.com/office/officeart/2018/2/layout/IconVerticalSolidList"/>
    <dgm:cxn modelId="{B51E6E99-C971-4C3A-8A85-C0B7915934B7}" type="presParOf" srcId="{6E6B7EC6-7584-4B36-88E9-FD4FFA7EBB4E}" destId="{F4898E4E-1830-4266-AA26-BB6621870DD5}" srcOrd="8" destOrd="0" presId="urn:microsoft.com/office/officeart/2018/2/layout/IconVerticalSolidList"/>
    <dgm:cxn modelId="{1EBBCA92-12CC-4BDE-B134-DDCEB534A37C}" type="presParOf" srcId="{F4898E4E-1830-4266-AA26-BB6621870DD5}" destId="{9AAA564F-6EB8-49E1-8F9B-F9111CD95545}" srcOrd="0" destOrd="0" presId="urn:microsoft.com/office/officeart/2018/2/layout/IconVerticalSolidList"/>
    <dgm:cxn modelId="{26299A7A-902F-453D-B438-B6C5C27E7567}" type="presParOf" srcId="{F4898E4E-1830-4266-AA26-BB6621870DD5}" destId="{923DB2ED-F701-459E-B87F-EFDA5D15D789}" srcOrd="1" destOrd="0" presId="urn:microsoft.com/office/officeart/2018/2/layout/IconVerticalSolidList"/>
    <dgm:cxn modelId="{B0A28E75-760F-44F5-BF81-CEE04C36F98A}" type="presParOf" srcId="{F4898E4E-1830-4266-AA26-BB6621870DD5}" destId="{633A9D11-C7A9-455B-AD9D-0F78581B7A9C}" srcOrd="2" destOrd="0" presId="urn:microsoft.com/office/officeart/2018/2/layout/IconVerticalSolidList"/>
    <dgm:cxn modelId="{2E2C5E85-1902-45F9-8276-393A258A366A}" type="presParOf" srcId="{F4898E4E-1830-4266-AA26-BB6621870DD5}" destId="{D438E7B0-80A3-4961-9553-6D64A38D487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a:t>“Roll-back rate” means the previous year’s millage rate minus the millage equivalent of the total net assessed value added by reassessments.    </a:t>
          </a:r>
        </a:p>
        <a:p>
          <a:r>
            <a:rPr lang="en-US" sz="1600" b="1"/>
            <a:t>	</a:t>
          </a:r>
          <a:r>
            <a:rPr lang="en-US" sz="2000" b="1"/>
            <a:t>(CY 2024 Roll-back rate = 14.674 – .788 = 13.886)</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a:t>“Mill” means one one-thousandth of a United States dollar.  </a:t>
          </a:r>
        </a:p>
        <a:p>
          <a:r>
            <a:rPr lang="en-US" sz="1200" b="1"/>
            <a:t>	</a:t>
          </a:r>
          <a:r>
            <a:rPr lang="en-US" sz="2000" b="1"/>
            <a:t>(BCSD value of one mill for CY 2024 is $5,908,847)</a:t>
          </a:r>
          <a:endParaRPr lang="en-US" sz="150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a:t>“Millage rate” means the levy, in mills, which is established by the governing authority </a:t>
          </a:r>
          <a:r>
            <a:rPr lang="en-US" sz="1500" b="1"/>
            <a:t>(Bibb County Board of Education) </a:t>
          </a:r>
          <a:r>
            <a:rPr lang="en-US" sz="1500"/>
            <a:t>for purposes of financing, in whole or in part, the taxing jurisdiction’s </a:t>
          </a:r>
          <a:r>
            <a:rPr lang="en-US" sz="1500" b="1"/>
            <a:t>(BCSD) </a:t>
          </a:r>
          <a:r>
            <a:rPr lang="en-US" sz="1500"/>
            <a:t>expenses for its fiscal year. 					</a:t>
          </a:r>
          <a:endParaRPr lang="en-US" sz="2000" b="1"/>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r>
            <a:rPr lang="en-US"/>
            <a:t>Millage Equivalent” means the number of mills which would result when the total net assessed value added by reassessments is divided by the certified tax digest and the result is multiplied by the previous year’s millage rate. </a:t>
          </a:r>
          <a:r>
            <a:rPr lang="en-US" b="1"/>
            <a:t>(millage equivalent = .788)</a:t>
          </a:r>
          <a:endParaRPr lang="en-US"/>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LinFactY="12082" custLinFactNeighborX="2120"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19645" custLinFactNeighborY="-135457">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EAC24-8F32-4340-A9EC-F684F8E32EC5}">
      <dsp:nvSpPr>
        <dsp:cNvPr id="0" name=""/>
        <dsp:cNvSpPr/>
      </dsp:nvSpPr>
      <dsp:spPr>
        <a:xfrm>
          <a:off x="0" y="4304"/>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C909AC-A671-4B49-9643-02753EC4DA5C}">
      <dsp:nvSpPr>
        <dsp:cNvPr id="0" name=""/>
        <dsp:cNvSpPr/>
      </dsp:nvSpPr>
      <dsp:spPr>
        <a:xfrm>
          <a:off x="277321" y="210576"/>
          <a:ext cx="504220" cy="5042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56396-9469-4A60-AA6A-AAE26B0823BF}">
      <dsp:nvSpPr>
        <dsp:cNvPr id="0" name=""/>
        <dsp:cNvSpPr/>
      </dsp:nvSpPr>
      <dsp:spPr>
        <a:xfrm>
          <a:off x="1058863" y="4304"/>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“Levying authority” –county, city, consolidated government </a:t>
          </a:r>
          <a:r>
            <a:rPr lang="en-US" sz="1500" b="1" kern="1200"/>
            <a:t>(Macon-Bibb) </a:t>
          </a:r>
          <a:r>
            <a:rPr lang="en-US" sz="1500" kern="1200"/>
            <a:t>that exercises the power to levy ad valorem taxes to carry out the governing authority’s purposes.</a:t>
          </a:r>
        </a:p>
      </dsp:txBody>
      <dsp:txXfrm>
        <a:off x="1058863" y="4304"/>
        <a:ext cx="9990127" cy="916765"/>
      </dsp:txXfrm>
    </dsp:sp>
    <dsp:sp modelId="{A40B453B-2F72-404A-881D-FF37BB0EEF8D}">
      <dsp:nvSpPr>
        <dsp:cNvPr id="0" name=""/>
        <dsp:cNvSpPr/>
      </dsp:nvSpPr>
      <dsp:spPr>
        <a:xfrm>
          <a:off x="0" y="115026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49BE1-C250-4932-970B-537945EBE8D8}">
      <dsp:nvSpPr>
        <dsp:cNvPr id="0" name=""/>
        <dsp:cNvSpPr/>
      </dsp:nvSpPr>
      <dsp:spPr>
        <a:xfrm>
          <a:off x="277321" y="1356532"/>
          <a:ext cx="504220" cy="5042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D54C0-6F8F-4D57-95A2-42F30534EBC2}">
      <dsp:nvSpPr>
        <dsp:cNvPr id="0" name=""/>
        <dsp:cNvSpPr/>
      </dsp:nvSpPr>
      <dsp:spPr>
        <a:xfrm>
          <a:off x="1058863" y="115026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“Recommending authority” means a county, independent, or area school board of education </a:t>
          </a:r>
          <a:r>
            <a:rPr lang="en-US" sz="1500" b="1" kern="1200"/>
            <a:t>(Bibb County Board of Education) </a:t>
          </a:r>
          <a:r>
            <a:rPr lang="en-US" sz="1500" kern="1200"/>
            <a:t>that exercises the power to cause the levying authority to levy ad valorem taxes to carry out the purposes of such board of education.</a:t>
          </a:r>
        </a:p>
      </dsp:txBody>
      <dsp:txXfrm>
        <a:off x="1058863" y="1150260"/>
        <a:ext cx="9990127" cy="916765"/>
      </dsp:txXfrm>
    </dsp:sp>
    <dsp:sp modelId="{7BC61E7B-8F33-43CC-9B9F-9B5AE8E8F04D}">
      <dsp:nvSpPr>
        <dsp:cNvPr id="0" name=""/>
        <dsp:cNvSpPr/>
      </dsp:nvSpPr>
      <dsp:spPr>
        <a:xfrm>
          <a:off x="0" y="2296217"/>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4C57F-064E-40C9-AF81-4942A8C09AB6}">
      <dsp:nvSpPr>
        <dsp:cNvPr id="0" name=""/>
        <dsp:cNvSpPr/>
      </dsp:nvSpPr>
      <dsp:spPr>
        <a:xfrm>
          <a:off x="277321" y="2502489"/>
          <a:ext cx="504220" cy="5042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499165-2A4B-4241-9481-D34D4ECBEC58}">
      <dsp:nvSpPr>
        <dsp:cNvPr id="0" name=""/>
        <dsp:cNvSpPr/>
      </dsp:nvSpPr>
      <dsp:spPr>
        <a:xfrm>
          <a:off x="1058863" y="2296217"/>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“Ad valorem tax” or “property tax” means a tax imposed upon the assessed value of real property.</a:t>
          </a:r>
        </a:p>
      </dsp:txBody>
      <dsp:txXfrm>
        <a:off x="1058863" y="2296217"/>
        <a:ext cx="9990127" cy="916765"/>
      </dsp:txXfrm>
    </dsp:sp>
    <dsp:sp modelId="{F2DB05CA-3B34-482E-ACF7-0E535EE18C6C}">
      <dsp:nvSpPr>
        <dsp:cNvPr id="0" name=""/>
        <dsp:cNvSpPr/>
      </dsp:nvSpPr>
      <dsp:spPr>
        <a:xfrm>
          <a:off x="0" y="3442173"/>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AFDB-D7C1-4E7E-B93C-F9DE6477FCA9}">
      <dsp:nvSpPr>
        <dsp:cNvPr id="0" name=""/>
        <dsp:cNvSpPr/>
      </dsp:nvSpPr>
      <dsp:spPr>
        <a:xfrm>
          <a:off x="277321" y="3648446"/>
          <a:ext cx="504220" cy="5042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57DCB4-28E9-425B-913E-3084B2D4020D}">
      <dsp:nvSpPr>
        <dsp:cNvPr id="0" name=""/>
        <dsp:cNvSpPr/>
      </dsp:nvSpPr>
      <dsp:spPr>
        <a:xfrm>
          <a:off x="1058863" y="3442173"/>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“Certified tax digest” means the total net assessed value on the annual property tax digest certified by the tax commissioner of a taxing jurisdiction for the collection of taxes.</a:t>
          </a:r>
        </a:p>
      </dsp:txBody>
      <dsp:txXfrm>
        <a:off x="1058863" y="3442173"/>
        <a:ext cx="9990127" cy="916765"/>
      </dsp:txXfrm>
    </dsp:sp>
    <dsp:sp modelId="{9AAA564F-6EB8-49E1-8F9B-F9111CD95545}">
      <dsp:nvSpPr>
        <dsp:cNvPr id="0" name=""/>
        <dsp:cNvSpPr/>
      </dsp:nvSpPr>
      <dsp:spPr>
        <a:xfrm>
          <a:off x="0" y="458813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3DB2ED-F701-459E-B87F-EFDA5D15D789}">
      <dsp:nvSpPr>
        <dsp:cNvPr id="0" name=""/>
        <dsp:cNvSpPr/>
      </dsp:nvSpPr>
      <dsp:spPr>
        <a:xfrm>
          <a:off x="277321" y="4794402"/>
          <a:ext cx="504220" cy="50422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8E7B0-80A3-4961-9553-6D64A38D487D}">
      <dsp:nvSpPr>
        <dsp:cNvPr id="0" name=""/>
        <dsp:cNvSpPr/>
      </dsp:nvSpPr>
      <dsp:spPr>
        <a:xfrm>
          <a:off x="1058863" y="458813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“Net assessed value” means the taxable assessed value of property after all exemptions.</a:t>
          </a:r>
        </a:p>
        <a:p>
          <a:pPr marL="0" lvl="0" indent="0" algn="l" defTabSz="666750">
            <a:lnSpc>
              <a:spcPct val="100000"/>
            </a:lnSpc>
            <a:spcBef>
              <a:spcPct val="0"/>
            </a:spcBef>
            <a:spcAft>
              <a:spcPct val="35000"/>
            </a:spcAft>
            <a:buNone/>
          </a:pPr>
          <a:r>
            <a:rPr lang="en-US" sz="1500" kern="1200"/>
            <a:t> </a:t>
          </a:r>
          <a:r>
            <a:rPr lang="en-US" sz="1500" b="1" kern="1200"/>
            <a:t>(CY 2024 net assessed value = $5,908,846,603).</a:t>
          </a:r>
          <a:endParaRPr lang="en-US" sz="1500" kern="1200"/>
        </a:p>
      </dsp:txBody>
      <dsp:txXfrm>
        <a:off x="1058863" y="4588130"/>
        <a:ext cx="9990127" cy="9167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73345" y="370437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“Roll-back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a:t>	</a:t>
          </a:r>
          <a:r>
            <a:rPr lang="en-US" sz="2000" b="1" kern="1200"/>
            <a:t>(CY 2024 Roll-back rate = 14.674 – .788 = 13.886)</a:t>
          </a:r>
        </a:p>
      </dsp:txBody>
      <dsp:txXfrm>
        <a:off x="1404481" y="3735507"/>
        <a:ext cx="7602239" cy="1000788"/>
      </dsp:txXfrm>
    </dsp:sp>
    <dsp:sp modelId="{49491563-DEE1-4B82-851E-E628B8B1E3EF}">
      <dsp:nvSpPr>
        <dsp:cNvPr id="0" name=""/>
        <dsp:cNvSpPr/>
      </dsp:nvSpPr>
      <dsp:spPr>
        <a:xfrm>
          <a:off x="927673" y="2447843"/>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 means one one-thousandth of a United States dollar.  </a:t>
          </a:r>
        </a:p>
        <a:p>
          <a:pPr marL="0" lvl="0" indent="0" algn="l" defTabSz="666750">
            <a:lnSpc>
              <a:spcPct val="90000"/>
            </a:lnSpc>
            <a:spcBef>
              <a:spcPct val="0"/>
            </a:spcBef>
            <a:spcAft>
              <a:spcPct val="35000"/>
            </a:spcAft>
            <a:buNone/>
          </a:pPr>
          <a:r>
            <a:rPr lang="en-US" sz="1200" b="1" kern="1200"/>
            <a:t>	</a:t>
          </a:r>
          <a:r>
            <a:rPr lang="en-US" sz="2000" b="1" kern="1200"/>
            <a:t>(BCSD value of one mill for CY 2024 is $5,908,847)</a:t>
          </a:r>
          <a:endParaRPr lang="en-US" sz="1500" kern="1200"/>
        </a:p>
      </dsp:txBody>
      <dsp:txXfrm>
        <a:off x="958809" y="2478979"/>
        <a:ext cx="7345649" cy="1000788"/>
      </dsp:txXfrm>
    </dsp:sp>
    <dsp:sp modelId="{91E6695B-3612-4473-9624-BDC051FF46F4}">
      <dsp:nvSpPr>
        <dsp:cNvPr id="0" name=""/>
        <dsp:cNvSpPr/>
      </dsp:nvSpPr>
      <dsp:spPr>
        <a:xfrm>
          <a:off x="102623" y="3734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“Millage rate” means the levy, in mills, which is established by the governing authority </a:t>
          </a:r>
          <a:r>
            <a:rPr lang="en-US" sz="1500" b="1" kern="1200"/>
            <a:t>(Bibb County Board of Education) </a:t>
          </a:r>
          <a:r>
            <a:rPr lang="en-US" sz="1500" kern="1200"/>
            <a:t>for purposes of financing, in whole or in part, the taxing jurisdiction’s </a:t>
          </a:r>
          <a:r>
            <a:rPr lang="en-US" sz="1500" b="1" kern="1200"/>
            <a:t>(BCSD) </a:t>
          </a:r>
          <a:r>
            <a:rPr lang="en-US" sz="1500" kern="1200"/>
            <a:t>expenses for its fiscal year. 					</a:t>
          </a:r>
          <a:endParaRPr lang="en-US" sz="2000" b="1" kern="1200"/>
        </a:p>
      </dsp:txBody>
      <dsp:txXfrm>
        <a:off x="133759" y="68477"/>
        <a:ext cx="7356698" cy="1000788"/>
      </dsp:txXfrm>
    </dsp:sp>
    <dsp:sp modelId="{D742B197-A1B6-4284-B45F-3ECBECB0D305}">
      <dsp:nvSpPr>
        <dsp:cNvPr id="0" name=""/>
        <dsp:cNvSpPr/>
      </dsp:nvSpPr>
      <dsp:spPr>
        <a:xfrm>
          <a:off x="473338" y="1265982"/>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Millage Equivalent” means the number of mills which would result when the total net assessed value added by reassessments is divided by the certified tax digest and the result is multiplied by the previous year’s millage rate. </a:t>
          </a:r>
          <a:r>
            <a:rPr lang="en-US" sz="1600" b="1" kern="1200"/>
            <a:t>(millage equivalent = .788)</a:t>
          </a:r>
          <a:endParaRPr lang="en-US" sz="1600" kern="1200"/>
        </a:p>
      </dsp:txBody>
      <dsp:txXfrm>
        <a:off x="504474" y="1297118"/>
        <a:ext cx="7345649" cy="1000788"/>
      </dsp:txXfrm>
    </dsp:sp>
    <dsp:sp modelId="{658E7C3F-ECD1-4836-8096-4097111A6793}">
      <dsp:nvSpPr>
        <dsp:cNvPr id="0" name=""/>
        <dsp:cNvSpPr/>
      </dsp:nvSpPr>
      <dsp:spPr>
        <a:xfrm>
          <a:off x="8148203" y="814207"/>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303676" y="814207"/>
        <a:ext cx="380043" cy="519969"/>
      </dsp:txXfrm>
    </dsp:sp>
    <dsp:sp modelId="{43A3B932-D130-4726-84B6-FDA83D870437}">
      <dsp:nvSpPr>
        <dsp:cNvPr id="0" name=""/>
        <dsp:cNvSpPr/>
      </dsp:nvSpPr>
      <dsp:spPr>
        <a:xfrm>
          <a:off x="8888486" y="2070551"/>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043959" y="2070551"/>
        <a:ext cx="380043" cy="519969"/>
      </dsp:txXfrm>
    </dsp:sp>
    <dsp:sp modelId="{F0F56AEB-C053-4D9C-8E62-C068289FABCB}">
      <dsp:nvSpPr>
        <dsp:cNvPr id="0" name=""/>
        <dsp:cNvSpPr/>
      </dsp:nvSpPr>
      <dsp:spPr>
        <a:xfrm>
          <a:off x="9413483" y="3363842"/>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568956" y="3363842"/>
        <a:ext cx="380043" cy="51996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8/19/2024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735348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547194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188452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853392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32804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841935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308015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2055272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1924658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4005064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4017457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26</a:t>
            </a:fld>
            <a:endParaRPr lang="en-US"/>
          </a:p>
        </p:txBody>
      </p:sp>
    </p:spTree>
    <p:extLst>
      <p:ext uri="{BB962C8B-B14F-4D97-AF65-F5344CB8AC3E}">
        <p14:creationId xmlns:p14="http://schemas.microsoft.com/office/powerpoint/2010/main" val="151072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27</a:t>
            </a:fld>
            <a:endParaRPr lang="en-US"/>
          </a:p>
        </p:txBody>
      </p:sp>
    </p:spTree>
    <p:extLst>
      <p:ext uri="{BB962C8B-B14F-4D97-AF65-F5344CB8AC3E}">
        <p14:creationId xmlns:p14="http://schemas.microsoft.com/office/powerpoint/2010/main" val="464900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4207323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1185369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1444984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1057937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2230991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2301372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36</a:t>
            </a:fld>
            <a:endParaRPr lang="en-US"/>
          </a:p>
        </p:txBody>
      </p:sp>
    </p:spTree>
    <p:extLst>
      <p:ext uri="{BB962C8B-B14F-4D97-AF65-F5344CB8AC3E}">
        <p14:creationId xmlns:p14="http://schemas.microsoft.com/office/powerpoint/2010/main" val="3217676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585617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38</a:t>
            </a:fld>
            <a:endParaRPr lang="en-US"/>
          </a:p>
        </p:txBody>
      </p:sp>
    </p:spTree>
    <p:extLst>
      <p:ext uri="{BB962C8B-B14F-4D97-AF65-F5344CB8AC3E}">
        <p14:creationId xmlns:p14="http://schemas.microsoft.com/office/powerpoint/2010/main" val="1303224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2996385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41</a:t>
            </a:fld>
            <a:endParaRPr lang="en-US"/>
          </a:p>
        </p:txBody>
      </p:sp>
    </p:spTree>
    <p:extLst>
      <p:ext uri="{BB962C8B-B14F-4D97-AF65-F5344CB8AC3E}">
        <p14:creationId xmlns:p14="http://schemas.microsoft.com/office/powerpoint/2010/main" val="4142806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1327287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41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27823463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46</a:t>
            </a:fld>
            <a:endParaRPr lang="en-US"/>
          </a:p>
        </p:txBody>
      </p:sp>
    </p:spTree>
    <p:extLst>
      <p:ext uri="{BB962C8B-B14F-4D97-AF65-F5344CB8AC3E}">
        <p14:creationId xmlns:p14="http://schemas.microsoft.com/office/powerpoint/2010/main" val="1805220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48</a:t>
            </a:fld>
            <a:endParaRPr lang="en-US"/>
          </a:p>
        </p:txBody>
      </p:sp>
    </p:spTree>
    <p:extLst>
      <p:ext uri="{BB962C8B-B14F-4D97-AF65-F5344CB8AC3E}">
        <p14:creationId xmlns:p14="http://schemas.microsoft.com/office/powerpoint/2010/main" val="1655088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49</a:t>
            </a:fld>
            <a:endParaRPr lang="en-US"/>
          </a:p>
        </p:txBody>
      </p:sp>
    </p:spTree>
    <p:extLst>
      <p:ext uri="{BB962C8B-B14F-4D97-AF65-F5344CB8AC3E}">
        <p14:creationId xmlns:p14="http://schemas.microsoft.com/office/powerpoint/2010/main" val="3994753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50</a:t>
            </a:fld>
            <a:endParaRPr lang="en-US"/>
          </a:p>
        </p:txBody>
      </p:sp>
    </p:spTree>
    <p:extLst>
      <p:ext uri="{BB962C8B-B14F-4D97-AF65-F5344CB8AC3E}">
        <p14:creationId xmlns:p14="http://schemas.microsoft.com/office/powerpoint/2010/main" val="38125333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18328387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1386323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54</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8/19/2024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8/19/2024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8/19/2024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8/19/2024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8/19/2024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8/19/2024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8/19/2024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8/19/2024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8/19/2024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8/19/2024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8/19/2024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8/19/2024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image" Target="../media/image41.emf"/></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31.emf"/></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21698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500" b="1" dirty="0">
                <a:latin typeface="Arial" panose="020B0604020202020204" pitchFamily="34" charset="0"/>
                <a:cs typeface="Arial" panose="020B0604020202020204" pitchFamily="34" charset="0"/>
              </a:rPr>
              <a:t>CY 2024 (FY 2025)</a:t>
            </a:r>
          </a:p>
          <a:p>
            <a:pPr algn="ctr"/>
            <a:r>
              <a:rPr lang="en-US" sz="4500" b="1" dirty="0">
                <a:latin typeface="Arial" panose="020B0604020202020204" pitchFamily="34" charset="0"/>
                <a:cs typeface="Arial" panose="020B0604020202020204" pitchFamily="34" charset="0"/>
              </a:rPr>
              <a:t>Tax Digest and Millage Rate</a:t>
            </a:r>
          </a:p>
          <a:p>
            <a:pPr algn="ctr"/>
            <a:r>
              <a:rPr lang="en-US" sz="4500" b="1" dirty="0">
                <a:latin typeface="Arial" panose="020B0604020202020204" pitchFamily="34" charset="0"/>
                <a:cs typeface="Arial" panose="020B0604020202020204" pitchFamily="34" charset="0"/>
              </a:rPr>
              <a:t>Presentation and Tentative Adoption</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August 19,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5">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7592">
              <a:schemeClr val="bg1"/>
            </a:gs>
            <a:gs pos="0">
              <a:schemeClr val="accent4">
                <a:lumMod val="5000"/>
                <a:lumOff val="95000"/>
              </a:schemeClr>
            </a:gs>
            <a:gs pos="74000">
              <a:schemeClr val="tx2">
                <a:lumMod val="20000"/>
                <a:lumOff val="80000"/>
              </a:schemeClr>
            </a:gs>
            <a:gs pos="8300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1051589"/>
            <a:ext cx="11376453" cy="5796999"/>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a:rPr>
              <a:t>The purpose of this presentation is to share the Calendar Year (CY) 2024 tax digest information and recommended millage rate options with the Bibb County Board of Education. </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endParaRPr lang="en-US" sz="14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000" dirty="0">
                <a:latin typeface="Arial Narrow"/>
              </a:rPr>
              <a:t>This presentation will cover the digest numbers as received from the County Tax Commissioner’s Office on August 13, 2024, and the calculation of the rollback millage rate. Options outlined in the overview will be presented to the board with board action to decide on the planned millage rate adoption for CY 2024.</a:t>
            </a:r>
          </a:p>
          <a:p>
            <a:pPr marL="0" indent="0">
              <a:lnSpc>
                <a:spcPct val="100000"/>
              </a:lnSpc>
              <a:spcBef>
                <a:spcPts val="0"/>
              </a:spcBef>
              <a:buNone/>
            </a:pPr>
            <a:endParaRPr lang="en-US" sz="2000" dirty="0">
              <a:latin typeface="Arial Narrow"/>
            </a:endParaRPr>
          </a:p>
          <a:p>
            <a:pPr marL="0" indent="0">
              <a:lnSpc>
                <a:spcPct val="100000"/>
              </a:lnSpc>
              <a:spcBef>
                <a:spcPts val="0"/>
              </a:spcBef>
              <a:buNone/>
            </a:pPr>
            <a:r>
              <a:rPr lang="en-US" sz="2000" dirty="0">
                <a:latin typeface="Arial Narrow" panose="020B0606020202030204" pitchFamily="34" charset="0"/>
              </a:rPr>
              <a:t> </a:t>
            </a: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The decision in setting the Calendar Year (CY) 2024 millage rate will determine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could position the District to better compete with surrounding Districts’ salaries which effect recruitment and retention efforts for FY 2025 and beyond.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D8CD16D-F93F-EB16-9B5D-2CD414D6CC40}"/>
              </a:ext>
            </a:extLst>
          </p:cNvPr>
          <p:cNvSpPr>
            <a:spLocks noGrp="1"/>
          </p:cNvSpPr>
          <p:nvPr>
            <p:ph type="sldNum" sz="quarter" idx="12"/>
          </p:nvPr>
        </p:nvSpPr>
        <p:spPr/>
        <p:txBody>
          <a:bodyPr/>
          <a:lstStyle/>
          <a:p>
            <a:fld id="{28E6F07D-F62F-4C3B-A21E-2367E9A39921}" type="slidenum">
              <a:rPr lang="en-US" smtClean="0"/>
              <a:t>5</a:t>
            </a:fld>
            <a:endParaRPr lang="en-US"/>
          </a:p>
        </p:txBody>
      </p:sp>
      <p:graphicFrame>
        <p:nvGraphicFramePr>
          <p:cNvPr id="18" name="TextBox 15">
            <a:extLst>
              <a:ext uri="{FF2B5EF4-FFF2-40B4-BE49-F238E27FC236}">
                <a16:creationId xmlns:a16="http://schemas.microsoft.com/office/drawing/2014/main" id="{297750D3-B0F1-A07E-B1A2-517AC191A24A}"/>
              </a:ext>
            </a:extLst>
          </p:cNvPr>
          <p:cNvGraphicFramePr/>
          <p:nvPr/>
        </p:nvGraphicFramePr>
        <p:xfrm>
          <a:off x="436162" y="1096866"/>
          <a:ext cx="11048991" cy="550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111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6</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844452997"/>
              </p:ext>
            </p:extLst>
          </p:nvPr>
        </p:nvGraphicFramePr>
        <p:xfrm>
          <a:off x="748709" y="1417052"/>
          <a:ext cx="11048991" cy="48320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658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53998"/>
          </a:xfrm>
          <a:prstGeom prst="rect">
            <a:avLst/>
          </a:prstGeom>
          <a:noFill/>
        </p:spPr>
        <p:txBody>
          <a:bodyPr wrap="square" rtlCol="0">
            <a:spAutoFit/>
          </a:bodyPr>
          <a:lstStyle/>
          <a:p>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2024 vs. Final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7</a:t>
            </a:fld>
            <a:endParaRPr lang="en-US"/>
          </a:p>
        </p:txBody>
      </p:sp>
      <p:pic>
        <p:nvPicPr>
          <p:cNvPr id="4" name="Picture 3">
            <a:extLst>
              <a:ext uri="{FF2B5EF4-FFF2-40B4-BE49-F238E27FC236}">
                <a16:creationId xmlns:a16="http://schemas.microsoft.com/office/drawing/2014/main" id="{B64F24D2-913D-C49B-0944-99A41D98D55D}"/>
              </a:ext>
            </a:extLst>
          </p:cNvPr>
          <p:cNvPicPr>
            <a:picLocks noChangeAspect="1"/>
          </p:cNvPicPr>
          <p:nvPr/>
        </p:nvPicPr>
        <p:blipFill>
          <a:blip r:embed="rId4"/>
          <a:stretch>
            <a:fillRect/>
          </a:stretch>
        </p:blipFill>
        <p:spPr>
          <a:xfrm>
            <a:off x="301965" y="984770"/>
            <a:ext cx="11588069" cy="5707715"/>
          </a:xfrm>
          <a:prstGeom prst="rect">
            <a:avLst/>
          </a:prstGeom>
        </p:spPr>
      </p:pic>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CY 2024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8" name="Picture 7">
            <a:extLst>
              <a:ext uri="{FF2B5EF4-FFF2-40B4-BE49-F238E27FC236}">
                <a16:creationId xmlns:a16="http://schemas.microsoft.com/office/drawing/2014/main" id="{6FA3B93D-3A53-4D34-8DB9-1A759776F0FD}"/>
              </a:ext>
            </a:extLst>
          </p:cNvPr>
          <p:cNvPicPr>
            <a:picLocks noChangeAspect="1"/>
          </p:cNvPicPr>
          <p:nvPr/>
        </p:nvPicPr>
        <p:blipFill>
          <a:blip r:embed="rId4"/>
          <a:stretch>
            <a:fillRect/>
          </a:stretch>
        </p:blipFill>
        <p:spPr>
          <a:xfrm>
            <a:off x="1301262" y="1144327"/>
            <a:ext cx="9755909" cy="5548158"/>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A</a:t>
            </a:r>
          </a:p>
          <a:p>
            <a:pPr algn="ctr"/>
            <a:r>
              <a:rPr lang="en-US" sz="3000" b="1" dirty="0">
                <a:solidFill>
                  <a:srgbClr val="00B050"/>
                </a:solidFill>
                <a:latin typeface="Arial" panose="020B0604020202020204" pitchFamily="34" charset="0"/>
                <a:cs typeface="Arial" panose="020B0604020202020204" pitchFamily="34" charset="0"/>
              </a:rPr>
              <a:t>Maintain CY 2023 Millage Rate with No Rollback</a:t>
            </a:r>
          </a:p>
          <a:p>
            <a:pPr algn="ctr"/>
            <a:r>
              <a:rPr lang="en-US" sz="3000" b="1" dirty="0">
                <a:solidFill>
                  <a:srgbClr val="00B050"/>
                </a:solidFill>
                <a:latin typeface="Arial" panose="020B0604020202020204" pitchFamily="34" charset="0"/>
                <a:cs typeface="Arial" panose="020B0604020202020204" pitchFamily="34" charset="0"/>
              </a:rPr>
              <a:t>14.674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407184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 = 5.67%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4" name="Picture 3">
            <a:extLst>
              <a:ext uri="{FF2B5EF4-FFF2-40B4-BE49-F238E27FC236}">
                <a16:creationId xmlns:a16="http://schemas.microsoft.com/office/drawing/2014/main" id="{B86E2917-7CD7-769A-5C8B-E44260846909}"/>
              </a:ext>
            </a:extLst>
          </p:cNvPr>
          <p:cNvPicPr>
            <a:picLocks noChangeAspect="1"/>
          </p:cNvPicPr>
          <p:nvPr/>
        </p:nvPicPr>
        <p:blipFill>
          <a:blip r:embed="rId4"/>
          <a:stretch>
            <a:fillRect/>
          </a:stretch>
        </p:blipFill>
        <p:spPr>
          <a:xfrm>
            <a:off x="70919" y="1102645"/>
            <a:ext cx="12050162" cy="4759312"/>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2023 Millage Rate - Trend Projected Using Approved Budget Trends Expenditures and No Increase in Millage Rate in FY 2025 – FY 2030</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4" name="Picture 3">
            <a:extLst>
              <a:ext uri="{FF2B5EF4-FFF2-40B4-BE49-F238E27FC236}">
                <a16:creationId xmlns:a16="http://schemas.microsoft.com/office/drawing/2014/main" id="{2EF0FBA9-B7C8-DE34-DCE3-6840924FC43D}"/>
              </a:ext>
            </a:extLst>
          </p:cNvPr>
          <p:cNvPicPr>
            <a:picLocks noChangeAspect="1"/>
          </p:cNvPicPr>
          <p:nvPr/>
        </p:nvPicPr>
        <p:blipFill>
          <a:blip r:embed="rId4"/>
          <a:stretch>
            <a:fillRect/>
          </a:stretch>
        </p:blipFill>
        <p:spPr>
          <a:xfrm>
            <a:off x="232288" y="1384880"/>
            <a:ext cx="11749442" cy="3621686"/>
          </a:xfrm>
          <a:prstGeom prst="rect">
            <a:avLst/>
          </a:prstGeom>
        </p:spPr>
      </p:pic>
      <p:sp>
        <p:nvSpPr>
          <p:cNvPr id="7" name="TextBox 6">
            <a:extLst>
              <a:ext uri="{FF2B5EF4-FFF2-40B4-BE49-F238E27FC236}">
                <a16:creationId xmlns:a16="http://schemas.microsoft.com/office/drawing/2014/main" id="{B11372E3-D19B-30AA-3A02-3E04C3EF23F6}"/>
              </a:ext>
            </a:extLst>
          </p:cNvPr>
          <p:cNvSpPr txBox="1"/>
          <p:nvPr/>
        </p:nvSpPr>
        <p:spPr>
          <a:xfrm>
            <a:off x="232288" y="5127462"/>
            <a:ext cx="8392562" cy="369332"/>
          </a:xfrm>
          <a:prstGeom prst="rect">
            <a:avLst/>
          </a:prstGeom>
          <a:noFill/>
        </p:spPr>
        <p:txBody>
          <a:bodyPr wrap="square" rtlCol="0">
            <a:spAutoFit/>
          </a:bodyPr>
          <a:lstStyle/>
          <a:p>
            <a:r>
              <a:rPr lang="en-US" dirty="0"/>
              <a:t>* Slide updated and corrected since 8/15/2024 original presentation.  </a:t>
            </a:r>
          </a:p>
        </p:txBody>
      </p:sp>
    </p:spTree>
    <p:extLst>
      <p:ext uri="{BB962C8B-B14F-4D97-AF65-F5344CB8AC3E}">
        <p14:creationId xmlns:p14="http://schemas.microsoft.com/office/powerpoint/2010/main" val="1467223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CY 2023 Millage Rate at 14.674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12</a:t>
            </a:fld>
            <a:endParaRPr lang="en-US"/>
          </a:p>
        </p:txBody>
      </p:sp>
      <p:pic>
        <p:nvPicPr>
          <p:cNvPr id="6" name="Picture 5">
            <a:extLst>
              <a:ext uri="{FF2B5EF4-FFF2-40B4-BE49-F238E27FC236}">
                <a16:creationId xmlns:a16="http://schemas.microsoft.com/office/drawing/2014/main" id="{45D325BB-5824-74B2-1C48-E849CF08837F}"/>
              </a:ext>
            </a:extLst>
          </p:cNvPr>
          <p:cNvPicPr>
            <a:picLocks noChangeAspect="1"/>
          </p:cNvPicPr>
          <p:nvPr/>
        </p:nvPicPr>
        <p:blipFill>
          <a:blip r:embed="rId4"/>
          <a:stretch>
            <a:fillRect/>
          </a:stretch>
        </p:blipFill>
        <p:spPr>
          <a:xfrm>
            <a:off x="1792587" y="1063530"/>
            <a:ext cx="8021370" cy="5559956"/>
          </a:xfrm>
          <a:prstGeom prst="rect">
            <a:avLst/>
          </a:prstGeom>
        </p:spPr>
      </p:pic>
    </p:spTree>
    <p:extLst>
      <p:ext uri="{BB962C8B-B14F-4D97-AF65-F5344CB8AC3E}">
        <p14:creationId xmlns:p14="http://schemas.microsoft.com/office/powerpoint/2010/main" val="2930709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84775"/>
          </a:xfrm>
          <a:prstGeom prst="rect">
            <a:avLst/>
          </a:prstGeom>
          <a:noFill/>
        </p:spPr>
        <p:txBody>
          <a:bodyPr wrap="square" rtlCol="0">
            <a:spAutoFit/>
          </a:bodyPr>
          <a:lstStyle/>
          <a:p>
            <a:pPr algn="ctr"/>
            <a:r>
              <a:rPr lang="en-US" sz="32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2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Maintaining CY2023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13</a:t>
            </a:fld>
            <a:endParaRPr lang="en-US"/>
          </a:p>
        </p:txBody>
      </p:sp>
      <p:pic>
        <p:nvPicPr>
          <p:cNvPr id="13" name="Picture 12">
            <a:extLst>
              <a:ext uri="{FF2B5EF4-FFF2-40B4-BE49-F238E27FC236}">
                <a16:creationId xmlns:a16="http://schemas.microsoft.com/office/drawing/2014/main" id="{5F0A5A54-EC92-6382-C0C5-E0EA0F7B7223}"/>
              </a:ext>
            </a:extLst>
          </p:cNvPr>
          <p:cNvPicPr>
            <a:picLocks noChangeAspect="1"/>
          </p:cNvPicPr>
          <p:nvPr/>
        </p:nvPicPr>
        <p:blipFill>
          <a:blip r:embed="rId4"/>
          <a:stretch>
            <a:fillRect/>
          </a:stretch>
        </p:blipFill>
        <p:spPr>
          <a:xfrm>
            <a:off x="636104" y="1126989"/>
            <a:ext cx="10823713" cy="5234432"/>
          </a:xfrm>
          <a:prstGeom prst="rect">
            <a:avLst/>
          </a:prstGeom>
        </p:spPr>
      </p:pic>
    </p:spTree>
    <p:extLst>
      <p:ext uri="{BB962C8B-B14F-4D97-AF65-F5344CB8AC3E}">
        <p14:creationId xmlns:p14="http://schemas.microsoft.com/office/powerpoint/2010/main" val="338033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Benefits for Approving Option A</a:t>
            </a: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9" name="Picture 8">
            <a:extLst>
              <a:ext uri="{FF2B5EF4-FFF2-40B4-BE49-F238E27FC236}">
                <a16:creationId xmlns:a16="http://schemas.microsoft.com/office/drawing/2014/main" id="{A58A396D-8DC6-E398-D0A6-02D21CF21860}"/>
              </a:ext>
            </a:extLst>
          </p:cNvPr>
          <p:cNvPicPr>
            <a:picLocks noChangeAspect="1"/>
          </p:cNvPicPr>
          <p:nvPr/>
        </p:nvPicPr>
        <p:blipFill>
          <a:blip r:embed="rId4"/>
          <a:stretch>
            <a:fillRect/>
          </a:stretch>
        </p:blipFill>
        <p:spPr>
          <a:xfrm>
            <a:off x="1760207" y="1126989"/>
            <a:ext cx="7420007" cy="5314950"/>
          </a:xfrm>
          <a:prstGeom prst="rect">
            <a:avLst/>
          </a:prstGeom>
        </p:spPr>
      </p:pic>
    </p:spTree>
    <p:extLst>
      <p:ext uri="{BB962C8B-B14F-4D97-AF65-F5344CB8AC3E}">
        <p14:creationId xmlns:p14="http://schemas.microsoft.com/office/powerpoint/2010/main" val="6673910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50"/>
                </a:solidFill>
                <a:latin typeface="Arial" panose="020B0604020202020204" pitchFamily="34" charset="0"/>
                <a:cs typeface="Arial" panose="020B0604020202020204" pitchFamily="34" charset="0"/>
              </a:rPr>
              <a:t>Option A</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696411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rPr>
              <a:t>Maintain CY 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6" name="Picture 5">
            <a:extLst>
              <a:ext uri="{FF2B5EF4-FFF2-40B4-BE49-F238E27FC236}">
                <a16:creationId xmlns:a16="http://schemas.microsoft.com/office/drawing/2014/main" id="{372626D6-1B5D-D11D-E32C-E973EA5C3162}"/>
              </a:ext>
            </a:extLst>
          </p:cNvPr>
          <p:cNvPicPr>
            <a:picLocks noChangeAspect="1"/>
          </p:cNvPicPr>
          <p:nvPr/>
        </p:nvPicPr>
        <p:blipFill>
          <a:blip r:embed="rId4"/>
          <a:stretch>
            <a:fillRect/>
          </a:stretch>
        </p:blipFill>
        <p:spPr>
          <a:xfrm>
            <a:off x="891171" y="1126989"/>
            <a:ext cx="10265716" cy="3435272"/>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4" name="Picture 3">
            <a:extLst>
              <a:ext uri="{FF2B5EF4-FFF2-40B4-BE49-F238E27FC236}">
                <a16:creationId xmlns:a16="http://schemas.microsoft.com/office/drawing/2014/main" id="{871E6E56-C0DD-FFAF-AC7A-E1115E77E70F}"/>
              </a:ext>
            </a:extLst>
          </p:cNvPr>
          <p:cNvPicPr>
            <a:picLocks noChangeAspect="1"/>
          </p:cNvPicPr>
          <p:nvPr/>
        </p:nvPicPr>
        <p:blipFill>
          <a:blip r:embed="rId4"/>
          <a:stretch>
            <a:fillRect/>
          </a:stretch>
        </p:blipFill>
        <p:spPr>
          <a:xfrm>
            <a:off x="534916" y="1148156"/>
            <a:ext cx="10700434" cy="4809893"/>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83133A-260B-77B0-33EF-DC9DEF83C5D0}"/>
              </a:ext>
            </a:extLst>
          </p:cNvPr>
          <p:cNvSpPr txBox="1"/>
          <p:nvPr/>
        </p:nvSpPr>
        <p:spPr>
          <a:xfrm>
            <a:off x="2852529" y="1309842"/>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A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5.67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dirty="0">
                <a:latin typeface="Arial"/>
                <a:ea typeface="Calibri" panose="020F0502020204030204" pitchFamily="34" charset="0"/>
                <a:cs typeface="Times New Roman"/>
              </a:rPr>
              <a:t>2003</a:t>
            </a:r>
            <a:r>
              <a:rPr lang="en-US" sz="1600" dirty="0">
                <a:effectLst/>
                <a:latin typeface="Arial"/>
                <a:ea typeface="Calibri" panose="020F0502020204030204" pitchFamily="34" charset="0"/>
                <a:cs typeface="Times New Roman"/>
              </a:rPr>
              <a:t> Riverside Drive, Macon, Georgia on </a:t>
            </a:r>
            <a:r>
              <a:rPr lang="en-US" sz="1600" dirty="0">
                <a:solidFill>
                  <a:srgbClr val="FF0000"/>
                </a:solidFill>
                <a:effectLst/>
                <a:latin typeface="Arial"/>
                <a:ea typeface="Calibri" panose="020F0502020204030204" pitchFamily="34" charset="0"/>
                <a:cs typeface="Times New Roman"/>
              </a:rPr>
              <a:t>September 3, 2024, at 11:00 A.M. </a:t>
            </a:r>
            <a:r>
              <a:rPr lang="en-US" sz="1600" dirty="0">
                <a:effectLst/>
                <a:latin typeface="Arial"/>
                <a:ea typeface="Calibri" panose="020F0502020204030204" pitchFamily="34" charset="0"/>
                <a:cs typeface="Times New Roman"/>
              </a:rPr>
              <a:t>and at the second public hearing at the same location and date </a:t>
            </a:r>
            <a:r>
              <a:rPr lang="en-US" sz="1600" dirty="0">
                <a:solidFill>
                  <a:srgbClr val="FF0000"/>
                </a:solidFill>
                <a:effectLst/>
                <a:latin typeface="Arial"/>
                <a:ea typeface="Calibri" panose="020F0502020204030204" pitchFamily="34" charset="0"/>
                <a:cs typeface="Times New Roman"/>
              </a:rPr>
              <a:t>at 6:00 P.M.</a:t>
            </a:r>
            <a:r>
              <a:rPr lang="en-US" sz="1600" dirty="0">
                <a:effectLst/>
                <a:latin typeface="Arial"/>
                <a:ea typeface="Calibri" panose="020F0502020204030204" pitchFamily="34" charset="0"/>
                <a:cs typeface="Times New Roman"/>
              </a:rPr>
              <a:t>  </a:t>
            </a:r>
          </a:p>
          <a:p>
            <a:pPr>
              <a:lnSpc>
                <a:spcPct val="107000"/>
              </a:lnSpc>
              <a:spcAft>
                <a:spcPts val="800"/>
              </a:spcAft>
            </a:pPr>
            <a:r>
              <a:rPr lang="en-US" sz="1600" dirty="0">
                <a:effectLst/>
                <a:latin typeface="Arial"/>
                <a:ea typeface="Calibri" panose="020F0502020204030204" pitchFamily="34" charset="0"/>
                <a:cs typeface="Times New Roman"/>
              </a:rPr>
              <a:t>Times and places of additional public hearing on this tax increase are at </a:t>
            </a:r>
            <a:r>
              <a:rPr lang="en-US" sz="1600" dirty="0">
                <a:latin typeface="Arial"/>
                <a:ea typeface="Calibri" panose="020F0502020204030204" pitchFamily="34" charset="0"/>
                <a:cs typeface="Times New Roman"/>
              </a:rPr>
              <a:t>484 Mulberry Steet, fourth floor Board Room</a:t>
            </a:r>
            <a:r>
              <a:rPr lang="en-US" sz="1600" dirty="0">
                <a:effectLst/>
                <a:latin typeface="Arial"/>
                <a:ea typeface="Calibri" panose="020F0502020204030204" pitchFamily="34" charset="0"/>
                <a:cs typeface="Times New Roman"/>
              </a:rPr>
              <a:t>, Macon, Georgia on </a:t>
            </a:r>
            <a:r>
              <a:rPr lang="en-US" sz="1600" dirty="0">
                <a:solidFill>
                  <a:srgbClr val="FF0000"/>
                </a:solidFill>
                <a:effectLst/>
                <a:latin typeface="Arial"/>
                <a:ea typeface="Calibri" panose="020F0502020204030204" pitchFamily="34" charset="0"/>
                <a:cs typeface="Times New Roman"/>
              </a:rPr>
              <a:t>September 10, 2024, at 5:00 P.M.  </a:t>
            </a:r>
            <a:endParaRPr lang="en-US" sz="1600" dirty="0">
              <a:effectLst/>
              <a:latin typeface="Arial"/>
              <a:ea typeface="Calibri" panose="020F0502020204030204" pitchFamily="34" charset="0"/>
              <a:cs typeface="Times New Roman"/>
            </a:endParaRPr>
          </a:p>
          <a:p>
            <a:r>
              <a:rPr lang="en-US" sz="1600" dirty="0">
                <a:effectLst/>
                <a:latin typeface="Arial" panose="020B0604020202020204" pitchFamily="34" charset="0"/>
                <a:ea typeface="Calibri" panose="020F0502020204030204" pitchFamily="34" charset="0"/>
              </a:rPr>
              <a:t>This tentative increase will result in a millage rate of 14.674 mills, an increase of .788 mills above the roll-back rate.  Without this tentative tax increase, the millage rate will be no more than 13.886 mills.  The proposed tax increase for a home with a fair market value of $200,000 is approximately $57.52 and the proposed tax increase for non-homestead property with a fair market value of $200,000 is approximately $63.04.</a:t>
            </a:r>
            <a:endParaRPr lang="en-US" sz="1600" dirty="0"/>
          </a:p>
        </p:txBody>
      </p:sp>
    </p:spTree>
    <p:extLst>
      <p:ext uri="{BB962C8B-B14F-4D97-AF65-F5344CB8AC3E}">
        <p14:creationId xmlns:p14="http://schemas.microsoft.com/office/powerpoint/2010/main" val="2077060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Option B</a:t>
            </a:r>
          </a:p>
          <a:p>
            <a:pPr algn="ctr"/>
            <a:endParaRPr lang="en-US" sz="3000" b="1" dirty="0">
              <a:solidFill>
                <a:srgbClr val="FF0000"/>
              </a:solidFill>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Partial Rollback </a:t>
            </a:r>
            <a:r>
              <a:rPr lang="en-US" sz="2000" b="1" dirty="0">
                <a:solidFill>
                  <a:srgbClr val="00B0F0"/>
                </a:solidFill>
                <a:latin typeface="Arial" panose="020B0604020202020204" pitchFamily="34" charset="0"/>
                <a:cs typeface="Arial" panose="020B0604020202020204" pitchFamily="34" charset="0"/>
              </a:rPr>
              <a:t>(.50 Mills) </a:t>
            </a:r>
            <a:r>
              <a:rPr lang="en-US" sz="3000" b="1" dirty="0">
                <a:solidFill>
                  <a:srgbClr val="00B0F0"/>
                </a:solidFill>
                <a:latin typeface="Arial" panose="020B0604020202020204" pitchFamily="34" charset="0"/>
                <a:cs typeface="Arial" panose="020B0604020202020204" pitchFamily="34" charset="0"/>
              </a:rPr>
              <a:t>Millage Rate</a:t>
            </a:r>
          </a:p>
          <a:p>
            <a:pPr algn="ctr"/>
            <a:r>
              <a:rPr lang="en-US" sz="3000" b="1" dirty="0">
                <a:solidFill>
                  <a:srgbClr val="00B0F0"/>
                </a:solidFill>
                <a:latin typeface="Arial" panose="020B0604020202020204" pitchFamily="34" charset="0"/>
                <a:cs typeface="Arial" panose="020B0604020202020204" pitchFamily="34" charset="0"/>
              </a:rPr>
              <a:t>14.174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2024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1951735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of .5 Mills to 14.174 Mills = 2.07%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4" name="Picture 3">
            <a:extLst>
              <a:ext uri="{FF2B5EF4-FFF2-40B4-BE49-F238E27FC236}">
                <a16:creationId xmlns:a16="http://schemas.microsoft.com/office/drawing/2014/main" id="{2859C455-B78B-D887-AAF2-5B87B361D623}"/>
              </a:ext>
            </a:extLst>
          </p:cNvPr>
          <p:cNvPicPr>
            <a:picLocks noChangeAspect="1"/>
          </p:cNvPicPr>
          <p:nvPr/>
        </p:nvPicPr>
        <p:blipFill>
          <a:blip r:embed="rId4"/>
          <a:stretch>
            <a:fillRect/>
          </a:stretch>
        </p:blipFill>
        <p:spPr>
          <a:xfrm>
            <a:off x="90205" y="1080117"/>
            <a:ext cx="12002940" cy="5322326"/>
          </a:xfrm>
          <a:prstGeom prst="rect">
            <a:avLst/>
          </a:prstGeom>
        </p:spPr>
      </p:pic>
    </p:spTree>
    <p:extLst>
      <p:ext uri="{BB962C8B-B14F-4D97-AF65-F5344CB8AC3E}">
        <p14:creationId xmlns:p14="http://schemas.microsoft.com/office/powerpoint/2010/main" val="3457541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No Additional Cuts in Expenditures and Rolling Back Rate in FY 2025 and beyond</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21</a:t>
            </a:fld>
            <a:endParaRPr lang="en-US"/>
          </a:p>
        </p:txBody>
      </p:sp>
      <p:pic>
        <p:nvPicPr>
          <p:cNvPr id="4" name="Picture 3">
            <a:extLst>
              <a:ext uri="{FF2B5EF4-FFF2-40B4-BE49-F238E27FC236}">
                <a16:creationId xmlns:a16="http://schemas.microsoft.com/office/drawing/2014/main" id="{2706749F-2AB7-4462-7FD2-2CAF5EC06118}"/>
              </a:ext>
            </a:extLst>
          </p:cNvPr>
          <p:cNvPicPr>
            <a:picLocks noChangeAspect="1"/>
          </p:cNvPicPr>
          <p:nvPr/>
        </p:nvPicPr>
        <p:blipFill>
          <a:blip r:embed="rId4"/>
          <a:stretch>
            <a:fillRect/>
          </a:stretch>
        </p:blipFill>
        <p:spPr>
          <a:xfrm>
            <a:off x="181069" y="1199186"/>
            <a:ext cx="11751398" cy="3436188"/>
          </a:xfrm>
          <a:prstGeom prst="rect">
            <a:avLst/>
          </a:prstGeom>
        </p:spPr>
      </p:pic>
    </p:spTree>
    <p:extLst>
      <p:ext uri="{BB962C8B-B14F-4D97-AF65-F5344CB8AC3E}">
        <p14:creationId xmlns:p14="http://schemas.microsoft.com/office/powerpoint/2010/main" val="4028204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Partially Roll Back .5 Mills to 14.174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01018" y="6377174"/>
            <a:ext cx="2743200" cy="365125"/>
          </a:xfrm>
        </p:spPr>
        <p:txBody>
          <a:bodyPr/>
          <a:lstStyle/>
          <a:p>
            <a:fld id="{28E6F07D-F62F-4C3B-A21E-2367E9A39921}" type="slidenum">
              <a:rPr lang="en-US" smtClean="0"/>
              <a:t>22</a:t>
            </a:fld>
            <a:endParaRPr lang="en-US"/>
          </a:p>
        </p:txBody>
      </p:sp>
      <p:pic>
        <p:nvPicPr>
          <p:cNvPr id="4" name="Picture 3">
            <a:extLst>
              <a:ext uri="{FF2B5EF4-FFF2-40B4-BE49-F238E27FC236}">
                <a16:creationId xmlns:a16="http://schemas.microsoft.com/office/drawing/2014/main" id="{4EA23682-36A0-12E7-FAA5-C01ACC225A74}"/>
              </a:ext>
            </a:extLst>
          </p:cNvPr>
          <p:cNvPicPr>
            <a:picLocks noChangeAspect="1"/>
          </p:cNvPicPr>
          <p:nvPr/>
        </p:nvPicPr>
        <p:blipFill>
          <a:blip r:embed="rId4"/>
          <a:stretch>
            <a:fillRect/>
          </a:stretch>
        </p:blipFill>
        <p:spPr>
          <a:xfrm>
            <a:off x="1064014" y="1126989"/>
            <a:ext cx="9439275" cy="5153025"/>
          </a:xfrm>
          <a:prstGeom prst="rect">
            <a:avLst/>
          </a:prstGeom>
        </p:spPr>
      </p:pic>
    </p:spTree>
    <p:extLst>
      <p:ext uri="{BB962C8B-B14F-4D97-AF65-F5344CB8AC3E}">
        <p14:creationId xmlns:p14="http://schemas.microsoft.com/office/powerpoint/2010/main" val="1677666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892552"/>
          </a:xfrm>
          <a:prstGeom prst="rect">
            <a:avLst/>
          </a:prstGeom>
          <a:noFill/>
        </p:spPr>
        <p:txBody>
          <a:bodyPr wrap="square" rtlCol="0">
            <a:spAutoFit/>
          </a:bodyPr>
          <a:lstStyle/>
          <a:p>
            <a:pPr algn="ctr"/>
            <a:r>
              <a:rPr lang="en-US" sz="24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4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Partial Rollback Millage Rate of .5 Mills to 14.174 Mills</a:t>
            </a:r>
          </a:p>
          <a:p>
            <a:pPr algn="ctr"/>
            <a:endParaRPr lang="en-US" sz="28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17890" y="6406168"/>
            <a:ext cx="2743200" cy="365125"/>
          </a:xfrm>
        </p:spPr>
        <p:txBody>
          <a:bodyPr/>
          <a:lstStyle/>
          <a:p>
            <a:fld id="{28E6F07D-F62F-4C3B-A21E-2367E9A39921}" type="slidenum">
              <a:rPr lang="en-US" smtClean="0"/>
              <a:t>23</a:t>
            </a:fld>
            <a:endParaRPr lang="en-US"/>
          </a:p>
        </p:txBody>
      </p:sp>
      <p:pic>
        <p:nvPicPr>
          <p:cNvPr id="7" name="Picture 6">
            <a:extLst>
              <a:ext uri="{FF2B5EF4-FFF2-40B4-BE49-F238E27FC236}">
                <a16:creationId xmlns:a16="http://schemas.microsoft.com/office/drawing/2014/main" id="{8C9EED67-BAA5-D9FC-99B3-D32DF6D0AA73}"/>
              </a:ext>
            </a:extLst>
          </p:cNvPr>
          <p:cNvPicPr>
            <a:picLocks noChangeAspect="1"/>
          </p:cNvPicPr>
          <p:nvPr/>
        </p:nvPicPr>
        <p:blipFill>
          <a:blip r:embed="rId4"/>
          <a:stretch>
            <a:fillRect/>
          </a:stretch>
        </p:blipFill>
        <p:spPr>
          <a:xfrm>
            <a:off x="606288" y="1074231"/>
            <a:ext cx="10878866" cy="5473373"/>
          </a:xfrm>
          <a:prstGeom prst="rect">
            <a:avLst/>
          </a:prstGeom>
        </p:spPr>
      </p:pic>
    </p:spTree>
    <p:extLst>
      <p:ext uri="{BB962C8B-B14F-4D97-AF65-F5344CB8AC3E}">
        <p14:creationId xmlns:p14="http://schemas.microsoft.com/office/powerpoint/2010/main" val="4187925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Benefits/</a:t>
            </a: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Dangers</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for Approving Option B</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24</a:t>
            </a:fld>
            <a:endParaRPr lang="en-US"/>
          </a:p>
        </p:txBody>
      </p:sp>
      <p:pic>
        <p:nvPicPr>
          <p:cNvPr id="6" name="Picture 5">
            <a:extLst>
              <a:ext uri="{FF2B5EF4-FFF2-40B4-BE49-F238E27FC236}">
                <a16:creationId xmlns:a16="http://schemas.microsoft.com/office/drawing/2014/main" id="{0D176FC1-5A1E-9AAE-61A2-9870582057CD}"/>
              </a:ext>
            </a:extLst>
          </p:cNvPr>
          <p:cNvPicPr>
            <a:picLocks noChangeAspect="1"/>
          </p:cNvPicPr>
          <p:nvPr/>
        </p:nvPicPr>
        <p:blipFill>
          <a:blip r:embed="rId4"/>
          <a:stretch>
            <a:fillRect/>
          </a:stretch>
        </p:blipFill>
        <p:spPr>
          <a:xfrm>
            <a:off x="1436467" y="1228016"/>
            <a:ext cx="4418530" cy="5314950"/>
          </a:xfrm>
          <a:prstGeom prst="rect">
            <a:avLst/>
          </a:prstGeom>
        </p:spPr>
      </p:pic>
      <p:pic>
        <p:nvPicPr>
          <p:cNvPr id="10" name="Picture 9">
            <a:extLst>
              <a:ext uri="{FF2B5EF4-FFF2-40B4-BE49-F238E27FC236}">
                <a16:creationId xmlns:a16="http://schemas.microsoft.com/office/drawing/2014/main" id="{13CF602F-33CB-AF15-8293-876604D2AB77}"/>
              </a:ext>
            </a:extLst>
          </p:cNvPr>
          <p:cNvPicPr>
            <a:picLocks noChangeAspect="1"/>
          </p:cNvPicPr>
          <p:nvPr/>
        </p:nvPicPr>
        <p:blipFill>
          <a:blip r:embed="rId5"/>
          <a:stretch>
            <a:fillRect/>
          </a:stretch>
        </p:blipFill>
        <p:spPr>
          <a:xfrm>
            <a:off x="5854996" y="1223966"/>
            <a:ext cx="3461019" cy="5314950"/>
          </a:xfrm>
          <a:prstGeom prst="rect">
            <a:avLst/>
          </a:prstGeom>
        </p:spPr>
      </p:pic>
    </p:spTree>
    <p:extLst>
      <p:ext uri="{BB962C8B-B14F-4D97-AF65-F5344CB8AC3E}">
        <p14:creationId xmlns:p14="http://schemas.microsoft.com/office/powerpoint/2010/main" val="31944196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F0"/>
                </a:solidFill>
                <a:latin typeface="Arial" panose="020B0604020202020204" pitchFamily="34" charset="0"/>
                <a:cs typeface="Arial" panose="020B0604020202020204" pitchFamily="34" charset="0"/>
              </a:rPr>
              <a:t>Option B</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3272671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26</a:t>
            </a:fld>
            <a:endParaRPr lang="en-US"/>
          </a:p>
        </p:txBody>
      </p:sp>
      <p:sp>
        <p:nvSpPr>
          <p:cNvPr id="4" name="TextBox 3">
            <a:extLst>
              <a:ext uri="{FF2B5EF4-FFF2-40B4-BE49-F238E27FC236}">
                <a16:creationId xmlns:a16="http://schemas.microsoft.com/office/drawing/2014/main" id="{54B9D43C-AE75-DA30-8E68-E61CE4A623B0}"/>
              </a:ext>
            </a:extLst>
          </p:cNvPr>
          <p:cNvSpPr txBox="1"/>
          <p:nvPr/>
        </p:nvSpPr>
        <p:spPr>
          <a:xfrm>
            <a:off x="480613" y="171385"/>
            <a:ext cx="10627939" cy="584775"/>
          </a:xfrm>
          <a:prstGeom prst="rect">
            <a:avLst/>
          </a:prstGeom>
          <a:noFill/>
        </p:spPr>
        <p:txBody>
          <a:bodyPr wrap="square" rtlCol="0">
            <a:spAutoFit/>
          </a:bodyPr>
          <a:lstStyle/>
          <a:p>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32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  Partial Rollback to 14.174 Mills</a:t>
            </a:r>
          </a:p>
        </p:txBody>
      </p:sp>
      <p:pic>
        <p:nvPicPr>
          <p:cNvPr id="7" name="Picture 6">
            <a:extLst>
              <a:ext uri="{FF2B5EF4-FFF2-40B4-BE49-F238E27FC236}">
                <a16:creationId xmlns:a16="http://schemas.microsoft.com/office/drawing/2014/main" id="{59F8388D-4AD7-7312-5026-4401983F60BB}"/>
              </a:ext>
            </a:extLst>
          </p:cNvPr>
          <p:cNvPicPr>
            <a:picLocks noChangeAspect="1"/>
          </p:cNvPicPr>
          <p:nvPr/>
        </p:nvPicPr>
        <p:blipFill>
          <a:blip r:embed="rId4"/>
          <a:stretch>
            <a:fillRect/>
          </a:stretch>
        </p:blipFill>
        <p:spPr>
          <a:xfrm>
            <a:off x="453395" y="1309842"/>
            <a:ext cx="11285210" cy="3776431"/>
          </a:xfrm>
          <a:prstGeom prst="rect">
            <a:avLst/>
          </a:prstGeom>
        </p:spPr>
      </p:pic>
    </p:spTree>
    <p:extLst>
      <p:ext uri="{BB962C8B-B14F-4D97-AF65-F5344CB8AC3E}">
        <p14:creationId xmlns:p14="http://schemas.microsoft.com/office/powerpoint/2010/main" val="3545386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27</a:t>
            </a:fld>
            <a:endParaRPr lang="en-US"/>
          </a:p>
        </p:txBody>
      </p:sp>
      <p:pic>
        <p:nvPicPr>
          <p:cNvPr id="6" name="Picture 5">
            <a:extLst>
              <a:ext uri="{FF2B5EF4-FFF2-40B4-BE49-F238E27FC236}">
                <a16:creationId xmlns:a16="http://schemas.microsoft.com/office/drawing/2014/main" id="{7E59A837-90AA-893C-331B-0FAFB3072CCD}"/>
              </a:ext>
            </a:extLst>
          </p:cNvPr>
          <p:cNvPicPr>
            <a:picLocks noChangeAspect="1"/>
          </p:cNvPicPr>
          <p:nvPr/>
        </p:nvPicPr>
        <p:blipFill>
          <a:blip r:embed="rId4"/>
          <a:stretch>
            <a:fillRect/>
          </a:stretch>
        </p:blipFill>
        <p:spPr>
          <a:xfrm>
            <a:off x="650733" y="1214437"/>
            <a:ext cx="10412601" cy="4880307"/>
          </a:xfrm>
          <a:prstGeom prst="rect">
            <a:avLst/>
          </a:prstGeom>
        </p:spPr>
      </p:pic>
    </p:spTree>
    <p:extLst>
      <p:ext uri="{BB962C8B-B14F-4D97-AF65-F5344CB8AC3E}">
        <p14:creationId xmlns:p14="http://schemas.microsoft.com/office/powerpoint/2010/main" val="2696675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F0"/>
                </a:solidFill>
                <a:effectLst>
                  <a:outerShdw blurRad="38100" dist="38100" dir="2700000" algn="tl">
                    <a:srgbClr val="000000">
                      <a:alpha val="43137"/>
                    </a:srgbClr>
                  </a:outerShdw>
                </a:effectLst>
                <a:latin typeface="Trade Gothic Next HvyCd" panose="020B0906040303020004" pitchFamily="34" charset="0"/>
              </a:rPr>
              <a:t>OPTION B: </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28</a:t>
            </a:fld>
            <a:endParaRPr lang="en-US"/>
          </a:p>
        </p:txBody>
      </p:sp>
      <p:pic>
        <p:nvPicPr>
          <p:cNvPr id="10" name="Picture 9">
            <a:extLst>
              <a:ext uri="{FF2B5EF4-FFF2-40B4-BE49-F238E27FC236}">
                <a16:creationId xmlns:a16="http://schemas.microsoft.com/office/drawing/2014/main" id="{A333F67C-8871-1AF3-DBF5-4F18F8602F28}"/>
              </a:ext>
            </a:extLst>
          </p:cNvPr>
          <p:cNvPicPr>
            <a:picLocks noChangeAspect="1"/>
          </p:cNvPicPr>
          <p:nvPr/>
        </p:nvPicPr>
        <p:blipFill>
          <a:blip r:embed="rId4"/>
          <a:stretch>
            <a:fillRect/>
          </a:stretch>
        </p:blipFill>
        <p:spPr>
          <a:xfrm>
            <a:off x="428368" y="1231051"/>
            <a:ext cx="1941487" cy="5063747"/>
          </a:xfrm>
          <a:prstGeom prst="rect">
            <a:avLst/>
          </a:prstGeom>
        </p:spPr>
      </p:pic>
      <p:pic>
        <p:nvPicPr>
          <p:cNvPr id="12" name="Picture 11">
            <a:extLst>
              <a:ext uri="{FF2B5EF4-FFF2-40B4-BE49-F238E27FC236}">
                <a16:creationId xmlns:a16="http://schemas.microsoft.com/office/drawing/2014/main" id="{5B8A315B-9709-1527-06FC-6993FD1EF31A}"/>
              </a:ext>
            </a:extLst>
          </p:cNvPr>
          <p:cNvPicPr>
            <a:picLocks noChangeAspect="1"/>
          </p:cNvPicPr>
          <p:nvPr/>
        </p:nvPicPr>
        <p:blipFill>
          <a:blip r:embed="rId5"/>
          <a:stretch>
            <a:fillRect/>
          </a:stretch>
        </p:blipFill>
        <p:spPr>
          <a:xfrm>
            <a:off x="2454269" y="3269105"/>
            <a:ext cx="676715" cy="493819"/>
          </a:xfrm>
          <a:prstGeom prst="rect">
            <a:avLst/>
          </a:prstGeom>
        </p:spPr>
      </p:pic>
      <p:sp>
        <p:nvSpPr>
          <p:cNvPr id="4" name="TextBox 3">
            <a:extLst>
              <a:ext uri="{FF2B5EF4-FFF2-40B4-BE49-F238E27FC236}">
                <a16:creationId xmlns:a16="http://schemas.microsoft.com/office/drawing/2014/main" id="{9B668EF1-C858-59F7-C37B-B2EA2CF42FC2}"/>
              </a:ext>
            </a:extLst>
          </p:cNvPr>
          <p:cNvSpPr txBox="1"/>
          <p:nvPr/>
        </p:nvSpPr>
        <p:spPr>
          <a:xfrm>
            <a:off x="3215398" y="1359656"/>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00B0F0"/>
                </a:solidFill>
                <a:effectLst/>
                <a:latin typeface="Arial" panose="020B0604020202020204" pitchFamily="34" charset="0"/>
                <a:ea typeface="Calibri" panose="020F0502020204030204" pitchFamily="34" charset="0"/>
                <a:cs typeface="Times New Roman" panose="02020603050405020304" pitchFamily="18" charset="0"/>
              </a:rPr>
              <a:t>(Option B)</a:t>
            </a:r>
            <a:endParaRPr lang="en-US" sz="1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2.07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All concerned citizens are invited to the public hearing on this tax increase to be held at the Professional Learning Center at the Martin-Whitley Educational Complex, 2007 Riverside Drive, Macon, Georgia on </a:t>
            </a:r>
            <a:r>
              <a:rPr lang="en-US"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September 3, 2024, at 11:00 A.M. </a:t>
            </a:r>
            <a:r>
              <a:rPr lang="en-US" sz="1600" dirty="0">
                <a:effectLst/>
                <a:latin typeface="Arial" panose="020B0604020202020204" pitchFamily="34" charset="0"/>
                <a:ea typeface="Calibri" panose="020F0502020204030204" pitchFamily="34" charset="0"/>
                <a:cs typeface="Times New Roman" panose="02020603050405020304" pitchFamily="18" charset="0"/>
              </a:rPr>
              <a:t>and at the second public hearing at the same location and date </a:t>
            </a:r>
            <a:r>
              <a:rPr lang="en-US"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6:00 P.M.</a:t>
            </a: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Arial"/>
                <a:ea typeface="Calibri" panose="020F0502020204030204" pitchFamily="34" charset="0"/>
                <a:cs typeface="Arial"/>
              </a:rPr>
              <a:t>Times and places of additional public hearing on this tax increase are at </a:t>
            </a:r>
            <a:r>
              <a:rPr lang="en-US" sz="1600" dirty="0">
                <a:latin typeface="Arial"/>
                <a:ea typeface="Calibri" panose="020F0502020204030204" pitchFamily="34" charset="0"/>
                <a:cs typeface="Arial"/>
              </a:rPr>
              <a:t>484 Mulberry Steet</a:t>
            </a:r>
            <a:r>
              <a:rPr lang="en-US" sz="1600" dirty="0">
                <a:effectLst/>
                <a:latin typeface="Arial"/>
                <a:ea typeface="Calibri" panose="020F0502020204030204" pitchFamily="34" charset="0"/>
                <a:cs typeface="Arial"/>
              </a:rPr>
              <a:t>, </a:t>
            </a:r>
            <a:r>
              <a:rPr lang="en-US" sz="1600" dirty="0">
                <a:latin typeface="Arial"/>
                <a:ea typeface="Calibri" panose="020F0502020204030204" pitchFamily="34" charset="0"/>
                <a:cs typeface="Arial"/>
              </a:rPr>
              <a:t>fourth floor Board Room</a:t>
            </a:r>
            <a:r>
              <a:rPr lang="en-US" sz="1600" dirty="0">
                <a:effectLst/>
                <a:latin typeface="Arial"/>
                <a:ea typeface="Calibri" panose="020F0502020204030204" pitchFamily="34" charset="0"/>
                <a:cs typeface="Arial"/>
              </a:rPr>
              <a:t>, Macon, Georgia on </a:t>
            </a:r>
            <a:r>
              <a:rPr lang="en-US" sz="1600" dirty="0">
                <a:solidFill>
                  <a:srgbClr val="FF0000"/>
                </a:solidFill>
                <a:effectLst/>
                <a:latin typeface="Arial"/>
                <a:ea typeface="Calibri" panose="020F0502020204030204" pitchFamily="34" charset="0"/>
                <a:cs typeface="Arial"/>
              </a:rPr>
              <a:t>September 10, 2024, at 5:00 P.M. </a:t>
            </a:r>
            <a:endParaRPr lang="en-US" dirty="0">
              <a:latin typeface="Arial"/>
              <a:cs typeface="Arial"/>
            </a:endParaRPr>
          </a:p>
          <a:p>
            <a:r>
              <a:rPr lang="en-US" sz="1600" dirty="0">
                <a:effectLst/>
                <a:latin typeface="Arial" panose="020B0604020202020204" pitchFamily="34" charset="0"/>
                <a:ea typeface="Calibri" panose="020F0502020204030204" pitchFamily="34" charset="0"/>
              </a:rPr>
              <a:t>This tentative increase will result in a millage rate of 14.174 mills, an increase of .288 mills above the roll-back rate.  Without this tentative tax increase, the millage rate will be no more than 13.886 mills.  The proposed tax increase for a home with a fair market value of $200,000 is approximately $21.02 and the proposed tax increase for non-homestead property with a fair market value of $200,000 is approximately $23.04.</a:t>
            </a:r>
            <a:endParaRPr lang="en-US" sz="1600" dirty="0"/>
          </a:p>
        </p:txBody>
      </p:sp>
    </p:spTree>
    <p:extLst>
      <p:ext uri="{BB962C8B-B14F-4D97-AF65-F5344CB8AC3E}">
        <p14:creationId xmlns:p14="http://schemas.microsoft.com/office/powerpoint/2010/main" val="1527833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C</a:t>
            </a:r>
          </a:p>
          <a:p>
            <a:pPr algn="ctr"/>
            <a:r>
              <a:rPr lang="en-US" sz="3000" b="1" dirty="0">
                <a:solidFill>
                  <a:srgbClr val="00B050"/>
                </a:solidFill>
                <a:latin typeface="Arial" panose="020B0604020202020204" pitchFamily="34" charset="0"/>
                <a:cs typeface="Arial" panose="020B0604020202020204" pitchFamily="34" charset="0"/>
              </a:rPr>
              <a:t>Increase CY 2023 Millage Rate by 1 mill to 15.674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751600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by 1 Mill to a rate of 15.674 Mills = 12.88%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30</a:t>
            </a:fld>
            <a:endParaRPr lang="en-US"/>
          </a:p>
        </p:txBody>
      </p:sp>
      <p:pic>
        <p:nvPicPr>
          <p:cNvPr id="4" name="Picture 3">
            <a:extLst>
              <a:ext uri="{FF2B5EF4-FFF2-40B4-BE49-F238E27FC236}">
                <a16:creationId xmlns:a16="http://schemas.microsoft.com/office/drawing/2014/main" id="{20391B38-9841-8221-577C-ABCE22D94405}"/>
              </a:ext>
            </a:extLst>
          </p:cNvPr>
          <p:cNvPicPr>
            <a:picLocks noChangeAspect="1"/>
          </p:cNvPicPr>
          <p:nvPr/>
        </p:nvPicPr>
        <p:blipFill>
          <a:blip r:embed="rId4"/>
          <a:stretch>
            <a:fillRect/>
          </a:stretch>
        </p:blipFill>
        <p:spPr>
          <a:xfrm>
            <a:off x="176719" y="1046018"/>
            <a:ext cx="11838562" cy="5310336"/>
          </a:xfrm>
          <a:prstGeom prst="rect">
            <a:avLst/>
          </a:prstGeom>
        </p:spPr>
      </p:pic>
    </p:spTree>
    <p:extLst>
      <p:ext uri="{BB962C8B-B14F-4D97-AF65-F5344CB8AC3E}">
        <p14:creationId xmlns:p14="http://schemas.microsoft.com/office/powerpoint/2010/main" val="760007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CY 2023 Millage Rate by 1 Mill - Trend Projected Using Approve Budget Trends Expenditures and 1 Mill in Millage Rate in FY 2025 – FY 2030</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31</a:t>
            </a:fld>
            <a:endParaRPr lang="en-US"/>
          </a:p>
        </p:txBody>
      </p:sp>
      <p:pic>
        <p:nvPicPr>
          <p:cNvPr id="4" name="Picture 3">
            <a:extLst>
              <a:ext uri="{FF2B5EF4-FFF2-40B4-BE49-F238E27FC236}">
                <a16:creationId xmlns:a16="http://schemas.microsoft.com/office/drawing/2014/main" id="{1E06468C-4225-4A3F-D9A6-616E412484EA}"/>
              </a:ext>
            </a:extLst>
          </p:cNvPr>
          <p:cNvPicPr>
            <a:picLocks noChangeAspect="1"/>
          </p:cNvPicPr>
          <p:nvPr/>
        </p:nvPicPr>
        <p:blipFill>
          <a:blip r:embed="rId4"/>
          <a:stretch>
            <a:fillRect/>
          </a:stretch>
        </p:blipFill>
        <p:spPr>
          <a:xfrm>
            <a:off x="170507" y="1501875"/>
            <a:ext cx="11850986" cy="3185635"/>
          </a:xfrm>
          <a:prstGeom prst="rect">
            <a:avLst/>
          </a:prstGeom>
        </p:spPr>
      </p:pic>
    </p:spTree>
    <p:extLst>
      <p:ext uri="{BB962C8B-B14F-4D97-AF65-F5344CB8AC3E}">
        <p14:creationId xmlns:p14="http://schemas.microsoft.com/office/powerpoint/2010/main" val="4085231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Increase to 15.674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32</a:t>
            </a:fld>
            <a:endParaRPr lang="en-US"/>
          </a:p>
        </p:txBody>
      </p:sp>
      <p:pic>
        <p:nvPicPr>
          <p:cNvPr id="7" name="Picture 6">
            <a:extLst>
              <a:ext uri="{FF2B5EF4-FFF2-40B4-BE49-F238E27FC236}">
                <a16:creationId xmlns:a16="http://schemas.microsoft.com/office/drawing/2014/main" id="{29DC5DD4-3183-460B-60BF-F13A76117527}"/>
              </a:ext>
            </a:extLst>
          </p:cNvPr>
          <p:cNvPicPr>
            <a:picLocks noChangeAspect="1"/>
          </p:cNvPicPr>
          <p:nvPr/>
        </p:nvPicPr>
        <p:blipFill>
          <a:blip r:embed="rId4"/>
          <a:stretch>
            <a:fillRect/>
          </a:stretch>
        </p:blipFill>
        <p:spPr>
          <a:xfrm>
            <a:off x="968956" y="1068338"/>
            <a:ext cx="9542117" cy="4987706"/>
          </a:xfrm>
          <a:prstGeom prst="rect">
            <a:avLst/>
          </a:prstGeom>
        </p:spPr>
      </p:pic>
    </p:spTree>
    <p:extLst>
      <p:ext uri="{BB962C8B-B14F-4D97-AF65-F5344CB8AC3E}">
        <p14:creationId xmlns:p14="http://schemas.microsoft.com/office/powerpoint/2010/main" val="3697139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646331"/>
          </a:xfrm>
          <a:prstGeom prst="rect">
            <a:avLst/>
          </a:prstGeom>
          <a:noFill/>
        </p:spPr>
        <p:txBody>
          <a:bodyPr wrap="square" rtlCol="0">
            <a:spAutoFit/>
          </a:bodyPr>
          <a:lstStyle/>
          <a:p>
            <a:pPr algn="ctr"/>
            <a:r>
              <a:rPr lang="en-US" sz="36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1 Mill Increase CY2024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33</a:t>
            </a:fld>
            <a:endParaRPr lang="en-US"/>
          </a:p>
        </p:txBody>
      </p:sp>
      <p:pic>
        <p:nvPicPr>
          <p:cNvPr id="4" name="Picture 3">
            <a:extLst>
              <a:ext uri="{FF2B5EF4-FFF2-40B4-BE49-F238E27FC236}">
                <a16:creationId xmlns:a16="http://schemas.microsoft.com/office/drawing/2014/main" id="{7D427BAA-479B-D94C-9C2C-2153261362DD}"/>
              </a:ext>
            </a:extLst>
          </p:cNvPr>
          <p:cNvPicPr>
            <a:picLocks noChangeAspect="1"/>
          </p:cNvPicPr>
          <p:nvPr/>
        </p:nvPicPr>
        <p:blipFill>
          <a:blip r:embed="rId4"/>
          <a:stretch>
            <a:fillRect/>
          </a:stretch>
        </p:blipFill>
        <p:spPr>
          <a:xfrm>
            <a:off x="431080" y="1002303"/>
            <a:ext cx="11026912" cy="5351238"/>
          </a:xfrm>
          <a:prstGeom prst="rect">
            <a:avLst/>
          </a:prstGeom>
        </p:spPr>
      </p:pic>
    </p:spTree>
    <p:extLst>
      <p:ext uri="{BB962C8B-B14F-4D97-AF65-F5344CB8AC3E}">
        <p14:creationId xmlns:p14="http://schemas.microsoft.com/office/powerpoint/2010/main" val="1728750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Benefits for Approving Option C</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34</a:t>
            </a:fld>
            <a:endParaRPr lang="en-US"/>
          </a:p>
        </p:txBody>
      </p:sp>
      <p:pic>
        <p:nvPicPr>
          <p:cNvPr id="4" name="Picture 3">
            <a:extLst>
              <a:ext uri="{FF2B5EF4-FFF2-40B4-BE49-F238E27FC236}">
                <a16:creationId xmlns:a16="http://schemas.microsoft.com/office/drawing/2014/main" id="{0C4F6123-7B85-3CD3-962F-59BF9ED5C1AD}"/>
              </a:ext>
            </a:extLst>
          </p:cNvPr>
          <p:cNvPicPr>
            <a:picLocks noChangeAspect="1"/>
          </p:cNvPicPr>
          <p:nvPr/>
        </p:nvPicPr>
        <p:blipFill>
          <a:blip r:embed="rId4"/>
          <a:stretch>
            <a:fillRect/>
          </a:stretch>
        </p:blipFill>
        <p:spPr>
          <a:xfrm>
            <a:off x="1854476" y="1041404"/>
            <a:ext cx="4314825" cy="5314950"/>
          </a:xfrm>
          <a:prstGeom prst="rect">
            <a:avLst/>
          </a:prstGeom>
        </p:spPr>
      </p:pic>
      <p:pic>
        <p:nvPicPr>
          <p:cNvPr id="7" name="Picture 6">
            <a:extLst>
              <a:ext uri="{FF2B5EF4-FFF2-40B4-BE49-F238E27FC236}">
                <a16:creationId xmlns:a16="http://schemas.microsoft.com/office/drawing/2014/main" id="{B89B0FC8-85AD-9C66-73C1-6117BE3B46AC}"/>
              </a:ext>
            </a:extLst>
          </p:cNvPr>
          <p:cNvPicPr>
            <a:picLocks noChangeAspect="1"/>
          </p:cNvPicPr>
          <p:nvPr/>
        </p:nvPicPr>
        <p:blipFill>
          <a:blip r:embed="rId5"/>
          <a:stretch>
            <a:fillRect/>
          </a:stretch>
        </p:blipFill>
        <p:spPr>
          <a:xfrm>
            <a:off x="6169301" y="1041404"/>
            <a:ext cx="3000375" cy="5314950"/>
          </a:xfrm>
          <a:prstGeom prst="rect">
            <a:avLst/>
          </a:prstGeom>
        </p:spPr>
      </p:pic>
    </p:spTree>
    <p:extLst>
      <p:ext uri="{BB962C8B-B14F-4D97-AF65-F5344CB8AC3E}">
        <p14:creationId xmlns:p14="http://schemas.microsoft.com/office/powerpoint/2010/main" val="3912650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50"/>
                </a:solidFill>
                <a:latin typeface="Arial" panose="020B0604020202020204" pitchFamily="34" charset="0"/>
                <a:cs typeface="Arial" panose="020B0604020202020204" pitchFamily="34" charset="0"/>
              </a:rPr>
              <a:t>Option C</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35</a:t>
            </a:fld>
            <a:endParaRPr lang="en-US"/>
          </a:p>
        </p:txBody>
      </p:sp>
    </p:spTree>
    <p:extLst>
      <p:ext uri="{BB962C8B-B14F-4D97-AF65-F5344CB8AC3E}">
        <p14:creationId xmlns:p14="http://schemas.microsoft.com/office/powerpoint/2010/main" val="1927318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36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  Increase of 1 mill to 15.674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36</a:t>
            </a:fld>
            <a:endParaRPr lang="en-US"/>
          </a:p>
        </p:txBody>
      </p:sp>
      <p:pic>
        <p:nvPicPr>
          <p:cNvPr id="4" name="Picture 3">
            <a:extLst>
              <a:ext uri="{FF2B5EF4-FFF2-40B4-BE49-F238E27FC236}">
                <a16:creationId xmlns:a16="http://schemas.microsoft.com/office/drawing/2014/main" id="{F038DD80-DA94-528F-081A-9623C29C5D5A}"/>
              </a:ext>
            </a:extLst>
          </p:cNvPr>
          <p:cNvPicPr>
            <a:picLocks noChangeAspect="1"/>
          </p:cNvPicPr>
          <p:nvPr/>
        </p:nvPicPr>
        <p:blipFill>
          <a:blip r:embed="rId4"/>
          <a:stretch>
            <a:fillRect/>
          </a:stretch>
        </p:blipFill>
        <p:spPr>
          <a:xfrm>
            <a:off x="550657" y="1191047"/>
            <a:ext cx="10675640" cy="3670663"/>
          </a:xfrm>
          <a:prstGeom prst="rect">
            <a:avLst/>
          </a:prstGeom>
        </p:spPr>
      </p:pic>
    </p:spTree>
    <p:extLst>
      <p:ext uri="{BB962C8B-B14F-4D97-AF65-F5344CB8AC3E}">
        <p14:creationId xmlns:p14="http://schemas.microsoft.com/office/powerpoint/2010/main" val="2354253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1800" y="6377174"/>
            <a:ext cx="2743200" cy="365125"/>
          </a:xfrm>
        </p:spPr>
        <p:txBody>
          <a:bodyPr/>
          <a:lstStyle/>
          <a:p>
            <a:fld id="{28E6F07D-F62F-4C3B-A21E-2367E9A39921}" type="slidenum">
              <a:rPr lang="en-US" smtClean="0"/>
              <a:t>37</a:t>
            </a:fld>
            <a:endParaRPr lang="en-US"/>
          </a:p>
        </p:txBody>
      </p:sp>
      <p:pic>
        <p:nvPicPr>
          <p:cNvPr id="4" name="Picture 3">
            <a:extLst>
              <a:ext uri="{FF2B5EF4-FFF2-40B4-BE49-F238E27FC236}">
                <a16:creationId xmlns:a16="http://schemas.microsoft.com/office/drawing/2014/main" id="{BB83512A-4706-989C-3471-2A3C89CEC8C7}"/>
              </a:ext>
            </a:extLst>
          </p:cNvPr>
          <p:cNvPicPr>
            <a:picLocks noChangeAspect="1"/>
          </p:cNvPicPr>
          <p:nvPr/>
        </p:nvPicPr>
        <p:blipFill>
          <a:blip r:embed="rId4"/>
          <a:stretch>
            <a:fillRect/>
          </a:stretch>
        </p:blipFill>
        <p:spPr>
          <a:xfrm>
            <a:off x="488887" y="1126989"/>
            <a:ext cx="10782677" cy="5250185"/>
          </a:xfrm>
          <a:prstGeom prst="rect">
            <a:avLst/>
          </a:prstGeom>
        </p:spPr>
      </p:pic>
    </p:spTree>
    <p:extLst>
      <p:ext uri="{BB962C8B-B14F-4D97-AF65-F5344CB8AC3E}">
        <p14:creationId xmlns:p14="http://schemas.microsoft.com/office/powerpoint/2010/main" val="3850548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5240"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C9B2199-2821-E408-3FE5-F39A2481FE0B}"/>
              </a:ext>
            </a:extLst>
          </p:cNvPr>
          <p:cNvSpPr txBox="1"/>
          <p:nvPr/>
        </p:nvSpPr>
        <p:spPr>
          <a:xfrm>
            <a:off x="2847650" y="1367590"/>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C)</a:t>
            </a:r>
            <a:endPar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12.88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All concerned citizens are invited to the public hearing on this tax increase to be held at the Professional Learning Center at the Martin-Whitley Educational Complex, 2007 Riverside Drive, Macon, Georgia on </a:t>
            </a:r>
            <a:r>
              <a:rPr lang="en-US"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September 3, 2024, at 11:00 A.M.</a:t>
            </a:r>
            <a:r>
              <a:rPr lang="en-US" sz="1600" dirty="0">
                <a:effectLst/>
                <a:latin typeface="Arial" panose="020B0604020202020204" pitchFamily="34" charset="0"/>
                <a:ea typeface="Calibri" panose="020F0502020204030204" pitchFamily="34" charset="0"/>
                <a:cs typeface="Times New Roman" panose="02020603050405020304" pitchFamily="18" charset="0"/>
              </a:rPr>
              <a:t> and at the second public hearing at the same location and date </a:t>
            </a:r>
            <a:r>
              <a:rPr lang="en-US"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a:t>
            </a:r>
            <a:r>
              <a:rPr lang="en-US" sz="1600" dirty="0">
                <a:effectLst/>
                <a:latin typeface="Arial" panose="020B0604020202020204" pitchFamily="34" charset="0"/>
                <a:ea typeface="Calibri" panose="020F0502020204030204" pitchFamily="34" charset="0"/>
                <a:cs typeface="Times New Roman" panose="02020603050405020304" pitchFamily="18" charset="0"/>
              </a:rPr>
              <a:t> </a:t>
            </a:r>
            <a:r>
              <a:rPr lang="en-US"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6:00 P.M.</a:t>
            </a: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effectLst/>
                <a:latin typeface="Arial"/>
                <a:ea typeface="Calibri" panose="020F0502020204030204" pitchFamily="34" charset="0"/>
                <a:cs typeface="Arial"/>
              </a:rPr>
              <a:t>Times and places of additional public hearing on this tax increase are at </a:t>
            </a:r>
            <a:r>
              <a:rPr lang="en-US" sz="1600" dirty="0">
                <a:latin typeface="Arial"/>
                <a:ea typeface="Calibri" panose="020F0502020204030204" pitchFamily="34" charset="0"/>
                <a:cs typeface="Arial"/>
              </a:rPr>
              <a:t>484 Mulberry Steet</a:t>
            </a:r>
            <a:r>
              <a:rPr lang="en-US" sz="1600" dirty="0">
                <a:effectLst/>
                <a:latin typeface="Arial"/>
                <a:ea typeface="Calibri" panose="020F0502020204030204" pitchFamily="34" charset="0"/>
                <a:cs typeface="Arial"/>
              </a:rPr>
              <a:t>, </a:t>
            </a:r>
            <a:r>
              <a:rPr lang="en-US" sz="1600" dirty="0">
                <a:latin typeface="Arial"/>
                <a:ea typeface="Calibri" panose="020F0502020204030204" pitchFamily="34" charset="0"/>
                <a:cs typeface="Arial"/>
              </a:rPr>
              <a:t>fourth floor Board Room</a:t>
            </a:r>
            <a:r>
              <a:rPr lang="en-US" sz="1600" dirty="0">
                <a:effectLst/>
                <a:latin typeface="Arial"/>
                <a:ea typeface="Calibri" panose="020F0502020204030204" pitchFamily="34" charset="0"/>
                <a:cs typeface="Arial"/>
              </a:rPr>
              <a:t>, Macon, Georgia on </a:t>
            </a:r>
            <a:r>
              <a:rPr lang="en-US" sz="1600" dirty="0">
                <a:solidFill>
                  <a:srgbClr val="FF0000"/>
                </a:solidFill>
                <a:effectLst/>
                <a:latin typeface="Arial"/>
                <a:ea typeface="Calibri" panose="020F0502020204030204" pitchFamily="34" charset="0"/>
                <a:cs typeface="Arial"/>
              </a:rPr>
              <a:t>September 10, 2024, at 5:00 P.M. </a:t>
            </a:r>
            <a:endParaRPr lang="en-US" dirty="0">
              <a:latin typeface="Arial"/>
              <a:cs typeface="Arial"/>
            </a:endParaRPr>
          </a:p>
          <a:p>
            <a:r>
              <a:rPr lang="en-US" sz="1600" dirty="0">
                <a:effectLst/>
                <a:latin typeface="Arial" panose="020B0604020202020204" pitchFamily="34" charset="0"/>
                <a:ea typeface="Calibri" panose="020F0502020204030204" pitchFamily="34" charset="0"/>
              </a:rPr>
              <a:t>This tentative increase will result in a millage rate of 15.674 mills, an increase of 1.788 mills above the roll-back rate.  Without this tentative tax increase, the millage rate will be no more than 13.886 mills.  The proposed tax increase for a home with a fair market value of $200,000 is approximately $130.52 and the proposed tax increase for non-homestead property with a fair market value of $200,000 is approximately $143.04.</a:t>
            </a:r>
            <a:endParaRPr lang="en-US" sz="1600" dirty="0"/>
          </a:p>
        </p:txBody>
      </p:sp>
    </p:spTree>
    <p:extLst>
      <p:ext uri="{BB962C8B-B14F-4D97-AF65-F5344CB8AC3E}">
        <p14:creationId xmlns:p14="http://schemas.microsoft.com/office/powerpoint/2010/main" val="1482997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1194487" y="2503735"/>
            <a:ext cx="9580606"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FF0000"/>
                </a:solidFill>
                <a:latin typeface="Arial" panose="020B0604020202020204" pitchFamily="34" charset="0"/>
                <a:cs typeface="Arial" panose="020B0604020202020204" pitchFamily="34" charset="0"/>
              </a:rPr>
              <a:t>Option D </a:t>
            </a:r>
          </a:p>
          <a:p>
            <a:pPr algn="ctr"/>
            <a:r>
              <a:rPr lang="en-US" sz="3000" b="1" dirty="0">
                <a:solidFill>
                  <a:srgbClr val="FF0000"/>
                </a:solidFill>
                <a:latin typeface="Arial" panose="020B0604020202020204" pitchFamily="34" charset="0"/>
                <a:cs typeface="Arial" panose="020B0604020202020204" pitchFamily="34" charset="0"/>
              </a:rPr>
              <a:t> Full Rollback </a:t>
            </a:r>
            <a:r>
              <a:rPr lang="en-US" sz="2000" b="1" dirty="0">
                <a:solidFill>
                  <a:srgbClr val="FF0000"/>
                </a:solidFill>
                <a:latin typeface="Arial" panose="020B0604020202020204" pitchFamily="34" charset="0"/>
                <a:cs typeface="Arial" panose="020B0604020202020204" pitchFamily="34" charset="0"/>
              </a:rPr>
              <a:t>(.788 Mills) </a:t>
            </a:r>
            <a:r>
              <a:rPr lang="en-US" sz="3000" b="1" dirty="0">
                <a:solidFill>
                  <a:srgbClr val="FF0000"/>
                </a:solidFill>
                <a:latin typeface="Arial" panose="020B0604020202020204" pitchFamily="34" charset="0"/>
                <a:cs typeface="Arial" panose="020B0604020202020204" pitchFamily="34" charset="0"/>
              </a:rPr>
              <a:t>Millage Rate</a:t>
            </a:r>
          </a:p>
          <a:p>
            <a:pPr algn="ctr"/>
            <a:r>
              <a:rPr lang="en-US" sz="3000" b="1" dirty="0">
                <a:solidFill>
                  <a:srgbClr val="FF0000"/>
                </a:solidFill>
                <a:latin typeface="Arial" panose="020B0604020202020204" pitchFamily="34" charset="0"/>
                <a:cs typeface="Arial" panose="020B0604020202020204" pitchFamily="34" charset="0"/>
              </a:rPr>
              <a:t>13.886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39</a:t>
            </a:fld>
            <a:endParaRPr lang="en-US"/>
          </a:p>
        </p:txBody>
      </p:sp>
    </p:spTree>
    <p:extLst>
      <p:ext uri="{BB962C8B-B14F-4D97-AF65-F5344CB8AC3E}">
        <p14:creationId xmlns:p14="http://schemas.microsoft.com/office/powerpoint/2010/main" val="3657274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74141" y="100047"/>
            <a:ext cx="10840993" cy="923330"/>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D: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CY2024 to CY2023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Rate of 13.886 Mills = 0.00%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741953" y="6426509"/>
            <a:ext cx="2743200" cy="365125"/>
          </a:xfrm>
        </p:spPr>
        <p:txBody>
          <a:bodyPr/>
          <a:lstStyle/>
          <a:p>
            <a:fld id="{28E6F07D-F62F-4C3B-A21E-2367E9A39921}" type="slidenum">
              <a:rPr lang="en-US" smtClean="0"/>
              <a:t>40</a:t>
            </a:fld>
            <a:endParaRPr lang="en-US" dirty="0"/>
          </a:p>
        </p:txBody>
      </p:sp>
      <p:pic>
        <p:nvPicPr>
          <p:cNvPr id="8" name="Picture 7">
            <a:extLst>
              <a:ext uri="{FF2B5EF4-FFF2-40B4-BE49-F238E27FC236}">
                <a16:creationId xmlns:a16="http://schemas.microsoft.com/office/drawing/2014/main" id="{87DE658B-28C6-3FF6-CC1A-C81C1B70DCEE}"/>
              </a:ext>
            </a:extLst>
          </p:cNvPr>
          <p:cNvPicPr>
            <a:picLocks noChangeAspect="1"/>
          </p:cNvPicPr>
          <p:nvPr/>
        </p:nvPicPr>
        <p:blipFill>
          <a:blip r:embed="rId4"/>
          <a:stretch>
            <a:fillRect/>
          </a:stretch>
        </p:blipFill>
        <p:spPr>
          <a:xfrm>
            <a:off x="201132" y="1023377"/>
            <a:ext cx="11811754" cy="5473516"/>
          </a:xfrm>
          <a:prstGeom prst="rect">
            <a:avLst/>
          </a:prstGeom>
        </p:spPr>
      </p:pic>
    </p:spTree>
    <p:extLst>
      <p:ext uri="{BB962C8B-B14F-4D97-AF65-F5344CB8AC3E}">
        <p14:creationId xmlns:p14="http://schemas.microsoft.com/office/powerpoint/2010/main" val="14369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41</a:t>
            </a:fld>
            <a:endParaRPr lang="en-US"/>
          </a:p>
        </p:txBody>
      </p:sp>
      <p:pic>
        <p:nvPicPr>
          <p:cNvPr id="9" name="Picture 8">
            <a:extLst>
              <a:ext uri="{FF2B5EF4-FFF2-40B4-BE49-F238E27FC236}">
                <a16:creationId xmlns:a16="http://schemas.microsoft.com/office/drawing/2014/main" id="{FBDECB49-6E16-FF8B-FE25-EB1797A16E4B}"/>
              </a:ext>
            </a:extLst>
          </p:cNvPr>
          <p:cNvPicPr>
            <a:picLocks noChangeAspect="1"/>
          </p:cNvPicPr>
          <p:nvPr/>
        </p:nvPicPr>
        <p:blipFill>
          <a:blip r:embed="rId4"/>
          <a:stretch>
            <a:fillRect/>
          </a:stretch>
        </p:blipFill>
        <p:spPr>
          <a:xfrm>
            <a:off x="70919" y="1359656"/>
            <a:ext cx="12050162" cy="3330039"/>
          </a:xfrm>
          <a:prstGeom prst="rect">
            <a:avLst/>
          </a:prstGeom>
        </p:spPr>
      </p:pic>
    </p:spTree>
    <p:extLst>
      <p:ext uri="{BB962C8B-B14F-4D97-AF65-F5344CB8AC3E}">
        <p14:creationId xmlns:p14="http://schemas.microsoft.com/office/powerpoint/2010/main" val="2755888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Full Rollback to 13.886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42</a:t>
            </a:fld>
            <a:endParaRPr lang="en-US"/>
          </a:p>
        </p:txBody>
      </p:sp>
      <p:pic>
        <p:nvPicPr>
          <p:cNvPr id="6" name="Picture 5">
            <a:extLst>
              <a:ext uri="{FF2B5EF4-FFF2-40B4-BE49-F238E27FC236}">
                <a16:creationId xmlns:a16="http://schemas.microsoft.com/office/drawing/2014/main" id="{E2E0393F-A93C-2FF8-773A-3D1B63567BE3}"/>
              </a:ext>
            </a:extLst>
          </p:cNvPr>
          <p:cNvPicPr>
            <a:picLocks noChangeAspect="1"/>
          </p:cNvPicPr>
          <p:nvPr/>
        </p:nvPicPr>
        <p:blipFill>
          <a:blip r:embed="rId4"/>
          <a:stretch>
            <a:fillRect/>
          </a:stretch>
        </p:blipFill>
        <p:spPr>
          <a:xfrm>
            <a:off x="516836" y="1056341"/>
            <a:ext cx="10968318" cy="5394155"/>
          </a:xfrm>
          <a:prstGeom prst="rect">
            <a:avLst/>
          </a:prstGeom>
        </p:spPr>
      </p:pic>
    </p:spTree>
    <p:extLst>
      <p:ext uri="{BB962C8B-B14F-4D97-AF65-F5344CB8AC3E}">
        <p14:creationId xmlns:p14="http://schemas.microsoft.com/office/powerpoint/2010/main" val="33860556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D:</a:t>
            </a:r>
            <a:r>
              <a:rPr kumimoji="0" lang="en-US"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Benefits/</a:t>
            </a: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Dangers</a:t>
            </a:r>
            <a:r>
              <a:rPr kumimoji="0" lang="en-US"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for Approving </a:t>
            </a: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D</a:t>
            </a:r>
            <a:endParaRPr kumimoji="0" lang="en-US" sz="2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6A13808-E262-C545-E73D-B2D7BBD961A3}"/>
              </a:ext>
            </a:extLst>
          </p:cNvPr>
          <p:cNvPicPr>
            <a:picLocks noChangeAspect="1"/>
          </p:cNvPicPr>
          <p:nvPr/>
        </p:nvPicPr>
        <p:blipFill>
          <a:blip r:embed="rId4"/>
          <a:stretch>
            <a:fillRect/>
          </a:stretch>
        </p:blipFill>
        <p:spPr>
          <a:xfrm>
            <a:off x="1735292" y="984770"/>
            <a:ext cx="4671772" cy="5678270"/>
          </a:xfrm>
          <a:prstGeom prst="rect">
            <a:avLst/>
          </a:prstGeom>
        </p:spPr>
      </p:pic>
      <p:pic>
        <p:nvPicPr>
          <p:cNvPr id="8" name="Picture 7">
            <a:extLst>
              <a:ext uri="{FF2B5EF4-FFF2-40B4-BE49-F238E27FC236}">
                <a16:creationId xmlns:a16="http://schemas.microsoft.com/office/drawing/2014/main" id="{1C1A29A3-C1F2-9EF9-7381-99309AE850CD}"/>
              </a:ext>
            </a:extLst>
          </p:cNvPr>
          <p:cNvPicPr>
            <a:picLocks noChangeAspect="1"/>
          </p:cNvPicPr>
          <p:nvPr/>
        </p:nvPicPr>
        <p:blipFill>
          <a:blip r:embed="rId5"/>
          <a:stretch>
            <a:fillRect/>
          </a:stretch>
        </p:blipFill>
        <p:spPr>
          <a:xfrm>
            <a:off x="6407064" y="984770"/>
            <a:ext cx="2668265" cy="5678269"/>
          </a:xfrm>
          <a:prstGeom prst="rect">
            <a:avLst/>
          </a:prstGeom>
        </p:spPr>
      </p:pic>
    </p:spTree>
    <p:extLst>
      <p:ext uri="{BB962C8B-B14F-4D97-AF65-F5344CB8AC3E}">
        <p14:creationId xmlns:p14="http://schemas.microsoft.com/office/powerpoint/2010/main" val="34434787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FF0000"/>
                </a:solidFill>
                <a:latin typeface="Arial" panose="020B0604020202020204" pitchFamily="34" charset="0"/>
                <a:cs typeface="Arial" panose="020B0604020202020204" pitchFamily="34" charset="0"/>
              </a:rPr>
              <a:t>Option D</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44</a:t>
            </a:fld>
            <a:endParaRPr lang="en-US"/>
          </a:p>
        </p:txBody>
      </p:sp>
    </p:spTree>
    <p:extLst>
      <p:ext uri="{BB962C8B-B14F-4D97-AF65-F5344CB8AC3E}">
        <p14:creationId xmlns:p14="http://schemas.microsoft.com/office/powerpoint/2010/main" val="28191135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algn="ct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rPr>
              <a:t>Adopt Full Rollback</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45</a:t>
            </a:fld>
            <a:endParaRPr lang="en-US"/>
          </a:p>
        </p:txBody>
      </p:sp>
      <p:pic>
        <p:nvPicPr>
          <p:cNvPr id="6" name="Picture 5">
            <a:extLst>
              <a:ext uri="{FF2B5EF4-FFF2-40B4-BE49-F238E27FC236}">
                <a16:creationId xmlns:a16="http://schemas.microsoft.com/office/drawing/2014/main" id="{1C59D5C8-8139-CFC7-C8E9-F916531213D7}"/>
              </a:ext>
            </a:extLst>
          </p:cNvPr>
          <p:cNvPicPr>
            <a:picLocks noChangeAspect="1"/>
          </p:cNvPicPr>
          <p:nvPr/>
        </p:nvPicPr>
        <p:blipFill>
          <a:blip r:embed="rId4"/>
          <a:stretch>
            <a:fillRect/>
          </a:stretch>
        </p:blipFill>
        <p:spPr>
          <a:xfrm>
            <a:off x="595073" y="1228360"/>
            <a:ext cx="11186504" cy="1514839"/>
          </a:xfrm>
          <a:prstGeom prst="rect">
            <a:avLst/>
          </a:prstGeom>
        </p:spPr>
      </p:pic>
    </p:spTree>
    <p:extLst>
      <p:ext uri="{BB962C8B-B14F-4D97-AF65-F5344CB8AC3E}">
        <p14:creationId xmlns:p14="http://schemas.microsoft.com/office/powerpoint/2010/main" val="2811317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FF0000"/>
                </a:solidFill>
                <a:effectLst>
                  <a:outerShdw blurRad="38100" dist="38100" dir="2700000" algn="tl">
                    <a:srgbClr val="000000">
                      <a:alpha val="43137"/>
                    </a:srgbClr>
                  </a:outerShdw>
                </a:effectLst>
                <a:latin typeface="Trade Gothic Next HvyCd" panose="020B0906040303020004" pitchFamily="34" charset="0"/>
              </a:rPr>
              <a:t>Option D: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24196" y="6327360"/>
            <a:ext cx="2743200" cy="365125"/>
          </a:xfrm>
        </p:spPr>
        <p:txBody>
          <a:bodyPr/>
          <a:lstStyle/>
          <a:p>
            <a:fld id="{28E6F07D-F62F-4C3B-A21E-2367E9A39921}" type="slidenum">
              <a:rPr lang="en-US" smtClean="0"/>
              <a:t>46</a:t>
            </a:fld>
            <a:endParaRPr lang="en-US"/>
          </a:p>
        </p:txBody>
      </p:sp>
      <p:pic>
        <p:nvPicPr>
          <p:cNvPr id="4" name="Picture 3">
            <a:extLst>
              <a:ext uri="{FF2B5EF4-FFF2-40B4-BE49-F238E27FC236}">
                <a16:creationId xmlns:a16="http://schemas.microsoft.com/office/drawing/2014/main" id="{B42FA7EE-7232-C4DA-EBA5-CE058920C466}"/>
              </a:ext>
            </a:extLst>
          </p:cNvPr>
          <p:cNvPicPr>
            <a:picLocks noChangeAspect="1"/>
          </p:cNvPicPr>
          <p:nvPr/>
        </p:nvPicPr>
        <p:blipFill>
          <a:blip r:embed="rId4"/>
          <a:stretch>
            <a:fillRect/>
          </a:stretch>
        </p:blipFill>
        <p:spPr>
          <a:xfrm>
            <a:off x="511520" y="1126989"/>
            <a:ext cx="10741937" cy="5119902"/>
          </a:xfrm>
          <a:prstGeom prst="rect">
            <a:avLst/>
          </a:prstGeom>
        </p:spPr>
      </p:pic>
    </p:spTree>
    <p:extLst>
      <p:ext uri="{BB962C8B-B14F-4D97-AF65-F5344CB8AC3E}">
        <p14:creationId xmlns:p14="http://schemas.microsoft.com/office/powerpoint/2010/main" val="1250124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629959"/>
            <a:ext cx="10978342" cy="23237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 Millage Rate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5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Summary of Options, Tax History, </a:t>
            </a:r>
          </a:p>
          <a:p>
            <a:pPr algn="ctr"/>
            <a:r>
              <a:rPr lang="en-US" sz="3000" b="1" dirty="0">
                <a:latin typeface="Arial" panose="020B0604020202020204" pitchFamily="34" charset="0"/>
                <a:cs typeface="Arial" panose="020B0604020202020204" pitchFamily="34" charset="0"/>
              </a:rPr>
              <a:t>and Comparison of Other School Districts</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47</a:t>
            </a:fld>
            <a:endParaRPr lang="en-US"/>
          </a:p>
        </p:txBody>
      </p:sp>
    </p:spTree>
    <p:extLst>
      <p:ext uri="{BB962C8B-B14F-4D97-AF65-F5344CB8AC3E}">
        <p14:creationId xmlns:p14="http://schemas.microsoft.com/office/powerpoint/2010/main" val="3803451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Benefits/</a:t>
            </a:r>
            <a:r>
              <a:rPr lang="en-US" sz="2200">
                <a:solidFill>
                  <a:srgbClr val="FF0000"/>
                </a:solidFill>
                <a:effectLst>
                  <a:outerShdw blurRad="38100" dist="38100" dir="2700000" algn="tl">
                    <a:srgbClr val="000000">
                      <a:alpha val="43137"/>
                    </a:srgbClr>
                  </a:outerShdw>
                </a:effectLst>
                <a:latin typeface="Trade Gothic Next HvyCd" panose="020B0906040303020004" pitchFamily="34" charset="0"/>
              </a:rPr>
              <a:t>Dangers </a:t>
            </a:r>
            <a:r>
              <a:rPr lang="en-US" sz="2200">
                <a:solidFill>
                  <a:schemeClr val="bg1"/>
                </a:solidFill>
                <a:effectLst>
                  <a:outerShdw blurRad="38100" dist="38100" dir="2700000" algn="tl">
                    <a:srgbClr val="000000">
                      <a:alpha val="43137"/>
                    </a:srgbClr>
                  </a:outerShdw>
                </a:effectLst>
                <a:latin typeface="Trade Gothic Next HvyCd" panose="020B0906040303020004" pitchFamily="34" charset="0"/>
              </a:rPr>
              <a:t>of All Options Presented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63182" y="6492875"/>
            <a:ext cx="2743200" cy="365125"/>
          </a:xfrm>
        </p:spPr>
        <p:txBody>
          <a:bodyPr/>
          <a:lstStyle/>
          <a:p>
            <a:fld id="{28E6F07D-F62F-4C3B-A21E-2367E9A39921}" type="slidenum">
              <a:rPr lang="en-US" smtClean="0"/>
              <a:t>48</a:t>
            </a:fld>
            <a:endParaRPr lang="en-US"/>
          </a:p>
        </p:txBody>
      </p:sp>
      <p:pic>
        <p:nvPicPr>
          <p:cNvPr id="7" name="Picture 6">
            <a:extLst>
              <a:ext uri="{FF2B5EF4-FFF2-40B4-BE49-F238E27FC236}">
                <a16:creationId xmlns:a16="http://schemas.microsoft.com/office/drawing/2014/main" id="{E81DE7BF-A3F3-44BE-95AA-35E22802C586}"/>
              </a:ext>
            </a:extLst>
          </p:cNvPr>
          <p:cNvPicPr>
            <a:picLocks noChangeAspect="1"/>
          </p:cNvPicPr>
          <p:nvPr/>
        </p:nvPicPr>
        <p:blipFill>
          <a:blip r:embed="rId4"/>
          <a:stretch>
            <a:fillRect/>
          </a:stretch>
        </p:blipFill>
        <p:spPr>
          <a:xfrm>
            <a:off x="0" y="1398212"/>
            <a:ext cx="12192000" cy="4604075"/>
          </a:xfrm>
          <a:prstGeom prst="rect">
            <a:avLst/>
          </a:prstGeom>
        </p:spPr>
      </p:pic>
    </p:spTree>
    <p:extLst>
      <p:ext uri="{BB962C8B-B14F-4D97-AF65-F5344CB8AC3E}">
        <p14:creationId xmlns:p14="http://schemas.microsoft.com/office/powerpoint/2010/main" val="3302309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5 Year Trend Analysis of Fund Balance as a % of Annual Expenditures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63182" y="6492875"/>
            <a:ext cx="2743200" cy="365125"/>
          </a:xfrm>
        </p:spPr>
        <p:txBody>
          <a:bodyPr/>
          <a:lstStyle/>
          <a:p>
            <a:fld id="{28E6F07D-F62F-4C3B-A21E-2367E9A39921}" type="slidenum">
              <a:rPr lang="en-US" smtClean="0"/>
              <a:t>49</a:t>
            </a:fld>
            <a:endParaRPr lang="en-US"/>
          </a:p>
        </p:txBody>
      </p:sp>
      <p:pic>
        <p:nvPicPr>
          <p:cNvPr id="4" name="Picture 3">
            <a:extLst>
              <a:ext uri="{FF2B5EF4-FFF2-40B4-BE49-F238E27FC236}">
                <a16:creationId xmlns:a16="http://schemas.microsoft.com/office/drawing/2014/main" id="{0DBD6706-01FD-480C-2A49-F9995EEF741E}"/>
              </a:ext>
            </a:extLst>
          </p:cNvPr>
          <p:cNvPicPr>
            <a:picLocks noChangeAspect="1"/>
          </p:cNvPicPr>
          <p:nvPr/>
        </p:nvPicPr>
        <p:blipFill>
          <a:blip r:embed="rId4"/>
          <a:stretch>
            <a:fillRect/>
          </a:stretch>
        </p:blipFill>
        <p:spPr>
          <a:xfrm>
            <a:off x="251927" y="1309841"/>
            <a:ext cx="11467322" cy="3868649"/>
          </a:xfrm>
          <a:prstGeom prst="rect">
            <a:avLst/>
          </a:prstGeom>
        </p:spPr>
      </p:pic>
    </p:spTree>
    <p:extLst>
      <p:ext uri="{BB962C8B-B14F-4D97-AF65-F5344CB8AC3E}">
        <p14:creationId xmlns:p14="http://schemas.microsoft.com/office/powerpoint/2010/main" val="1741717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50</a:t>
            </a:fld>
            <a:endParaRPr lang="en-US"/>
          </a:p>
        </p:txBody>
      </p:sp>
      <p:pic>
        <p:nvPicPr>
          <p:cNvPr id="4" name="Picture 3">
            <a:extLst>
              <a:ext uri="{FF2B5EF4-FFF2-40B4-BE49-F238E27FC236}">
                <a16:creationId xmlns:a16="http://schemas.microsoft.com/office/drawing/2014/main" id="{8AF2D078-6798-0AF0-E461-43E7F00B1278}"/>
              </a:ext>
            </a:extLst>
          </p:cNvPr>
          <p:cNvPicPr>
            <a:picLocks noChangeAspect="1"/>
          </p:cNvPicPr>
          <p:nvPr/>
        </p:nvPicPr>
        <p:blipFill>
          <a:blip r:embed="rId4"/>
          <a:stretch>
            <a:fillRect/>
          </a:stretch>
        </p:blipFill>
        <p:spPr>
          <a:xfrm>
            <a:off x="242714" y="1060026"/>
            <a:ext cx="11499631" cy="5130261"/>
          </a:xfrm>
          <a:prstGeom prst="rect">
            <a:avLst/>
          </a:prstGeom>
        </p:spPr>
      </p:pic>
      <p:sp>
        <p:nvSpPr>
          <p:cNvPr id="6" name="TextBox 5">
            <a:extLst>
              <a:ext uri="{FF2B5EF4-FFF2-40B4-BE49-F238E27FC236}">
                <a16:creationId xmlns:a16="http://schemas.microsoft.com/office/drawing/2014/main" id="{E35A66AB-5E23-0D77-5064-B9ECDCF3D0FA}"/>
              </a:ext>
            </a:extLst>
          </p:cNvPr>
          <p:cNvSpPr txBox="1"/>
          <p:nvPr/>
        </p:nvSpPr>
        <p:spPr>
          <a:xfrm>
            <a:off x="138545" y="6269641"/>
            <a:ext cx="6594764" cy="369332"/>
          </a:xfrm>
          <a:prstGeom prst="rect">
            <a:avLst/>
          </a:prstGeom>
          <a:noFill/>
        </p:spPr>
        <p:txBody>
          <a:bodyPr wrap="square" rtlCol="0">
            <a:spAutoFit/>
          </a:bodyPr>
          <a:lstStyle/>
          <a:p>
            <a:r>
              <a:rPr lang="en-US" dirty="0"/>
              <a:t>* Bibb County 2024 levied amount is based on full rollback of 13.886 </a:t>
            </a:r>
          </a:p>
        </p:txBody>
      </p:sp>
    </p:spTree>
    <p:extLst>
      <p:ext uri="{BB962C8B-B14F-4D97-AF65-F5344CB8AC3E}">
        <p14:creationId xmlns:p14="http://schemas.microsoft.com/office/powerpoint/2010/main" val="3360285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3478" y="0"/>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Millage Rate Trends of Bibb County School District</a:t>
            </a:r>
          </a:p>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with Other School Districts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51</a:t>
            </a:fld>
            <a:endParaRPr lang="en-US"/>
          </a:p>
        </p:txBody>
      </p:sp>
      <p:pic>
        <p:nvPicPr>
          <p:cNvPr id="6" name="Picture 5">
            <a:extLst>
              <a:ext uri="{FF2B5EF4-FFF2-40B4-BE49-F238E27FC236}">
                <a16:creationId xmlns:a16="http://schemas.microsoft.com/office/drawing/2014/main" id="{3B56FFF7-4B02-A774-F1A0-AE5FFD3EA9BA}"/>
              </a:ext>
            </a:extLst>
          </p:cNvPr>
          <p:cNvPicPr>
            <a:picLocks noChangeAspect="1"/>
          </p:cNvPicPr>
          <p:nvPr/>
        </p:nvPicPr>
        <p:blipFill>
          <a:blip r:embed="rId4"/>
          <a:stretch>
            <a:fillRect/>
          </a:stretch>
        </p:blipFill>
        <p:spPr>
          <a:xfrm>
            <a:off x="333066" y="1002999"/>
            <a:ext cx="11364011" cy="5781712"/>
          </a:xfrm>
          <a:prstGeom prst="rect">
            <a:avLst/>
          </a:prstGeom>
        </p:spPr>
      </p:pic>
    </p:spTree>
    <p:extLst>
      <p:ext uri="{BB962C8B-B14F-4D97-AF65-F5344CB8AC3E}">
        <p14:creationId xmlns:p14="http://schemas.microsoft.com/office/powerpoint/2010/main" val="2163744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5 Year Comparisons of Annual Taxes Levied Georgia School Districts Compared with Bibb County School District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52</a:t>
            </a:fld>
            <a:endParaRPr lang="en-US"/>
          </a:p>
        </p:txBody>
      </p:sp>
      <p:pic>
        <p:nvPicPr>
          <p:cNvPr id="4" name="Picture 3">
            <a:extLst>
              <a:ext uri="{FF2B5EF4-FFF2-40B4-BE49-F238E27FC236}">
                <a16:creationId xmlns:a16="http://schemas.microsoft.com/office/drawing/2014/main" id="{6FDE13A0-6C05-83E3-EEA1-71EE99C5A857}"/>
              </a:ext>
            </a:extLst>
          </p:cNvPr>
          <p:cNvPicPr>
            <a:picLocks noChangeAspect="1"/>
          </p:cNvPicPr>
          <p:nvPr/>
        </p:nvPicPr>
        <p:blipFill>
          <a:blip r:embed="rId4"/>
          <a:stretch>
            <a:fillRect/>
          </a:stretch>
        </p:blipFill>
        <p:spPr>
          <a:xfrm>
            <a:off x="83976" y="1036104"/>
            <a:ext cx="11784563" cy="5311545"/>
          </a:xfrm>
          <a:prstGeom prst="rect">
            <a:avLst/>
          </a:prstGeom>
        </p:spPr>
      </p:pic>
    </p:spTree>
    <p:extLst>
      <p:ext uri="{BB962C8B-B14F-4D97-AF65-F5344CB8AC3E}">
        <p14:creationId xmlns:p14="http://schemas.microsoft.com/office/powerpoint/2010/main" val="3702677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53</a:t>
            </a:fld>
            <a:endParaRPr lang="en-US"/>
          </a:p>
        </p:txBody>
      </p:sp>
    </p:spTree>
    <p:extLst>
      <p:ext uri="{BB962C8B-B14F-4D97-AF65-F5344CB8AC3E}">
        <p14:creationId xmlns:p14="http://schemas.microsoft.com/office/powerpoint/2010/main" val="2204643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54</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756</TotalTime>
  <Words>2320</Words>
  <Application>Microsoft Office PowerPoint</Application>
  <PresentationFormat>Widescreen</PresentationFormat>
  <Paragraphs>295</Paragraphs>
  <Slides>54</Slides>
  <Notes>42</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4</cp:revision>
  <cp:lastPrinted>2024-08-19T16:20:21Z</cp:lastPrinted>
  <dcterms:created xsi:type="dcterms:W3CDTF">2023-05-01T16:02:45Z</dcterms:created>
  <dcterms:modified xsi:type="dcterms:W3CDTF">2024-08-19T20:14:03Z</dcterms:modified>
</cp:coreProperties>
</file>