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181" r:id="rId2"/>
  </p:sldMasterIdLst>
  <p:notesMasterIdLst>
    <p:notesMasterId r:id="rId23"/>
  </p:notesMasterIdLst>
  <p:handoutMasterIdLst>
    <p:handoutMasterId r:id="rId24"/>
  </p:handoutMasterIdLst>
  <p:sldIdLst>
    <p:sldId id="264" r:id="rId3"/>
    <p:sldId id="281" r:id="rId4"/>
    <p:sldId id="282" r:id="rId5"/>
    <p:sldId id="493" r:id="rId6"/>
    <p:sldId id="512" r:id="rId7"/>
    <p:sldId id="513" r:id="rId8"/>
    <p:sldId id="478" r:id="rId9"/>
    <p:sldId id="499" r:id="rId10"/>
    <p:sldId id="500" r:id="rId11"/>
    <p:sldId id="501" r:id="rId12"/>
    <p:sldId id="503" r:id="rId13"/>
    <p:sldId id="507" r:id="rId14"/>
    <p:sldId id="505" r:id="rId15"/>
    <p:sldId id="482" r:id="rId16"/>
    <p:sldId id="519" r:id="rId17"/>
    <p:sldId id="515" r:id="rId18"/>
    <p:sldId id="486" r:id="rId19"/>
    <p:sldId id="511" r:id="rId20"/>
    <p:sldId id="514" r:id="rId21"/>
    <p:sldId id="268" r:id="rId22"/>
  </p:sldIdLst>
  <p:sldSz cx="9144000" cy="6858000" type="screen4x3"/>
  <p:notesSz cx="7099300" cy="9385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6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9FDF"/>
    <a:srgbClr val="F68E1E"/>
    <a:srgbClr val="B52C21"/>
    <a:srgbClr val="C62610"/>
    <a:srgbClr val="A80000"/>
    <a:srgbClr val="FF3F3F"/>
    <a:srgbClr val="D00000"/>
    <a:srgbClr val="C915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99170B-0F52-89E4-F181-00618F24E68C}" v="4" dt="2025-05-12T12:59:30.966"/>
    <p1510:client id="{6A472773-07EF-2270-A97C-CA466F30FA47}" v="123" dt="2025-05-12T13:21:54.4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56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69E358-A1BA-5DD9-8E5B-A3B4BD99DB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6926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 eaLnBrk="1" hangingPunct="1">
              <a:defRPr sz="12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0A80A1-209F-CDB4-CA31-E96C7BDDFE5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46926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 eaLnBrk="1" hangingPunct="1">
              <a:defRPr sz="12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fld id="{1347B642-0A89-4F21-82C8-387C2FF518C5}" type="datetimeFigureOut">
              <a:rPr lang="en-US"/>
              <a:pPr>
                <a:defRPr/>
              </a:pPr>
              <a:t>5/12/2025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3E2EEE-9280-846C-A644-255200920F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4406"/>
            <a:ext cx="3076363" cy="469265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 eaLnBrk="1" hangingPunct="1">
              <a:defRPr sz="1200"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1F543D-2761-F7F6-911E-DED935231C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294" y="8914406"/>
            <a:ext cx="3076363" cy="469265"/>
          </a:xfrm>
          <a:prstGeom prst="rect">
            <a:avLst/>
          </a:prstGeom>
        </p:spPr>
        <p:txBody>
          <a:bodyPr vert="horz" wrap="square" lIns="94192" tIns="47096" rIns="94192" bIns="4709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825E07E-8EB8-4D31-809E-3D4123D667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A591364-9BBD-B366-1B1D-077B609D1CF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469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92" tIns="47096" rIns="94192" bIns="4709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251DBBD-4A0F-8167-71D7-1DA3C899C4C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469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92" tIns="47096" rIns="94192" bIns="4709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02430A57-CCD2-8EC5-26AA-BC8680233F0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3325" y="703263"/>
            <a:ext cx="4692650" cy="35194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57AD8CF5-1B76-FB76-71DA-CE69F37B29C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458018"/>
            <a:ext cx="5679440" cy="4223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92" tIns="47096" rIns="94192" bIns="470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FE04064A-85C5-1410-A117-0CD2CD976A8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4406"/>
            <a:ext cx="3076363" cy="469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92" tIns="47096" rIns="94192" bIns="4709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758C19B5-E7A0-3B68-C6ED-F136E901B0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8914406"/>
            <a:ext cx="3076363" cy="469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92" tIns="47096" rIns="94192" bIns="4709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E8CD3E4-9F60-41BA-B8E8-0F2823197A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638D7498-C34E-1805-0D8D-052FB8079D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830BA804-6746-00EB-47CC-91C208BA9E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63035FF5-27C3-99F1-2E80-C1D04680CB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5313" indent="-294351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77404" indent="-235481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48366" indent="-235481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19328" indent="-235481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90289" indent="-2354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61251" indent="-2354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532213" indent="-2354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003175" indent="-2354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39857FD-BDF4-4D23-B1ED-D95336FC683E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Read purpose, road map and Takeaway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B1D8BD-5051-44E3-BD89-AF70A8EF84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780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C917C-8381-7D25-87E9-7DA7DCA80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D532B3-0A50-AF78-CDA4-E77E5C0A8E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BEBEC9-F212-01E9-43A5-066EF98E9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Read purpose, road map and Takeaway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BFDE2-8E9E-D241-AAD5-22E4118C8F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B1D8BD-5051-44E3-BD89-AF70A8EF84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699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089A8-EAB8-38F1-A8D8-8389E766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56A38076-9BFA-C910-9CEB-FCB680330A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A449B59A-E83A-764B-A9C3-A90E76792B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CBE9DAE7-6430-5BFE-2766-5B96956573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5313" indent="-294351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77404" indent="-235481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48366" indent="-235481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19328" indent="-235481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90289" indent="-2354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61251" indent="-2354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532213" indent="-2354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003175" indent="-2354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8F82655-F8D6-4B3A-BCC3-5D980A32CCB6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1811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1BC8EF50-0C4E-D32C-B3A7-381A86CD78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E1348837-7BFC-F041-AB40-57EB36A73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4565AF07-7434-88BA-E547-847E8A8C7A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5313" indent="-294351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77404" indent="-235481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48366" indent="-235481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19328" indent="-235481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90289" indent="-2354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61251" indent="-2354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532213" indent="-2354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003175" indent="-2354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35B9581-EA6D-453C-BEE8-58531AEF9E6D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AC019-7DD0-6E32-CBD3-58E39B491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D0886FE0-DFF0-A024-7C8E-0B8A585CD1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9A9884F6-D5AC-0507-39CC-FF2160198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78FEBE49-0B9A-F319-06AA-FE6FB60823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65313" indent="-294351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77404" indent="-235481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48366" indent="-235481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119328" indent="-235481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90289" indent="-2354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061251" indent="-2354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532213" indent="-2354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003175" indent="-23548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35B9581-EA6D-453C-BEE8-58531AEF9E6D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208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0FB66-9398-C118-3566-EA7815B73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5E89AD-CDBF-16E6-9C64-6A6B0ADEBC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042F93-3BAB-9ED9-3875-4BCDA61CE1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A9CA41-48AE-1FA1-D804-B5FE652772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8CD3E4-9F60-41BA-B8E8-0F2823197A75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1729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24155B-BE38-C27F-95C6-0676D7A29F4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52400" y="6553200"/>
            <a:ext cx="228600" cy="171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5646A-C036-4E7E-B0C4-B5E2A5470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905085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Logo&#10;&#10;Description automatically generated">
            <a:extLst>
              <a:ext uri="{FF2B5EF4-FFF2-40B4-BE49-F238E27FC236}">
                <a16:creationId xmlns:a16="http://schemas.microsoft.com/office/drawing/2014/main" id="{641FA1B3-335A-4443-D19A-AB0CFEBB72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413" y="4191000"/>
            <a:ext cx="1781175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9100" y="1600200"/>
            <a:ext cx="8305800" cy="685800"/>
          </a:xfrm>
        </p:spPr>
        <p:txBody>
          <a:bodyPr/>
          <a:lstStyle>
            <a:lvl1pPr algn="ctr">
              <a:defRPr sz="4000" b="1" i="0" baseline="0" smtClean="0">
                <a:solidFill>
                  <a:schemeClr val="bg1"/>
                </a:solidFill>
                <a:latin typeface="+mj-lt"/>
                <a:ea typeface="Helvetica Neue LT Std 75" charset="0"/>
                <a:cs typeface="Helvetica Neue LT Std 75" charset="0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00100" y="3352800"/>
            <a:ext cx="7543800" cy="533400"/>
          </a:xfrm>
        </p:spPr>
        <p:txBody>
          <a:bodyPr/>
          <a:lstStyle>
            <a:lvl1pPr marL="0" indent="0" algn="ctr">
              <a:buFontTx/>
              <a:buNone/>
              <a:defRPr sz="3200" b="0" i="0" smtClean="0">
                <a:solidFill>
                  <a:schemeClr val="bg1"/>
                </a:solidFill>
                <a:latin typeface="+mn-lt"/>
                <a:ea typeface="Helvetica Neue LT Std 45 Light" charset="0"/>
                <a:cs typeface="Helvetica Neue LT Std 45 Light" charset="0"/>
              </a:defRPr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8030390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7"/>
            <a:ext cx="7772400" cy="411163"/>
          </a:xfrm>
        </p:spPr>
        <p:txBody>
          <a:bodyPr/>
          <a:lstStyle>
            <a:lvl1pPr>
              <a:defRPr b="1" i="0">
                <a:solidFill>
                  <a:schemeClr val="tx2"/>
                </a:solidFill>
                <a:latin typeface="Helvetica Neue LT Std 75" charset="0"/>
                <a:ea typeface="Helvetica Neue LT Std 75" charset="0"/>
                <a:cs typeface="Helvetica Neue LT Std 75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F55F4A4E-8E5D-2498-789D-AB054D31225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52400" y="6553200"/>
            <a:ext cx="228600" cy="171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4A1E2-DEE4-4CE5-8EE3-9025D7465A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012074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ctr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6A3A24E3-2E24-03F3-A3A4-DC64C2E772A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52400" y="6553200"/>
            <a:ext cx="228600" cy="171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645E2-0D98-48ED-AEFF-DE769FA36F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44456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90600"/>
            <a:ext cx="3810000" cy="48768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3810000" cy="48768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738DA6-FF1D-3597-6915-26675EEF5B5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52400" y="6553200"/>
            <a:ext cx="228600" cy="171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60396-8203-4C4F-9104-47DD4566E9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073372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4040188" cy="1184275"/>
          </a:xfrm>
        </p:spPr>
        <p:txBody>
          <a:bodyPr anchor="b"/>
          <a:lstStyle>
            <a:lvl1pPr marL="0" indent="0">
              <a:buNone/>
              <a:defRPr sz="2200" b="0" i="0">
                <a:latin typeface="Helvetica Neue LT Std 65 Medium" charset="0"/>
                <a:ea typeface="Helvetica Neue LT Std 65 Medium" charset="0"/>
                <a:cs typeface="Helvetica Neue LT Std 65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90600"/>
            <a:ext cx="4041775" cy="1184275"/>
          </a:xfrm>
        </p:spPr>
        <p:txBody>
          <a:bodyPr anchor="b"/>
          <a:lstStyle>
            <a:lvl1pPr marL="0" indent="0">
              <a:buNone/>
              <a:defRPr sz="2200" b="0" i="0">
                <a:latin typeface="Helvetica Neue LT Std 65 Medium" charset="0"/>
                <a:ea typeface="Helvetica Neue LT Std 65 Medium" charset="0"/>
                <a:cs typeface="Helvetica Neue LT Std 65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5E300-AB1A-C226-7CCA-480FB5D9AD7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52400" y="6553200"/>
            <a:ext cx="228600" cy="171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22855-3EF5-4F8A-ABF8-1748889F41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143147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44CD87-B8DD-3B6C-7CF3-AE95EAA18B3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52400" y="6553200"/>
            <a:ext cx="228600" cy="171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2F6C5-B5BA-4B61-A183-DE3C9553C7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212859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45FD6F-1EF5-6C8B-85A3-CB9B84A7264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52400" y="6553200"/>
            <a:ext cx="228600" cy="171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9B4B3-AB30-488E-A3F2-1A4128C973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557444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518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422602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127587-7E2C-4B91-ED14-C436B9F423A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52400" y="6553200"/>
            <a:ext cx="228600" cy="171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DF284-AF53-4C0B-A059-ED7FD71DBA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046311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4004B6-1537-1DA3-694C-13B2B9559EC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52400" y="6553200"/>
            <a:ext cx="228600" cy="171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2C18E-0626-4C2A-B6BC-13B533E77C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156389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5755E1-26EE-4AF6-B616-DD00CA98B47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52400" y="6553200"/>
            <a:ext cx="228600" cy="171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B67CD-3FD8-46F8-85AB-82D941CAB2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595213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274638"/>
            <a:ext cx="1790700" cy="5440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38"/>
            <a:ext cx="5219700" cy="5440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9C3F4-2811-E8DF-E6BE-CF26079964C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52400" y="6553200"/>
            <a:ext cx="228600" cy="171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D816E5-15BC-440C-9069-8EF9A4B751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105842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82000" cy="6397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381000" y="990600"/>
            <a:ext cx="3276600" cy="4800600"/>
          </a:xfrm>
        </p:spPr>
        <p:txBody>
          <a:bodyPr lIns="91440" tIns="45720" rIns="91440" bIns="45720"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62400" y="990600"/>
            <a:ext cx="48006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85F2FD-84C9-BD09-9F03-EF801AC5364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52400" y="6553200"/>
            <a:ext cx="228600" cy="171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77085-A5D5-4C57-9B26-4B15191937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657834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4225"/>
            <a:ext cx="7772400" cy="841375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457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9044837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4225"/>
            <a:ext cx="7772400" cy="841375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457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9807025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4225"/>
            <a:ext cx="7772400" cy="841375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457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68481696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4225"/>
            <a:ext cx="7772400" cy="841375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457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8985211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381000" y="0"/>
            <a:ext cx="4038600" cy="6858000"/>
          </a:xfrm>
        </p:spPr>
        <p:txBody>
          <a:bodyPr lIns="91440" tIns="45720" rIns="91440" bIns="45720"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76800" y="381000"/>
            <a:ext cx="38862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785585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7"/>
            <a:ext cx="7772400" cy="411163"/>
          </a:xfrm>
        </p:spPr>
        <p:txBody>
          <a:bodyPr/>
          <a:lstStyle>
            <a:lvl1pPr>
              <a:defRPr b="1" i="0">
                <a:solidFill>
                  <a:schemeClr val="tx2"/>
                </a:solidFill>
                <a:latin typeface="Helvetica Neue LT Std 75" charset="0"/>
                <a:ea typeface="Helvetica Neue LT Std 75" charset="0"/>
                <a:cs typeface="Helvetica Neue LT Std 75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0600"/>
            <a:ext cx="7772400" cy="4800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 marL="627063" indent="-285750">
              <a:buSzPct val="130000"/>
              <a:buFont typeface="Arial" charset="0"/>
              <a:buChar char="•"/>
              <a:defRPr>
                <a:solidFill>
                  <a:schemeClr val="tx1"/>
                </a:solidFill>
              </a:defRPr>
            </a:lvl2pPr>
            <a:lvl3pPr marL="800100" indent="-169863">
              <a:buClr>
                <a:schemeClr val="tx1"/>
              </a:buClr>
              <a:buSzPct val="130000"/>
              <a:buFont typeface="Arial" charset="0"/>
              <a:buChar char="•"/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7EABE-BB7D-02DD-4721-60C19016BC9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52400" y="6553200"/>
            <a:ext cx="228600" cy="171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B2E823-F94F-493C-AD94-2E0500AEB2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4800955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D2D77-CB0F-2A17-7EAE-AAAD2B98E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91C80-38D3-49D4-B0A5-5ACA51F5A5B0}" type="datetimeFigureOut">
              <a:rPr lang="en-US"/>
              <a:pPr>
                <a:defRPr/>
              </a:pPr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61FDD-887D-506D-465E-27158A0E1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CE0894-074D-D90A-3C9D-FE1F6C6A3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66619-51F1-4592-BABD-CA55783A4E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2004844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5F299-9116-1D85-EDD4-680125275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262E5-0E02-4028-ABB2-96273B413185}" type="datetimeFigureOut">
              <a:rPr lang="en-US"/>
              <a:pPr>
                <a:defRPr/>
              </a:pPr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42491-B697-B67E-2164-B79CADE51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D11C0-A8E0-880F-EC3A-F84C698EF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D32BB-8E9A-41E7-B21C-67E503AEAD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6103608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4C3668-8B40-2FDB-1899-BC52E99BA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A275D-AE3F-45D8-9E8B-3B2A499AA780}" type="datetimeFigureOut">
              <a:rPr lang="en-US"/>
              <a:pPr>
                <a:defRPr/>
              </a:pPr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E3369-2F46-050E-213D-E46184A8B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ECDBB-C9E8-6EE4-E7A0-5AC8C607B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312DD-B360-4893-B82E-11E8951362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779450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EF01BD-6C8A-9694-29FF-A0A6F664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F44A7-03B2-4EEC-8A01-3647895E48F7}" type="datetimeFigureOut">
              <a:rPr lang="en-US"/>
              <a:pPr>
                <a:defRPr/>
              </a:pPr>
              <a:t>5/12/2025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18D82AB-5C2A-F3FD-8AB5-FB11A0EEE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7733055-82CE-6A44-3D4C-34706992C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00831-BCE2-400F-A70B-54590F629D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4560744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81C96D0-C85F-EC9D-FC1F-16C145C50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F375F-1C37-4628-A9E7-6EC86DA55DFE}" type="datetimeFigureOut">
              <a:rPr lang="en-US"/>
              <a:pPr>
                <a:defRPr/>
              </a:pPr>
              <a:t>5/12/2025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3F7138A-D2F8-C64F-E996-3C4C1A80A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19652F9-1F09-A8C5-DA74-2E7321AF3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51A4B-BCBA-42CB-B867-A7F1AAB6DE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1057850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7AF6FD5-E902-DD18-5058-58955957F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703A0-F913-4505-8C9D-EEFD647F8B56}" type="datetimeFigureOut">
              <a:rPr lang="en-US"/>
              <a:pPr>
                <a:defRPr/>
              </a:pPr>
              <a:t>5/12/2025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68CE68F-3467-1408-AE7F-FE648164D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2A60460-2A00-6E00-5F8A-D12A6D677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A5BAA-B525-4DB6-AAD5-DA559413B5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464805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DB5DEEB-75EE-3209-10F1-50FF31253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84BB3-1A0E-4596-8A89-AD2370C7F47A}" type="datetimeFigureOut">
              <a:rPr lang="en-US"/>
              <a:pPr>
                <a:defRPr/>
              </a:pPr>
              <a:t>5/12/2025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87D5219-E735-FC1D-D22A-8C5493184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5ACB11-4EF3-AA3F-5E85-8980CBF00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48360-ACB0-4BD6-8ECA-9EECF06F28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460119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5CE1750-5EF6-0016-5243-57DBE8E27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33E15-E7B7-4510-9261-73FD06E06BA1}" type="datetimeFigureOut">
              <a:rPr lang="en-US"/>
              <a:pPr>
                <a:defRPr/>
              </a:pPr>
              <a:t>5/12/2025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586AF39-5A69-BD92-B494-059D744CA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5AB99FD-FA8A-20A3-7C82-8A9A1B877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1F4D6-8154-4F80-A0A3-5CC2799D4A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585483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marR="385445" indent="12700" algn="l" defTabSz="914400" rtl="0" eaLnBrk="1" fontAlgn="auto" latinLnBrk="0" hangingPunct="1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spc="-39">
                <a:solidFill>
                  <a:srgbClr val="000000"/>
                </a:solidFill>
                <a:latin typeface="Calibri"/>
                <a:cs typeface="Calibri"/>
                <a:sym typeface="Calibri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D592392-9390-F3FF-04A3-32D0A35C7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BA919-38B9-49B7-8648-0CFD5A26ACEF}" type="datetimeFigureOut">
              <a:rPr lang="en-US"/>
              <a:pPr>
                <a:defRPr/>
              </a:pPr>
              <a:t>5/12/2025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83C8B2C-419D-E6BF-CE80-3C65ACD6C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0BA8307-EFAE-BE36-18A7-E120F21D0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66E54-0046-4497-905E-0E69B4B7C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0095192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5BF9FE-2674-9CB2-EB50-4A82B9243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44003-DA15-43E0-9BA9-1F80AC5DF950}" type="datetimeFigureOut">
              <a:rPr lang="en-US"/>
              <a:pPr>
                <a:defRPr/>
              </a:pPr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1890D-F751-8118-9388-D420A0AB8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AA17F-5C36-85DD-68FC-82132E457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94454-E871-4E7C-A9A7-66DC35763D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2903302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0D4EC-241B-01D1-B4B6-53C6ED18D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F3C9C-4A70-44CA-877D-8E75A8B5C994}" type="datetimeFigureOut">
              <a:rPr lang="en-US"/>
              <a:pPr>
                <a:defRPr/>
              </a:pPr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587C9-74C0-41F1-D34A-E31B1EE6C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52561-B2EC-B4B8-C18E-DC5A1B445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58F5E-FD8C-496D-B893-3DF6D78FE3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717997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70A9D93-EF0E-88BA-BFCC-CF0CA883AF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74638"/>
            <a:ext cx="77724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D46E3D9-1A29-E9B2-F5BD-100834D809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77724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F650869-1048-B828-7500-57A8BB18339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" y="6610350"/>
            <a:ext cx="228600" cy="1714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800" b="1">
                <a:solidFill>
                  <a:srgbClr val="838675"/>
                </a:solidFill>
              </a:defRPr>
            </a:lvl1pPr>
          </a:lstStyle>
          <a:p>
            <a:pPr>
              <a:defRPr/>
            </a:pPr>
            <a:fld id="{D09498B1-4FCA-4E9C-ABA7-C7E939DF3C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29" name="Rectangle 7">
            <a:extLst>
              <a:ext uri="{FF2B5EF4-FFF2-40B4-BE49-F238E27FC236}">
                <a16:creationId xmlns:a16="http://schemas.microsoft.com/office/drawing/2014/main" id="{087DB225-A322-BF6B-1677-453F7C3E2A1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503238" y="1220788"/>
            <a:ext cx="184150" cy="3667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endParaRPr lang="x-none" altLang="x-none"/>
          </a:p>
        </p:txBody>
      </p:sp>
      <p:pic>
        <p:nvPicPr>
          <p:cNvPr id="2" name="Picture 5" descr="Logo&#10;&#10;Description automatically generated">
            <a:extLst>
              <a:ext uri="{FF2B5EF4-FFF2-40B4-BE49-F238E27FC236}">
                <a16:creationId xmlns:a16="http://schemas.microsoft.com/office/drawing/2014/main" id="{F2E7DBEE-E19F-BF37-113F-194CCC31E8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802313"/>
            <a:ext cx="890588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42" r:id="rId1"/>
    <p:sldLayoutId id="2147485543" r:id="rId2"/>
    <p:sldLayoutId id="2147485544" r:id="rId3"/>
    <p:sldLayoutId id="2147485545" r:id="rId4"/>
    <p:sldLayoutId id="2147485546" r:id="rId5"/>
    <p:sldLayoutId id="2147485547" r:id="rId6"/>
    <p:sldLayoutId id="2147485548" r:id="rId7"/>
    <p:sldLayoutId id="2147485549" r:id="rId8"/>
    <p:sldLayoutId id="2147485550" r:id="rId9"/>
    <p:sldLayoutId id="2147485551" r:id="rId10"/>
    <p:sldLayoutId id="2147485552" r:id="rId11"/>
    <p:sldLayoutId id="2147485553" r:id="rId12"/>
    <p:sldLayoutId id="2147485554" r:id="rId13"/>
    <p:sldLayoutId id="2147485555" r:id="rId14"/>
    <p:sldLayoutId id="2147485556" r:id="rId15"/>
    <p:sldLayoutId id="2147485557" r:id="rId16"/>
    <p:sldLayoutId id="2147485558" r:id="rId17"/>
    <p:sldLayoutId id="2147485559" r:id="rId18"/>
    <p:sldLayoutId id="2147485560" r:id="rId19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2"/>
          </a:solidFill>
          <a:latin typeface="+mj-lt"/>
          <a:ea typeface="Helvetica Neue LT Std 75" charset="0"/>
          <a:cs typeface="Helvetica Neue LT Std 75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2"/>
          </a:solidFill>
          <a:latin typeface="Arial" charset="0"/>
          <a:ea typeface="Helvetica Neue LT Std 75" charset="0"/>
          <a:cs typeface="Helvetica Neue LT Std 75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2"/>
          </a:solidFill>
          <a:latin typeface="Arial" charset="0"/>
          <a:ea typeface="Helvetica Neue LT Std 75" charset="0"/>
          <a:cs typeface="Helvetica Neue LT Std 75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2"/>
          </a:solidFill>
          <a:latin typeface="Arial" charset="0"/>
          <a:ea typeface="Helvetica Neue LT Std 75" charset="0"/>
          <a:cs typeface="Helvetica Neue LT Std 75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2"/>
          </a:solidFill>
          <a:latin typeface="Arial" charset="0"/>
          <a:ea typeface="Helvetica Neue LT Std 75" charset="0"/>
          <a:cs typeface="Helvetica Neue LT Std 75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algn="l" rtl="0" eaLnBrk="0" fontAlgn="base" hangingPunct="0">
        <a:spcBef>
          <a:spcPct val="50000"/>
        </a:spcBef>
        <a:spcAft>
          <a:spcPct val="0"/>
        </a:spcAft>
        <a:defRPr sz="2200">
          <a:solidFill>
            <a:schemeClr val="accent1"/>
          </a:solidFill>
          <a:latin typeface="+mn-lt"/>
          <a:ea typeface="Helvetica Neue LT Std 45 Light" charset="0"/>
          <a:cs typeface="Helvetica Neue LT Std 45 Light" charset="0"/>
        </a:defRPr>
      </a:lvl1pPr>
      <a:lvl2pPr marL="341313" algn="l" rtl="0" eaLnBrk="0" fontAlgn="base" hangingPunct="0">
        <a:spcBef>
          <a:spcPct val="20000"/>
        </a:spcBef>
        <a:spcAft>
          <a:spcPct val="0"/>
        </a:spcAft>
        <a:buClr>
          <a:srgbClr val="E7792B"/>
        </a:buClr>
        <a:buSzPct val="100000"/>
        <a:defRPr sz="2000">
          <a:solidFill>
            <a:schemeClr val="tx1"/>
          </a:solidFill>
          <a:latin typeface="+mn-lt"/>
          <a:ea typeface="Helvetica Neue LT Std 45 Light" charset="0"/>
          <a:cs typeface="Helvetica Neue LT Std 45 Light" charset="0"/>
        </a:defRPr>
      </a:lvl2pPr>
      <a:lvl3pPr marL="800100" indent="-169863" algn="l" rtl="0" eaLnBrk="0" fontAlgn="base" hangingPunct="0">
        <a:spcBef>
          <a:spcPts val="1225"/>
        </a:spcBef>
        <a:spcAft>
          <a:spcPct val="0"/>
        </a:spcAft>
        <a:buClr>
          <a:srgbClr val="E7792B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Helvetica Neue LT Std 45 Light" charset="0"/>
          <a:cs typeface="Helvetica Neue LT Std 45 Light" charset="0"/>
        </a:defRPr>
      </a:lvl3pPr>
      <a:lvl4pPr marL="1030288" indent="-115888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Helvetica Neue LT Std 45 Light" charset="0"/>
          <a:cs typeface="Helvetica Neue LT Std 45 Light" charset="0"/>
        </a:defRPr>
      </a:lvl4pPr>
      <a:lvl5pPr marL="1314450" indent="-169863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Helvetica Neue LT Std 45 Light" charset="0"/>
          <a:cs typeface="Helvetica Neue LT Std 45 Light" charset="0"/>
        </a:defRPr>
      </a:lvl5pPr>
      <a:lvl6pPr marL="1885950" indent="-169863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343150" indent="-169863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2800350" indent="-169863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257550" indent="-169863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4892BC95-EA07-B548-6260-6AA03C757F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FC24CEDD-0173-FC76-EBEE-A6D0C17884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2FF4F-40C7-3D4A-51EA-FB9FCC41F1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E331A95-63D6-49FB-B8AD-CD1573B3A898}" type="datetimeFigureOut">
              <a:rPr lang="en-US"/>
              <a:pPr>
                <a:defRPr/>
              </a:pPr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64C3F-DDD8-88CF-55BB-ADC049356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D44A8-5EDC-97D0-A3BA-9C786357F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CFBF374-8011-41E5-AB28-A0AF716B43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31" r:id="rId1"/>
    <p:sldLayoutId id="2147485532" r:id="rId2"/>
    <p:sldLayoutId id="2147485533" r:id="rId3"/>
    <p:sldLayoutId id="2147485534" r:id="rId4"/>
    <p:sldLayoutId id="2147485535" r:id="rId5"/>
    <p:sldLayoutId id="2147485536" r:id="rId6"/>
    <p:sldLayoutId id="2147485537" r:id="rId7"/>
    <p:sldLayoutId id="2147485538" r:id="rId8"/>
    <p:sldLayoutId id="2147485539" r:id="rId9"/>
    <p:sldLayoutId id="2147485540" r:id="rId10"/>
    <p:sldLayoutId id="214748554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29.pn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29.pn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8.jpe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microsoft.com/office/2007/relationships/hdphoto" Target="../media/hdphoto1.wdp"/><Relationship Id="rId10" Type="http://schemas.openxmlformats.org/officeDocument/2006/relationships/image" Target="../media/image43.jpeg"/><Relationship Id="rId4" Type="http://schemas.openxmlformats.org/officeDocument/2006/relationships/image" Target="../media/image39.png"/><Relationship Id="rId9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F52C44B3-105D-6FD8-1F54-B9FDAB850E0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19100" y="990600"/>
            <a:ext cx="8305800" cy="685800"/>
          </a:xfrm>
        </p:spPr>
        <p:txBody>
          <a:bodyPr/>
          <a:lstStyle/>
          <a:p>
            <a:r>
              <a:rPr lang="en-US" altLang="en-US" sz="4400">
                <a:ea typeface="Helvetica Neue LT Std 75"/>
                <a:cs typeface="Helvetica Neue LT Std 75"/>
              </a:rPr>
              <a:t>CIS Central Georgia</a:t>
            </a:r>
          </a:p>
        </p:txBody>
      </p:sp>
      <p:sp>
        <p:nvSpPr>
          <p:cNvPr id="24579" name="Subtitle 2">
            <a:extLst>
              <a:ext uri="{FF2B5EF4-FFF2-40B4-BE49-F238E27FC236}">
                <a16:creationId xmlns:a16="http://schemas.microsoft.com/office/drawing/2014/main" id="{0988FB82-3D2F-EA4E-041E-9C1712A2DE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00100" y="2057400"/>
            <a:ext cx="7543800" cy="533400"/>
          </a:xfrm>
        </p:spPr>
        <p:txBody>
          <a:bodyPr/>
          <a:lstStyle/>
          <a:p>
            <a:r>
              <a:rPr lang="en-US" altLang="en-US">
                <a:ea typeface="Helvetica Neue LT Std 45 Light"/>
                <a:cs typeface="Helvetica Neue LT Std 45 Light"/>
              </a:rPr>
              <a:t>School Improvement Support Initiative</a:t>
            </a:r>
          </a:p>
          <a:p>
            <a:r>
              <a:rPr lang="en-US" altLang="en-US" sz="3000">
                <a:ea typeface="Helvetica Neue LT Std 45 Light"/>
                <a:cs typeface="Helvetica Neue LT Std 45 Light"/>
              </a:rPr>
              <a:t>Bibb Board of Education Update </a:t>
            </a:r>
          </a:p>
          <a:p>
            <a:r>
              <a:rPr lang="en-US" altLang="en-US" sz="3000">
                <a:ea typeface="Helvetica Neue LT Std 45 Light"/>
                <a:cs typeface="Helvetica Neue LT Std 45 Light"/>
              </a:rPr>
              <a:t>Spring 2025</a:t>
            </a:r>
          </a:p>
          <a:p>
            <a:endParaRPr lang="en-US" altLang="en-US">
              <a:ea typeface="Helvetica Neue LT Std 45 Light"/>
              <a:cs typeface="Helvetica Neue LT Std 45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F378B0-4E2A-1EB4-A4F7-8F00E206486A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n-lt"/>
                <a:ea typeface="ＭＳ Ｐゴシック"/>
                <a:cs typeface="Arial"/>
              </a:rPr>
              <a:t>1</a:t>
            </a:r>
            <a:endParaRPr lang="en-US" dirty="0" err="1">
              <a:solidFill>
                <a:schemeClr val="accent3"/>
              </a:solidFill>
              <a:latin typeface="+mn-lt"/>
              <a:ea typeface="ＭＳ Ｐゴシック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2" name="Title 1">
            <a:extLst>
              <a:ext uri="{FF2B5EF4-FFF2-40B4-BE49-F238E27FC236}">
                <a16:creationId xmlns:a16="http://schemas.microsoft.com/office/drawing/2014/main" id="{C68C80AA-0232-5D36-53B2-E91B86673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411162"/>
          </a:xfrm>
        </p:spPr>
        <p:txBody>
          <a:bodyPr/>
          <a:lstStyle/>
          <a:p>
            <a:r>
              <a:rPr lang="en-US"/>
              <a:t>CIS BELIEFS</a:t>
            </a:r>
          </a:p>
        </p:txBody>
      </p:sp>
      <p:sp>
        <p:nvSpPr>
          <p:cNvPr id="26626" name="Text Placeholder 2">
            <a:extLst>
              <a:ext uri="{FF2B5EF4-FFF2-40B4-BE49-F238E27FC236}">
                <a16:creationId xmlns:a16="http://schemas.microsoft.com/office/drawing/2014/main" id="{9AFE392B-7B46-CECD-D9F7-EF32C15BB26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85800" y="990600"/>
            <a:ext cx="3810000" cy="4876799"/>
          </a:xfrm>
        </p:spPr>
        <p:txBody>
          <a:bodyPr wrap="square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Communities In Schools (CIS) believes that keeping students in school is not simply a teacher’s or school’s responsibility. </a:t>
            </a:r>
          </a:p>
          <a:p>
            <a:pPr>
              <a:lnSpc>
                <a:spcPct val="90000"/>
              </a:lnSpc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Instead, CIS  takes a community development approach to supporting students by delivering or brokering community resources for those challenged with barriers preventing them from being successful in school.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  </a:t>
            </a:r>
          </a:p>
          <a:p>
            <a:pPr>
              <a:lnSpc>
                <a:spcPct val="90000"/>
              </a:lnSpc>
            </a:pPr>
            <a:br>
              <a:rPr lang="en-US" altLang="en-US"/>
            </a:br>
            <a:endParaRPr lang="en-US" altLang="en-US"/>
          </a:p>
        </p:txBody>
      </p:sp>
      <p:sp>
        <p:nvSpPr>
          <p:cNvPr id="26634" name="Slide Number Placeholder 4">
            <a:extLst>
              <a:ext uri="{FF2B5EF4-FFF2-40B4-BE49-F238E27FC236}">
                <a16:creationId xmlns:a16="http://schemas.microsoft.com/office/drawing/2014/main" id="{66ADB3E3-D433-4EA9-3BE3-0CBDD5E302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52400" y="6553200"/>
            <a:ext cx="228600" cy="171450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fld id="{EF460396-8203-4C4F-9104-47DD4566E93F}" type="slidenum">
              <a:rPr lang="en-US" altLang="en-US"/>
              <a:pPr>
                <a:spcAft>
                  <a:spcPts val="600"/>
                </a:spcAft>
                <a:defRPr/>
              </a:pPr>
              <a:t>2</a:t>
            </a:fld>
            <a:endParaRPr lang="en-US" altLang="en-US"/>
          </a:p>
        </p:txBody>
      </p:sp>
      <p:pic>
        <p:nvPicPr>
          <p:cNvPr id="3" name="Online Image Placeholder 2" descr="A person holding a piece of paper&#10;&#10;AI-generated content may be incorrect.">
            <a:extLst>
              <a:ext uri="{FF2B5EF4-FFF2-40B4-BE49-F238E27FC236}">
                <a16:creationId xmlns:a16="http://schemas.microsoft.com/office/drawing/2014/main" id="{93574104-5D9B-2FE7-4DC2-E7BE12819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610" y="990600"/>
            <a:ext cx="3327971" cy="466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A8D41F-F76F-B25F-64BB-A02BD1A19028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n-lt"/>
                <a:ea typeface="ＭＳ Ｐゴシック"/>
                <a:cs typeface="Arial" panose="020B0604020202020204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6" name="Title 1">
            <a:extLst>
              <a:ext uri="{FF2B5EF4-FFF2-40B4-BE49-F238E27FC236}">
                <a16:creationId xmlns:a16="http://schemas.microsoft.com/office/drawing/2014/main" id="{70FAFDC3-EFCA-50BB-C1D8-DDB83C288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411162"/>
          </a:xfrm>
        </p:spPr>
        <p:txBody>
          <a:bodyPr/>
          <a:lstStyle/>
          <a:p>
            <a:r>
              <a:rPr lang="en-US"/>
              <a:t>CIS GOAL</a:t>
            </a:r>
          </a:p>
        </p:txBody>
      </p:sp>
      <p:sp>
        <p:nvSpPr>
          <p:cNvPr id="27650" name="Text Placeholder 3">
            <a:extLst>
              <a:ext uri="{FF2B5EF4-FFF2-40B4-BE49-F238E27FC236}">
                <a16:creationId xmlns:a16="http://schemas.microsoft.com/office/drawing/2014/main" id="{764047BE-4B12-4262-0028-9593F3782CF6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85800" y="990600"/>
            <a:ext cx="3810000" cy="4876800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b="1"/>
              <a:t>OUR GOAL</a:t>
            </a:r>
          </a:p>
          <a:p>
            <a:pPr>
              <a:lnSpc>
                <a:spcPct val="90000"/>
              </a:lnSpc>
            </a:pPr>
            <a:r>
              <a:rPr lang="en-US" altLang="en-US"/>
              <a:t>Our goal is simple. </a:t>
            </a:r>
          </a:p>
          <a:p>
            <a:pPr>
              <a:lnSpc>
                <a:spcPct val="90000"/>
              </a:lnSpc>
            </a:pPr>
            <a:r>
              <a:rPr lang="en-US" altLang="en-US"/>
              <a:t>Put students at the center. </a:t>
            </a:r>
          </a:p>
          <a:p>
            <a:pPr>
              <a:lnSpc>
                <a:spcPct val="90000"/>
              </a:lnSpc>
            </a:pPr>
            <a:r>
              <a:rPr lang="en-US" altLang="en-US"/>
              <a:t>Surround them with a caring community of support. </a:t>
            </a:r>
          </a:p>
          <a:p>
            <a:pPr>
              <a:lnSpc>
                <a:spcPct val="90000"/>
              </a:lnSpc>
            </a:pPr>
            <a:r>
              <a:rPr lang="en-US" altLang="en-US"/>
              <a:t>Create access to needed resources, </a:t>
            </a:r>
            <a:r>
              <a:rPr lang="en-US" altLang="en-US" b="1"/>
              <a:t>so they can take charge of the future they  want for themselves</a:t>
            </a:r>
            <a:r>
              <a:rPr lang="en-US" altLang="en-US"/>
              <a:t>, their communities, and each other</a:t>
            </a:r>
          </a:p>
          <a:p>
            <a:pPr>
              <a:lnSpc>
                <a:spcPct val="90000"/>
              </a:lnSpc>
            </a:pPr>
            <a:endParaRPr lang="en-US" altLang="en-US"/>
          </a:p>
          <a:p>
            <a:pPr>
              <a:lnSpc>
                <a:spcPct val="90000"/>
              </a:lnSpc>
            </a:pPr>
            <a:endParaRPr lang="en-US" altLang="en-US"/>
          </a:p>
        </p:txBody>
      </p:sp>
      <p:sp>
        <p:nvSpPr>
          <p:cNvPr id="27658" name="Slide Number Placeholder 4">
            <a:extLst>
              <a:ext uri="{FF2B5EF4-FFF2-40B4-BE49-F238E27FC236}">
                <a16:creationId xmlns:a16="http://schemas.microsoft.com/office/drawing/2014/main" id="{7F95D1DF-5CF9-E5B4-1269-26ECE7C6FF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52400" y="6553200"/>
            <a:ext cx="228600" cy="171450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fld id="{EF460396-8203-4C4F-9104-47DD4566E93F}" type="slidenum">
              <a:rPr lang="en-US" altLang="en-US"/>
              <a:pPr>
                <a:spcAft>
                  <a:spcPts val="600"/>
                </a:spcAft>
                <a:defRPr/>
              </a:pPr>
              <a:t>3</a:t>
            </a:fld>
            <a:endParaRPr lang="en-US" altLang="en-US"/>
          </a:p>
        </p:txBody>
      </p:sp>
      <p:pic>
        <p:nvPicPr>
          <p:cNvPr id="3" name="Picture 7" descr="A person and person standing next to a sign&#10;&#10;AI-generated content may be incorrect.">
            <a:extLst>
              <a:ext uri="{FF2B5EF4-FFF2-40B4-BE49-F238E27FC236}">
                <a16:creationId xmlns:a16="http://schemas.microsoft.com/office/drawing/2014/main" id="{03772870-8495-5B7B-A398-760412424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853" y="989517"/>
            <a:ext cx="3925519" cy="4699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535141-48DF-BAF2-C01F-A89874A162B7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n-lt"/>
                <a:ea typeface="ＭＳ Ｐゴシック"/>
                <a:cs typeface="Arial" panose="020B0604020202020204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57EB905-BD87-4549-AB52-A8716A614C8A}"/>
              </a:ext>
            </a:extLst>
          </p:cNvPr>
          <p:cNvSpPr txBox="1"/>
          <p:nvPr/>
        </p:nvSpPr>
        <p:spPr>
          <a:xfrm>
            <a:off x="412355" y="290200"/>
            <a:ext cx="8493105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00" b="1">
                <a:solidFill>
                  <a:schemeClr val="accent1"/>
                </a:solidFill>
                <a:latin typeface="Arial"/>
                <a:ea typeface="+mn-ea"/>
                <a:cs typeface="Arial"/>
              </a:rPr>
              <a:t>OVERVIEW</a:t>
            </a:r>
            <a:endParaRPr lang="en-US">
              <a:solidFill>
                <a:schemeClr val="accent1"/>
              </a:solidFill>
              <a:latin typeface="Arial"/>
              <a:ea typeface="+mn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F8BFD8-4ECB-416D-BD61-3ED1432A5E2D}"/>
              </a:ext>
            </a:extLst>
          </p:cNvPr>
          <p:cNvSpPr txBox="1"/>
          <p:nvPr/>
        </p:nvSpPr>
        <p:spPr>
          <a:xfrm>
            <a:off x="568934" y="993654"/>
            <a:ext cx="8252569" cy="3754874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000" b="1">
                <a:solidFill>
                  <a:schemeClr val="accent1"/>
                </a:solidFill>
                <a:latin typeface="Arial"/>
                <a:ea typeface="ＭＳ Ｐゴシック"/>
                <a:cs typeface="Arial"/>
              </a:rPr>
              <a:t>Purpose: </a:t>
            </a:r>
            <a:r>
              <a:rPr lang="en-US" sz="2000">
                <a:solidFill>
                  <a:schemeClr val="accent1"/>
                </a:solidFill>
                <a:latin typeface="Arial"/>
                <a:ea typeface="ＭＳ Ｐゴシック"/>
                <a:cs typeface="Arial"/>
              </a:rPr>
              <a:t>To provide updates for CIS School Improvement Initiative </a:t>
            </a:r>
            <a:endParaRPr lang="en-US" sz="200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marL="342900" indent="-342900" defTabSz="6858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>
                <a:solidFill>
                  <a:schemeClr val="accent1"/>
                </a:solidFill>
                <a:latin typeface="Arial"/>
                <a:ea typeface="ＭＳ Ｐゴシック"/>
                <a:cs typeface="Arial"/>
              </a:rPr>
              <a:t>Roadmap: </a:t>
            </a:r>
            <a:endParaRPr lang="en-US" sz="2000" b="1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marL="685800" lvl="1" indent="-342900"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chemeClr val="accent1"/>
                </a:solidFill>
                <a:latin typeface="Arial"/>
                <a:ea typeface="ＭＳ Ｐゴシック"/>
                <a:cs typeface="Arial"/>
              </a:rPr>
              <a:t>Differentiated Tiers of Support, Semester 1, FY25:</a:t>
            </a:r>
          </a:p>
          <a:p>
            <a:pPr marL="1143000" lvl="2" indent="-342900" defTabSz="685800"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chemeClr val="accent1"/>
                </a:solidFill>
                <a:latin typeface="Arial"/>
                <a:ea typeface="ＭＳ Ｐゴシック"/>
                <a:cs typeface="Arial"/>
              </a:rPr>
              <a:t>Tier I, Tier II, and Tier III Services </a:t>
            </a:r>
            <a:endParaRPr lang="en-US" sz="2000">
              <a:solidFill>
                <a:schemeClr val="accent1"/>
              </a:solidFill>
              <a:cs typeface="Arial"/>
            </a:endParaRPr>
          </a:p>
          <a:p>
            <a:pPr marL="1143000" lvl="2" indent="-342900" defTabSz="685800"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chemeClr val="accent1"/>
                </a:solidFill>
                <a:latin typeface="Arial"/>
                <a:ea typeface="ＭＳ Ｐゴシック"/>
                <a:cs typeface="Arial"/>
              </a:rPr>
              <a:t>Tiered Services Partners (Pictures)</a:t>
            </a:r>
            <a:endParaRPr lang="en-US" sz="200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marL="1143000" lvl="2" indent="-342900" defTabSz="685800"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chemeClr val="accent1"/>
                </a:solidFill>
                <a:latin typeface="Arial"/>
                <a:ea typeface="ＭＳ Ｐゴシック"/>
                <a:cs typeface="Arial"/>
              </a:rPr>
              <a:t>Hope Collective Mentoring Initiative (Pictures)</a:t>
            </a:r>
          </a:p>
          <a:p>
            <a:pPr marL="1143000" lvl="2" indent="-342900" defTabSz="685800"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chemeClr val="accent1"/>
                </a:solidFill>
                <a:latin typeface="Arial"/>
                <a:ea typeface="ＭＳ Ｐゴシック"/>
                <a:cs typeface="Arial"/>
              </a:rPr>
              <a:t>CIS Kids over the Years (Pictures)</a:t>
            </a:r>
          </a:p>
          <a:p>
            <a:pPr marL="1143000" lvl="2" indent="-342900" defTabSz="685800"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chemeClr val="accent1"/>
                </a:solidFill>
                <a:latin typeface="Arial"/>
                <a:ea typeface="ＭＳ Ｐゴシック"/>
                <a:cs typeface="Arial"/>
              </a:rPr>
              <a:t>Lessons Learned and Next Steps</a:t>
            </a:r>
          </a:p>
          <a:p>
            <a:pPr marL="342900" indent="-342900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>
                <a:solidFill>
                  <a:schemeClr val="accent1"/>
                </a:solidFill>
                <a:latin typeface="Arial"/>
                <a:ea typeface="ＭＳ Ｐゴシック"/>
                <a:cs typeface="Arial"/>
              </a:rPr>
              <a:t>Takeaway:  </a:t>
            </a:r>
            <a:r>
              <a:rPr lang="en-US" sz="2000">
                <a:solidFill>
                  <a:schemeClr val="accent1"/>
                </a:solidFill>
                <a:latin typeface="Arial"/>
                <a:ea typeface="ＭＳ Ｐゴシック"/>
                <a:cs typeface="Arial"/>
              </a:rPr>
              <a:t>CIS mitigates barriers to attendance, positive behavior, and academic success by providing needed resources to students and their families. </a:t>
            </a:r>
          </a:p>
          <a:p>
            <a:pPr marL="342900" indent="-342900" defTabSz="6858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950" b="1">
              <a:solidFill>
                <a:srgbClr val="131313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BA557-EB5C-E535-EC12-1A7CFC098E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D9B4B3-AB30-488E-A3F2-1A4128C97332}" type="slidenum">
              <a:rPr lang="en-US" alt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A66A71-D839-12E7-53BE-D48D691C6579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n-lt"/>
                <a:ea typeface="ＭＳ Ｐゴシック"/>
                <a:cs typeface="Arial" panose="020B0604020202020204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98549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54EB8-6624-C9F8-5BDB-7AEDA0B93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68E8720-9C58-03CF-A78F-712640AFB89F}"/>
              </a:ext>
            </a:extLst>
          </p:cNvPr>
          <p:cNvSpPr txBox="1"/>
          <p:nvPr/>
        </p:nvSpPr>
        <p:spPr>
          <a:xfrm>
            <a:off x="412355" y="290200"/>
            <a:ext cx="8493105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00" b="1">
                <a:solidFill>
                  <a:schemeClr val="accent1"/>
                </a:solidFill>
                <a:latin typeface="Arial"/>
                <a:ea typeface="+mn-ea"/>
                <a:cs typeface="Arial"/>
              </a:rPr>
              <a:t>DIFFERIENTIATED TIERS OF SERVICE</a:t>
            </a:r>
            <a:endParaRPr lang="en-US">
              <a:solidFill>
                <a:schemeClr val="accent1"/>
              </a:solidFill>
              <a:latin typeface="Arial"/>
              <a:ea typeface="+mn-ea"/>
            </a:endParaRPr>
          </a:p>
        </p:txBody>
      </p:sp>
      <p:pic>
        <p:nvPicPr>
          <p:cNvPr id="4" name="Picture 3" descr="A diagram of a company&amp;#39;s company&amp;#39;s pyramid&#10;&#10;AI-generated content may be incorrect.">
            <a:extLst>
              <a:ext uri="{FF2B5EF4-FFF2-40B4-BE49-F238E27FC236}">
                <a16:creationId xmlns:a16="http://schemas.microsoft.com/office/drawing/2014/main" id="{8CE3B811-998E-E4B6-91DF-365CF99EDE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4" t="10920" r="-144"/>
          <a:stretch/>
        </p:blipFill>
        <p:spPr>
          <a:xfrm>
            <a:off x="1507578" y="1093732"/>
            <a:ext cx="6138707" cy="546866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A53967-109E-5A2F-A00C-91B472CCB1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D9B4B3-AB30-488E-A3F2-1A4128C97332}" type="slidenum">
              <a:rPr lang="en-US" alt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BE2E38-2D14-71C5-448B-8B72020EF73C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n-lt"/>
                <a:ea typeface="ＭＳ Ｐゴシック"/>
                <a:cs typeface="Arial" panose="020B0604020202020204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206498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34EC5-D584-8B8C-62A7-9321E69CA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1">
            <a:extLst>
              <a:ext uri="{FF2B5EF4-FFF2-40B4-BE49-F238E27FC236}">
                <a16:creationId xmlns:a16="http://schemas.microsoft.com/office/drawing/2014/main" id="{899B7762-8659-2E01-2834-1228BDF511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BD696F8-5087-4F58-A720-1E8AB431602C}" type="slidenum">
              <a:rPr lang="en-US" altLang="en-US" smtClean="0">
                <a:solidFill>
                  <a:srgbClr val="838675"/>
                </a:solidFill>
              </a:rPr>
              <a:pPr/>
              <a:t>6</a:t>
            </a:fld>
            <a:endParaRPr lang="en-US" altLang="en-US">
              <a:solidFill>
                <a:srgbClr val="838675"/>
              </a:solidFill>
            </a:endParaRPr>
          </a:p>
        </p:txBody>
      </p:sp>
      <p:pic>
        <p:nvPicPr>
          <p:cNvPr id="31747" name="Picture 4">
            <a:extLst>
              <a:ext uri="{FF2B5EF4-FFF2-40B4-BE49-F238E27FC236}">
                <a16:creationId xmlns:a16="http://schemas.microsoft.com/office/drawing/2014/main" id="{85ED616C-2E89-B6EB-42FD-1CD87B5CE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77" y="120073"/>
            <a:ext cx="8761413" cy="6772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B1B24CB-97AB-DB87-EEBB-B7813EE06B01}"/>
              </a:ext>
            </a:extLst>
          </p:cNvPr>
          <p:cNvSpPr/>
          <p:nvPr/>
        </p:nvSpPr>
        <p:spPr>
          <a:xfrm>
            <a:off x="1981200" y="1524000"/>
            <a:ext cx="22860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A51399-7C03-10CE-8213-605323504262}"/>
              </a:ext>
            </a:extLst>
          </p:cNvPr>
          <p:cNvSpPr/>
          <p:nvPr/>
        </p:nvSpPr>
        <p:spPr>
          <a:xfrm>
            <a:off x="4360863" y="1524000"/>
            <a:ext cx="1735137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B69E66-DABF-51CD-1430-B86457086172}"/>
              </a:ext>
            </a:extLst>
          </p:cNvPr>
          <p:cNvSpPr/>
          <p:nvPr/>
        </p:nvSpPr>
        <p:spPr>
          <a:xfrm>
            <a:off x="6553200" y="1524000"/>
            <a:ext cx="1981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C4904D-ED48-339B-550F-7C4B016C6949}"/>
              </a:ext>
            </a:extLst>
          </p:cNvPr>
          <p:cNvSpPr/>
          <p:nvPr/>
        </p:nvSpPr>
        <p:spPr>
          <a:xfrm>
            <a:off x="6553200" y="1905000"/>
            <a:ext cx="19812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0D9E3D-8456-A733-ADCC-B5A53627E80E}"/>
              </a:ext>
            </a:extLst>
          </p:cNvPr>
          <p:cNvSpPr/>
          <p:nvPr/>
        </p:nvSpPr>
        <p:spPr>
          <a:xfrm>
            <a:off x="1981200" y="1993900"/>
            <a:ext cx="2286000" cy="673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F32B09-A640-DBE4-7EB3-1BD400E9CFA9}"/>
              </a:ext>
            </a:extLst>
          </p:cNvPr>
          <p:cNvSpPr/>
          <p:nvPr/>
        </p:nvSpPr>
        <p:spPr>
          <a:xfrm>
            <a:off x="1981200" y="2667000"/>
            <a:ext cx="22860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1BFFF4-E274-1AC0-976A-51FA92E00F4F}"/>
              </a:ext>
            </a:extLst>
          </p:cNvPr>
          <p:cNvSpPr/>
          <p:nvPr/>
        </p:nvSpPr>
        <p:spPr>
          <a:xfrm>
            <a:off x="4360863" y="3048000"/>
            <a:ext cx="1963737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2814EF-1D57-DE62-867E-0D325AD953ED}"/>
              </a:ext>
            </a:extLst>
          </p:cNvPr>
          <p:cNvSpPr/>
          <p:nvPr/>
        </p:nvSpPr>
        <p:spPr>
          <a:xfrm>
            <a:off x="6553200" y="2667000"/>
            <a:ext cx="22860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3B16BB-2B0E-2C27-D557-9C45D39C3E2B}"/>
              </a:ext>
            </a:extLst>
          </p:cNvPr>
          <p:cNvSpPr/>
          <p:nvPr/>
        </p:nvSpPr>
        <p:spPr>
          <a:xfrm>
            <a:off x="6570663" y="3505200"/>
            <a:ext cx="2039937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F9F1D4-FD71-2971-DAC5-07704ECB03DA}"/>
              </a:ext>
            </a:extLst>
          </p:cNvPr>
          <p:cNvSpPr/>
          <p:nvPr/>
        </p:nvSpPr>
        <p:spPr>
          <a:xfrm>
            <a:off x="1981200" y="3784600"/>
            <a:ext cx="203993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E82CBE-33AD-37FE-6265-20DE6FBFD877}"/>
              </a:ext>
            </a:extLst>
          </p:cNvPr>
          <p:cNvSpPr/>
          <p:nvPr/>
        </p:nvSpPr>
        <p:spPr>
          <a:xfrm>
            <a:off x="4360863" y="3810000"/>
            <a:ext cx="1963737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6B216C-F116-FB8B-ABE2-BAAB1F2B9BC7}"/>
              </a:ext>
            </a:extLst>
          </p:cNvPr>
          <p:cNvSpPr/>
          <p:nvPr/>
        </p:nvSpPr>
        <p:spPr>
          <a:xfrm>
            <a:off x="6570663" y="4191000"/>
            <a:ext cx="2192337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5DFEBC-9632-4886-AD42-7CF61CD08F95}"/>
              </a:ext>
            </a:extLst>
          </p:cNvPr>
          <p:cNvSpPr/>
          <p:nvPr/>
        </p:nvSpPr>
        <p:spPr>
          <a:xfrm>
            <a:off x="1981777" y="4356678"/>
            <a:ext cx="1708150" cy="298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D28C70-59DE-337C-B1FE-CBFB52D6A3BB}"/>
              </a:ext>
            </a:extLst>
          </p:cNvPr>
          <p:cNvSpPr txBox="1"/>
          <p:nvPr/>
        </p:nvSpPr>
        <p:spPr>
          <a:xfrm>
            <a:off x="1974273" y="4350761"/>
            <a:ext cx="19812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>
                <a:solidFill>
                  <a:schemeClr val="accent3"/>
                </a:solidFill>
                <a:latin typeface="Bahnschrift Light Condensed" panose="020B0502040204020203" pitchFamily="34" charset="0"/>
              </a:rPr>
              <a:t>Holiday food distribution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672A39-CEE7-4F5B-2295-DB610EAC2757}"/>
              </a:ext>
            </a:extLst>
          </p:cNvPr>
          <p:cNvSpPr/>
          <p:nvPr/>
        </p:nvSpPr>
        <p:spPr>
          <a:xfrm>
            <a:off x="1981200" y="4224338"/>
            <a:ext cx="1143000" cy="209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C23FB4-FF2F-3AA4-6FDF-E84FA02C5E9D}"/>
              </a:ext>
            </a:extLst>
          </p:cNvPr>
          <p:cNvSpPr/>
          <p:nvPr/>
        </p:nvSpPr>
        <p:spPr>
          <a:xfrm>
            <a:off x="1981200" y="4637088"/>
            <a:ext cx="1828800" cy="265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5B249D8-A1F9-55E4-8AC7-8ADC75F51E96}"/>
              </a:ext>
            </a:extLst>
          </p:cNvPr>
          <p:cNvSpPr/>
          <p:nvPr/>
        </p:nvSpPr>
        <p:spPr>
          <a:xfrm>
            <a:off x="4360863" y="4637088"/>
            <a:ext cx="2039937" cy="392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BAEFE21-62F0-D8CA-A724-63835E4D08BA}"/>
              </a:ext>
            </a:extLst>
          </p:cNvPr>
          <p:cNvSpPr/>
          <p:nvPr/>
        </p:nvSpPr>
        <p:spPr>
          <a:xfrm>
            <a:off x="6570663" y="4648200"/>
            <a:ext cx="2268537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84181F6-3559-774B-7212-43B70E654B4A}"/>
              </a:ext>
            </a:extLst>
          </p:cNvPr>
          <p:cNvSpPr/>
          <p:nvPr/>
        </p:nvSpPr>
        <p:spPr>
          <a:xfrm>
            <a:off x="1974850" y="5059363"/>
            <a:ext cx="1911350" cy="198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E6DCB85-C4EF-1865-9056-BD2C9C6F401F}"/>
              </a:ext>
            </a:extLst>
          </p:cNvPr>
          <p:cNvSpPr/>
          <p:nvPr/>
        </p:nvSpPr>
        <p:spPr>
          <a:xfrm>
            <a:off x="1974850" y="5467350"/>
            <a:ext cx="2197100" cy="661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E1E3637-7F84-9C40-BF8F-54993B4973DD}"/>
              </a:ext>
            </a:extLst>
          </p:cNvPr>
          <p:cNvSpPr/>
          <p:nvPr/>
        </p:nvSpPr>
        <p:spPr>
          <a:xfrm>
            <a:off x="4360863" y="5445125"/>
            <a:ext cx="2039937" cy="3460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A72644-7925-E832-E581-7089C8B6E430}"/>
              </a:ext>
            </a:extLst>
          </p:cNvPr>
          <p:cNvSpPr/>
          <p:nvPr/>
        </p:nvSpPr>
        <p:spPr>
          <a:xfrm>
            <a:off x="6572250" y="5475288"/>
            <a:ext cx="2266950" cy="315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338FA7A-6830-DFE3-2DA9-93C607F69074}"/>
              </a:ext>
            </a:extLst>
          </p:cNvPr>
          <p:cNvSpPr/>
          <p:nvPr/>
        </p:nvSpPr>
        <p:spPr>
          <a:xfrm>
            <a:off x="1974850" y="6288088"/>
            <a:ext cx="1073150" cy="265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8013338-6EDB-AEBE-9411-8032E1F0EAB0}"/>
              </a:ext>
            </a:extLst>
          </p:cNvPr>
          <p:cNvSpPr/>
          <p:nvPr/>
        </p:nvSpPr>
        <p:spPr>
          <a:xfrm>
            <a:off x="6553200" y="6151563"/>
            <a:ext cx="2286000" cy="4016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527105-1855-628E-BBE9-522012CD9FB5}"/>
              </a:ext>
            </a:extLst>
          </p:cNvPr>
          <p:cNvSpPr/>
          <p:nvPr/>
        </p:nvSpPr>
        <p:spPr>
          <a:xfrm>
            <a:off x="1174865" y="919941"/>
            <a:ext cx="7071360" cy="2438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048611-F6CC-01A9-F5C2-E3F2D0CCAF20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n-lt"/>
                <a:ea typeface="ＭＳ Ｐゴシック"/>
                <a:cs typeface="Arial" panose="020B0604020202020204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648134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2">
            <a:extLst>
              <a:ext uri="{FF2B5EF4-FFF2-40B4-BE49-F238E27FC236}">
                <a16:creationId xmlns:a16="http://schemas.microsoft.com/office/drawing/2014/main" id="{71957D05-EEA2-5EA5-F018-AB2C011871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22EF6F-533E-45E8-A4CC-9E339D01743C}" type="slidenum">
              <a:rPr lang="en-US" altLang="en-US">
                <a:solidFill>
                  <a:srgbClr val="838675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solidFill>
                <a:srgbClr val="838675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EB81154-9C3F-F171-463F-4DE38560D3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4287" y="145101"/>
            <a:ext cx="7932669" cy="685800"/>
          </a:xfrm>
        </p:spPr>
        <p:txBody>
          <a:bodyPr/>
          <a:lstStyle/>
          <a:p>
            <a:pPr>
              <a:defRPr/>
            </a:pPr>
            <a:r>
              <a:rPr lang="en-US" sz="2000">
                <a:latin typeface="Segoe UI"/>
                <a:cs typeface="Segoe UI"/>
              </a:rPr>
              <a:t>TIER I, II, and III Services - FY25 1st Semester </a:t>
            </a:r>
            <a:br>
              <a:rPr lang="en-US" sz="2000">
                <a:latin typeface="Segoe UI"/>
                <a:cs typeface="Segoe UI"/>
              </a:rPr>
            </a:br>
            <a:r>
              <a:rPr lang="en-US" sz="2000">
                <a:latin typeface="Segoe UI"/>
                <a:cs typeface="Segoe UI"/>
              </a:rPr>
              <a:t>Widely Accessible Services, Targeted and Individualized</a:t>
            </a:r>
            <a:endParaRPr lang="en-US" altLang="en-US" sz="2000">
              <a:latin typeface="Segoe UI"/>
              <a:ea typeface="Helvetica Neue LT Std 75"/>
              <a:cs typeface="Segoe UI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16E51B2-9734-6813-F9BB-2AAC12D498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151891"/>
              </p:ext>
            </p:extLst>
          </p:nvPr>
        </p:nvGraphicFramePr>
        <p:xfrm>
          <a:off x="1034830" y="826995"/>
          <a:ext cx="7080491" cy="5432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8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16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7823">
                  <a:extLst>
                    <a:ext uri="{9D8B030D-6E8A-4147-A177-3AD203B41FA5}">
                      <a16:colId xmlns:a16="http://schemas.microsoft.com/office/drawing/2014/main" val="3639361885"/>
                    </a:ext>
                  </a:extLst>
                </a:gridCol>
                <a:gridCol w="1088596">
                  <a:extLst>
                    <a:ext uri="{9D8B030D-6E8A-4147-A177-3AD203B41FA5}">
                      <a16:colId xmlns:a16="http://schemas.microsoft.com/office/drawing/2014/main" val="4088137509"/>
                    </a:ext>
                  </a:extLst>
                </a:gridCol>
                <a:gridCol w="1155294">
                  <a:extLst>
                    <a:ext uri="{9D8B030D-6E8A-4147-A177-3AD203B41FA5}">
                      <a16:colId xmlns:a16="http://schemas.microsoft.com/office/drawing/2014/main" val="116923757"/>
                    </a:ext>
                  </a:extLst>
                </a:gridCol>
              </a:tblGrid>
              <a:tr h="1283986"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School</a:t>
                      </a:r>
                    </a:p>
                  </a:txBody>
                  <a:tcPr marL="68580" marR="68580" marT="34279" marB="3427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2024-2025</a:t>
                      </a:r>
                    </a:p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Enrollment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2024-2025</a:t>
                      </a:r>
                    </a:p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Tier I: Schoolwide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700" baseline="0">
                          <a:solidFill>
                            <a:schemeClr val="tx1"/>
                          </a:solidFill>
                        </a:rPr>
                        <a:t>Average Number of Students Served Per Service Widely Accessible Services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2024-2025 </a:t>
                      </a:r>
                    </a:p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Tier</a:t>
                      </a:r>
                      <a:r>
                        <a:rPr lang="en-US" sz="1000" baseline="0">
                          <a:solidFill>
                            <a:schemeClr val="tx1"/>
                          </a:solidFill>
                        </a:rPr>
                        <a:t> I &amp; Basic Needs</a:t>
                      </a:r>
                    </a:p>
                    <a:p>
                      <a:pPr algn="ctr"/>
                      <a:r>
                        <a:rPr lang="en-US" sz="700" baseline="0">
                          <a:solidFill>
                            <a:schemeClr val="tx1"/>
                          </a:solidFill>
                        </a:rPr>
                        <a:t>Total Number of Widely Accessible Services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i="0" u="none" strike="noStrike" baseline="0" noProof="0">
                          <a:solidFill>
                            <a:schemeClr val="tx1"/>
                          </a:solidFill>
                          <a:latin typeface="Arial"/>
                        </a:rPr>
                        <a:t>2024-2025</a:t>
                      </a:r>
                      <a:endParaRPr lang="en-US" sz="700" b="1" i="0" u="none" strike="noStrike" baseline="0" noProof="0">
                        <a:solidFill>
                          <a:schemeClr val="tx1"/>
                        </a:solidFill>
                        <a:latin typeface="Arial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1000" b="1" i="0" u="none" strike="noStrike" baseline="0" noProof="0">
                          <a:solidFill>
                            <a:schemeClr val="tx1"/>
                          </a:solidFill>
                          <a:latin typeface="Arial"/>
                        </a:rPr>
                        <a:t>Number of 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000" b="1" i="0" u="none" strike="noStrike" baseline="0" noProof="0">
                          <a:solidFill>
                            <a:schemeClr val="tx1"/>
                          </a:solidFill>
                          <a:latin typeface="Arial"/>
                        </a:rPr>
                        <a:t>Case Managed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000" b="1" i="0" u="none" strike="noStrike" baseline="0" noProof="0">
                          <a:solidFill>
                            <a:schemeClr val="tx1"/>
                          </a:solidFill>
                          <a:latin typeface="Arial"/>
                        </a:rPr>
                        <a:t>Students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</a:rPr>
                        <a:t>2024-2025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</a:rPr>
                        <a:t>Number of 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</a:rPr>
                        <a:t>Targeted and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</a:rPr>
                        <a:t>Individual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</a:rPr>
                        <a:t>Services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</a:rPr>
                        <a:t>2024-2025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</a:rPr>
                        <a:t>Average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</a:rPr>
                        <a:t>Number of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</a:rPr>
                        <a:t>Targeted and</a:t>
                      </a:r>
                      <a:endParaRPr lang="en-US"/>
                    </a:p>
                    <a:p>
                      <a:pPr lvl="0" algn="ctr">
                        <a:buNone/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</a:rPr>
                        <a:t>Individual Services</a:t>
                      </a:r>
                      <a:endParaRPr lang="en-US"/>
                    </a:p>
                    <a:p>
                      <a:pPr lvl="0" algn="ctr">
                        <a:buNone/>
                      </a:pPr>
                      <a:r>
                        <a:rPr lang="en-US" sz="1000" baseline="0">
                          <a:solidFill>
                            <a:schemeClr val="tx1"/>
                          </a:solidFill>
                        </a:rPr>
                        <a:t>Per Student </a:t>
                      </a:r>
                      <a:endParaRPr lang="en-US"/>
                    </a:p>
                    <a:p>
                      <a:pPr lvl="0" algn="ctr">
                        <a:buNone/>
                      </a:pPr>
                      <a:endParaRPr lang="en-US" sz="1000" baseline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289"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Bernd Elementary</a:t>
                      </a:r>
                    </a:p>
                  </a:txBody>
                  <a:tcPr marL="68580" marR="68580" marT="34279" marB="3427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347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246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44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506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11.5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676999"/>
                  </a:ext>
                </a:extLst>
              </a:tr>
              <a:tr h="25928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 baseline="0">
                          <a:solidFill>
                            <a:schemeClr val="tx1"/>
                          </a:solidFill>
                        </a:rPr>
                        <a:t>Bruce Elementary</a:t>
                      </a:r>
                      <a:endParaRPr lang="en-US" sz="9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379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165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650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93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Hartley Elementary </a:t>
                      </a:r>
                      <a:endParaRPr lang="en-US" sz="11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372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98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709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93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Ingram-Pye Elementary </a:t>
                      </a:r>
                      <a:endParaRPr lang="en-US" sz="11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429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86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894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16.5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28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Southfield Elementary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610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425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66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1111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16.8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93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Rosa Taylor Elementary </a:t>
                      </a:r>
                      <a:endParaRPr lang="en-US" sz="11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556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97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58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1077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18.6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28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Union Elementary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471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59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55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792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14.4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387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Appling Middle </a:t>
                      </a:r>
                      <a:endParaRPr lang="en-US" sz="11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/>
                        <a:t>671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491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68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766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11.3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928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Ballard</a:t>
                      </a:r>
                      <a:endParaRPr lang="en-US"/>
                    </a:p>
                    <a:p>
                      <a:pPr lvl="0" algn="l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 Middle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651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536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76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901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11.9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928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Weaver Middle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874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384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1228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13.1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28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Westside High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979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107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89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1408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15.8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928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 err="1">
                          <a:solidFill>
                            <a:schemeClr val="tx1"/>
                          </a:solidFill>
                        </a:rPr>
                        <a:t>Youthbuild</a:t>
                      </a: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/</a:t>
                      </a:r>
                      <a:endParaRPr lang="en-US"/>
                    </a:p>
                    <a:p>
                      <a:pPr lvl="0" algn="l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SOAR 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350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138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39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28575">
                      <a:solidFill>
                        <a:schemeClr val="tx1"/>
                      </a:solidFill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1208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28575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32.7</a:t>
                      </a:r>
                    </a:p>
                  </a:txBody>
                  <a:tcPr marL="68580" marR="68580" marT="34279" marB="34279">
                    <a:lnL w="12700">
                      <a:solidFill>
                        <a:schemeClr val="tx1"/>
                      </a:solidFill>
                    </a:lnL>
                    <a:lnR w="28575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28575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588144B-D760-B2F9-ED22-D1C61B330EDD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n-lt"/>
                <a:ea typeface="ＭＳ Ｐゴシック"/>
                <a:cs typeface="Arial"/>
              </a:rPr>
              <a:t>7</a:t>
            </a:r>
            <a:endParaRPr lang="en-US" dirty="0" err="1">
              <a:solidFill>
                <a:schemeClr val="accent3"/>
              </a:solidFill>
              <a:latin typeface="+mn-lt"/>
              <a:ea typeface="ＭＳ Ｐゴシック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3D205-1B94-1148-6601-240EAA2E3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2">
            <a:extLst>
              <a:ext uri="{FF2B5EF4-FFF2-40B4-BE49-F238E27FC236}">
                <a16:creationId xmlns:a16="http://schemas.microsoft.com/office/drawing/2014/main" id="{B6DCF030-613E-1F10-D09D-14D5D913EA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22EF6F-533E-45E8-A4CC-9E339D01743C}" type="slidenum">
              <a:rPr lang="en-US" altLang="en-US">
                <a:solidFill>
                  <a:srgbClr val="838675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solidFill>
                <a:srgbClr val="838675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788E25-9637-96A7-88B0-44B42AD96C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56687" y="301963"/>
            <a:ext cx="7543506" cy="893135"/>
          </a:xfrm>
        </p:spPr>
        <p:txBody>
          <a:bodyPr/>
          <a:lstStyle/>
          <a:p>
            <a:pPr>
              <a:defRPr/>
            </a:pPr>
            <a:r>
              <a:rPr lang="en-US" sz="2400" b="1">
                <a:solidFill>
                  <a:srgbClr val="489FDF"/>
                </a:solidFill>
                <a:effectLst/>
                <a:latin typeface="Segoe UI"/>
              </a:rPr>
              <a:t>Attendance percentages for case-managed students in </a:t>
            </a:r>
            <a:r>
              <a:rPr lang="en-US" sz="2400">
                <a:solidFill>
                  <a:srgbClr val="489FDF"/>
                </a:solidFill>
                <a:latin typeface="Segoe UI"/>
              </a:rPr>
              <a:t>FY25 1st </a:t>
            </a:r>
            <a:r>
              <a:rPr lang="en-US" sz="2400" b="1">
                <a:solidFill>
                  <a:srgbClr val="489FDF"/>
                </a:solidFill>
                <a:effectLst/>
                <a:latin typeface="Segoe UI"/>
              </a:rPr>
              <a:t>semester</a:t>
            </a:r>
            <a:endParaRPr lang="en-US" altLang="en-US" sz="1400">
              <a:latin typeface="Segoe UI"/>
              <a:ea typeface="Helvetica Neue LT Std 75"/>
              <a:cs typeface="Helvetica Neue LT Std 75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47A43DA-CF48-88E1-1046-3D0152AA9A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19795"/>
              </p:ext>
            </p:extLst>
          </p:nvPr>
        </p:nvGraphicFramePr>
        <p:xfrm>
          <a:off x="1010213" y="1198040"/>
          <a:ext cx="7222108" cy="4610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8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0484">
                  <a:extLst>
                    <a:ext uri="{9D8B030D-6E8A-4147-A177-3AD203B41FA5}">
                      <a16:colId xmlns:a16="http://schemas.microsoft.com/office/drawing/2014/main" val="2218635027"/>
                    </a:ext>
                  </a:extLst>
                </a:gridCol>
                <a:gridCol w="812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09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78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6532">
                  <a:extLst>
                    <a:ext uri="{9D8B030D-6E8A-4147-A177-3AD203B41FA5}">
                      <a16:colId xmlns:a16="http://schemas.microsoft.com/office/drawing/2014/main" val="3533422925"/>
                    </a:ext>
                  </a:extLst>
                </a:gridCol>
                <a:gridCol w="9274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7848">
                  <a:extLst>
                    <a:ext uri="{9D8B030D-6E8A-4147-A177-3AD203B41FA5}">
                      <a16:colId xmlns:a16="http://schemas.microsoft.com/office/drawing/2014/main" val="409057145"/>
                    </a:ext>
                  </a:extLst>
                </a:gridCol>
              </a:tblGrid>
              <a:tr h="563036"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School</a:t>
                      </a:r>
                    </a:p>
                  </a:txBody>
                  <a:tcPr marL="68580" marR="68580" marT="34279" marB="3427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2024-2025</a:t>
                      </a:r>
                    </a:p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Case Managed Students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August 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aseline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baseline="0">
                          <a:solidFill>
                            <a:schemeClr val="tx1"/>
                          </a:solidFill>
                        </a:rPr>
                        <a:t>September 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October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November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December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000" baseline="3000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 SEMESTER AVERAGE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232"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Bernd Elementary</a:t>
                      </a:r>
                    </a:p>
                  </a:txBody>
                  <a:tcPr marL="68580" marR="68580" marT="34279" marB="3427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44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93.66%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95.11%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91.93%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90.62%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91.59%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92.68%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676999"/>
                  </a:ext>
                </a:extLst>
              </a:tr>
              <a:tr h="3354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 baseline="0">
                          <a:solidFill>
                            <a:schemeClr val="tx1"/>
                          </a:solidFill>
                        </a:rPr>
                        <a:t>Bruce Elementary</a:t>
                      </a:r>
                      <a:endParaRPr lang="en-US" sz="9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95.35%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93.26%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94.33%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92.33%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89.88%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93.25%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4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Hartley Elementary </a:t>
                      </a:r>
                      <a:endParaRPr lang="en-US" sz="11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97.99%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99.52%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98.89%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98.04%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97.17%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98.36%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4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Ingram-Pye Elementary </a:t>
                      </a:r>
                      <a:endParaRPr lang="en-US" sz="11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93.58%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94.56%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90.25%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89.41%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89.21%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91.57%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4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Southfield Elementary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66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93.32%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94.36%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90.77%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92.33%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89.54%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92.21%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4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Rosa Taylor Elementary </a:t>
                      </a:r>
                      <a:endParaRPr lang="en-US" sz="11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58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95.38%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91.95%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91.86%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90.35%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85.85%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91.38%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4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Union Elementary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55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95.30%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95.35%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92.86%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94.39%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91.25%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93.96%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5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Appling Middle </a:t>
                      </a:r>
                      <a:endParaRPr lang="en-US" sz="11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/>
                        <a:t>68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/>
                        <a:t>95.38%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94.41%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94.25%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91.70%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94.37%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94.27%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9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Ballard Middle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76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92.56%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94.33%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89.92%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85.08%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87.96%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90.54%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9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Weaver Middle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94.55%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95.05%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94.38%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93.10%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92.60%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94.02%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9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Westside High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89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94.74%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94.38%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92.93%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91.51%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92.97%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93.39%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54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SOAR Academy/MS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96.72%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99.15%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92.75%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90.91%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98.55%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95.51%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F09EC17-4A42-4175-A849-C48EA559F69C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n-lt"/>
                <a:ea typeface="ＭＳ Ｐゴシック"/>
                <a:cs typeface="Arial"/>
              </a:rPr>
              <a:t>8</a:t>
            </a:r>
            <a:endParaRPr lang="en-US" dirty="0" err="1">
              <a:solidFill>
                <a:schemeClr val="accent3"/>
              </a:solidFill>
              <a:latin typeface="+mn-lt"/>
              <a:ea typeface="ＭＳ Ｐゴシック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005556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BF2D5-5095-DFA6-F9FF-D1B6F2283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2">
            <a:extLst>
              <a:ext uri="{FF2B5EF4-FFF2-40B4-BE49-F238E27FC236}">
                <a16:creationId xmlns:a16="http://schemas.microsoft.com/office/drawing/2014/main" id="{619C65E9-F4B6-D1BD-95FD-FDEF3C609A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22EF6F-533E-45E8-A4CC-9E339D01743C}" type="slidenum">
              <a:rPr lang="en-US" altLang="en-US">
                <a:solidFill>
                  <a:srgbClr val="838675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solidFill>
                <a:srgbClr val="838675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624A2AD-98FC-35D9-421A-D1634BA487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9160" y="285232"/>
            <a:ext cx="7343775" cy="1236473"/>
          </a:xfrm>
        </p:spPr>
        <p:txBody>
          <a:bodyPr/>
          <a:lstStyle/>
          <a:p>
            <a:pPr>
              <a:defRPr/>
            </a:pPr>
            <a:r>
              <a:rPr lang="en-US" sz="2400" b="1">
                <a:solidFill>
                  <a:srgbClr val="489FDF"/>
                </a:solidFill>
                <a:effectLst/>
                <a:latin typeface="Segoe UI"/>
              </a:rPr>
              <a:t>Percentage of case-managed students in FY25 1</a:t>
            </a:r>
            <a:r>
              <a:rPr lang="en-US" sz="2400">
                <a:solidFill>
                  <a:srgbClr val="489FDF"/>
                </a:solidFill>
                <a:effectLst/>
                <a:latin typeface="Segoe UI"/>
              </a:rPr>
              <a:t>st semester with no Out of School Suspension (OSS) incidents</a:t>
            </a:r>
            <a:endParaRPr lang="en-US" altLang="en-US" sz="1500">
              <a:latin typeface="Helvetica Neue LT Std 75"/>
              <a:ea typeface="Helvetica Neue LT Std 75"/>
              <a:cs typeface="Helvetica Neue LT Std 75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5CBC6E4-160A-8CDB-D314-62EA14CC12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445955"/>
              </p:ext>
            </p:extLst>
          </p:nvPr>
        </p:nvGraphicFramePr>
        <p:xfrm>
          <a:off x="1454577" y="1517629"/>
          <a:ext cx="6515099" cy="4741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1964">
                  <a:extLst>
                    <a:ext uri="{9D8B030D-6E8A-4147-A177-3AD203B41FA5}">
                      <a16:colId xmlns:a16="http://schemas.microsoft.com/office/drawing/2014/main" val="2794629153"/>
                    </a:ext>
                  </a:extLst>
                </a:gridCol>
                <a:gridCol w="702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1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15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1756">
                  <a:extLst>
                    <a:ext uri="{9D8B030D-6E8A-4147-A177-3AD203B41FA5}">
                      <a16:colId xmlns:a16="http://schemas.microsoft.com/office/drawing/2014/main" val="3533422925"/>
                    </a:ext>
                  </a:extLst>
                </a:gridCol>
                <a:gridCol w="8666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6634">
                  <a:extLst>
                    <a:ext uri="{9D8B030D-6E8A-4147-A177-3AD203B41FA5}">
                      <a16:colId xmlns:a16="http://schemas.microsoft.com/office/drawing/2014/main" val="409057145"/>
                    </a:ext>
                  </a:extLst>
                </a:gridCol>
              </a:tblGrid>
              <a:tr h="592953"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School</a:t>
                      </a:r>
                    </a:p>
                  </a:txBody>
                  <a:tcPr marL="68580" marR="68580" marT="34279" marB="3427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# of Case Managed Students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August 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aseline="0">
                          <a:solidFill>
                            <a:schemeClr val="tx1"/>
                          </a:solidFill>
                        </a:rPr>
                        <a:t>September </a:t>
                      </a:r>
                      <a:endParaRPr lang="en-US" sz="7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October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November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December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000" baseline="3000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 SEMESTER AVERAGE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825"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Bernd Elementary</a:t>
                      </a:r>
                    </a:p>
                  </a:txBody>
                  <a:tcPr marL="68580" marR="68580" marT="34279" marB="3427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44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97.7%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97.7%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88.6%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86.4%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94.1%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676999"/>
                  </a:ext>
                </a:extLst>
              </a:tr>
              <a:tr h="27997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 baseline="0">
                          <a:solidFill>
                            <a:schemeClr val="tx1"/>
                          </a:solidFill>
                        </a:rPr>
                        <a:t>Bruce Elementary</a:t>
                      </a:r>
                      <a:endParaRPr lang="en-US" sz="9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92%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94.8%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08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Hartley Elementary </a:t>
                      </a:r>
                      <a:endParaRPr lang="en-US" sz="11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97.6%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97.6%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99%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91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Ingram-Pye Elementary </a:t>
                      </a:r>
                      <a:endParaRPr lang="en-US" sz="11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98.8%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21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Southfield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Elementary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66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97%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91%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87.9%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97%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94.6%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79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Rosa Taylor Elementary </a:t>
                      </a:r>
                      <a:endParaRPr lang="en-US" sz="11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58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96.6%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99.3%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28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Union Elementary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55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98.2%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98.2%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99.3%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595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Appling Middle </a:t>
                      </a:r>
                      <a:endParaRPr lang="en-US" sz="11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/>
                        <a:t>68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/>
                        <a:t>98.5%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97.1%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98.5%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98.8%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16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Ballard Middle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76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90.8%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84.2%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84.2%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92.1%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90.3%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16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Weaver Middle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97.9%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95.7%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95.7%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97.9%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97.4%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16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Westside High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89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98.9%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95.5%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92.1%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97.3%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521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SOAR Academy/MS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9F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EE0F86E-FF78-D797-53D5-8832244762D6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n-lt"/>
                <a:ea typeface="ＭＳ Ｐゴシック"/>
                <a:cs typeface="Arial"/>
              </a:rPr>
              <a:t>9</a:t>
            </a:r>
            <a:endParaRPr lang="en-US" dirty="0" err="1">
              <a:solidFill>
                <a:schemeClr val="accent3"/>
              </a:solidFill>
              <a:latin typeface="+mn-lt"/>
              <a:ea typeface="ＭＳ Ｐゴシック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218787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CEC77-82D7-3832-A854-F08F2FE50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2">
            <a:extLst>
              <a:ext uri="{FF2B5EF4-FFF2-40B4-BE49-F238E27FC236}">
                <a16:creationId xmlns:a16="http://schemas.microsoft.com/office/drawing/2014/main" id="{7B31AEB1-4D8B-C79B-ED85-76F63A8DA8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22EF6F-533E-45E8-A4CC-9E339D01743C}" type="slidenum">
              <a:rPr lang="en-US" altLang="en-US">
                <a:solidFill>
                  <a:srgbClr val="838675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solidFill>
                <a:srgbClr val="838675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52D693E-38DD-677E-DCC3-589417B600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0615" y="313158"/>
            <a:ext cx="7155650" cy="1225550"/>
          </a:xfrm>
        </p:spPr>
        <p:txBody>
          <a:bodyPr/>
          <a:lstStyle/>
          <a:p>
            <a:pPr>
              <a:defRPr/>
            </a:pPr>
            <a:r>
              <a:rPr lang="en-US" sz="2400" b="1">
                <a:solidFill>
                  <a:srgbClr val="489FDF"/>
                </a:solidFill>
                <a:effectLst/>
                <a:latin typeface="Segoe UI"/>
              </a:rPr>
              <a:t>Percentage of</a:t>
            </a:r>
            <a:r>
              <a:rPr lang="en-US" sz="2400">
                <a:solidFill>
                  <a:srgbClr val="489FDF"/>
                </a:solidFill>
                <a:effectLst/>
                <a:latin typeface="Segoe UI"/>
              </a:rPr>
              <a:t> </a:t>
            </a:r>
            <a:r>
              <a:rPr lang="en-US" sz="2400" b="1">
                <a:solidFill>
                  <a:srgbClr val="489FDF"/>
                </a:solidFill>
                <a:effectLst/>
                <a:latin typeface="Segoe UI"/>
              </a:rPr>
              <a:t>case-managed students </a:t>
            </a:r>
            <a:r>
              <a:rPr lang="en-US" sz="2400">
                <a:solidFill>
                  <a:srgbClr val="489FDF"/>
                </a:solidFill>
                <a:latin typeface="Segoe UI"/>
                <a:cs typeface="Segoe UI"/>
              </a:rPr>
              <a:t>in 1st semester FY25 </a:t>
            </a:r>
            <a:r>
              <a:rPr lang="en-US" sz="2400" b="1">
                <a:solidFill>
                  <a:srgbClr val="489FDF"/>
                </a:solidFill>
                <a:effectLst/>
                <a:latin typeface="Segoe UI"/>
              </a:rPr>
              <a:t>succeeding</a:t>
            </a:r>
            <a:r>
              <a:rPr lang="en-US" sz="2400">
                <a:solidFill>
                  <a:srgbClr val="489FDF"/>
                </a:solidFill>
                <a:effectLst/>
                <a:latin typeface="Segoe UI"/>
              </a:rPr>
              <a:t> </a:t>
            </a:r>
            <a:r>
              <a:rPr lang="en-US" sz="2400" b="1">
                <a:solidFill>
                  <a:srgbClr val="489FDF"/>
                </a:solidFill>
                <a:effectLst/>
                <a:latin typeface="Segoe UI"/>
              </a:rPr>
              <a:t>in English Language Arts (ELA) and</a:t>
            </a:r>
            <a:r>
              <a:rPr lang="en-US" sz="2400">
                <a:solidFill>
                  <a:srgbClr val="489FDF"/>
                </a:solidFill>
                <a:effectLst/>
                <a:latin typeface="Segoe UI"/>
              </a:rPr>
              <a:t> </a:t>
            </a:r>
            <a:r>
              <a:rPr lang="en-US" sz="2400" b="1">
                <a:solidFill>
                  <a:srgbClr val="489FDF"/>
                </a:solidFill>
                <a:effectLst/>
                <a:latin typeface="Segoe UI"/>
              </a:rPr>
              <a:t>mathematics</a:t>
            </a:r>
            <a:endParaRPr lang="en-US" altLang="en-US" sz="2400">
              <a:latin typeface="Segoe UI"/>
              <a:ea typeface="Helvetica Neue LT Std 75"/>
              <a:cs typeface="Segoe UI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1CE7A69-D024-574C-77BB-96ECB8BBA322}"/>
              </a:ext>
            </a:extLst>
          </p:cNvPr>
          <p:cNvGraphicFramePr>
            <a:graphicFrameLocks noGrp="1"/>
          </p:cNvGraphicFramePr>
          <p:nvPr/>
        </p:nvGraphicFramePr>
        <p:xfrm>
          <a:off x="1365250" y="1676400"/>
          <a:ext cx="6511925" cy="4225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6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18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7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5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2183"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School</a:t>
                      </a:r>
                    </a:p>
                  </a:txBody>
                  <a:tcPr marL="68580" marR="68580" marT="34279" marB="3427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# of CIS </a:t>
                      </a:r>
                    </a:p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Case Managed Students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Percentage of CIS Students Passing ELA</a:t>
                      </a:r>
                    </a:p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000" baseline="3000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 Semester FY25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Percentage of CIS Students Passing Math</a:t>
                      </a:r>
                    </a:p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000" baseline="3000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 Semester FY25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702">
                <a:tc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Bernd Elementary</a:t>
                      </a:r>
                    </a:p>
                  </a:txBody>
                  <a:tcPr marL="68580" marR="68580" marT="34279" marB="34279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tx1"/>
                          </a:solidFill>
                        </a:rPr>
                        <a:t>44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74.4%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74.4%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676999"/>
                  </a:ext>
                </a:extLst>
              </a:tr>
              <a:tr h="27997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 baseline="0">
                          <a:solidFill>
                            <a:schemeClr val="tx1"/>
                          </a:solidFill>
                        </a:rPr>
                        <a:t>Bruce Elementary</a:t>
                      </a:r>
                      <a:endParaRPr lang="en-US" sz="9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75.5%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42.9%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08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Hartley Elementary </a:t>
                      </a:r>
                      <a:endParaRPr lang="en-US" sz="11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77.1%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91.43%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91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Ingram-Pye Elementary </a:t>
                      </a:r>
                      <a:endParaRPr lang="en-US" sz="11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70.1%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68.8%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21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Rosa Taylor Elementary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58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80.7%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77.2%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79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Southfield Elementary</a:t>
                      </a:r>
                      <a:endParaRPr lang="en-US" sz="11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66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81.7%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68.3%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28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Union Elementary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55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97.8%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93.5%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595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Appling Middle </a:t>
                      </a:r>
                      <a:endParaRPr lang="en-US" sz="110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/>
                        <a:t>68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65.5%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79.3%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16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Ballard Middle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76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75.7%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43%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16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Weaver Middle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94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85.7%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84.6%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16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Westside High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89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92.5%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93.9%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521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Youthbuild/SOAR Academy</a:t>
                      </a:r>
                    </a:p>
                  </a:txBody>
                  <a:tcPr marL="68580" marR="68580" marT="34279" marB="34279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87%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>
                          <a:solidFill>
                            <a:schemeClr val="tx1"/>
                          </a:solidFill>
                        </a:rPr>
                        <a:t>87%</a:t>
                      </a:r>
                    </a:p>
                  </a:txBody>
                  <a:tcPr marL="68580" marR="68580" marT="34279" marB="3427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8EDE56E-E2F7-FEDD-161A-81D49A29C33B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n-lt"/>
                <a:ea typeface="ＭＳ Ｐゴシック"/>
                <a:cs typeface="Arial"/>
              </a:rPr>
              <a:t>10</a:t>
            </a:r>
            <a:endParaRPr lang="en-US" dirty="0" err="1">
              <a:solidFill>
                <a:schemeClr val="accent3"/>
              </a:solidFill>
              <a:latin typeface="+mn-lt"/>
              <a:ea typeface="ＭＳ Ｐゴシック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879068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53FE8-6956-82B0-B506-BD6DEF183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itle 1">
            <a:extLst>
              <a:ext uri="{FF2B5EF4-FFF2-40B4-BE49-F238E27FC236}">
                <a16:creationId xmlns:a16="http://schemas.microsoft.com/office/drawing/2014/main" id="{393226FC-D2D5-55F0-1835-04EE5FD6CD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" y="255588"/>
            <a:ext cx="8496300" cy="506412"/>
          </a:xfrm>
        </p:spPr>
        <p:txBody>
          <a:bodyPr/>
          <a:lstStyle/>
          <a:p>
            <a:r>
              <a:rPr lang="en-US" altLang="en-US">
                <a:ea typeface="Helvetica Neue LT Std 75"/>
                <a:cs typeface="Helvetica Neue LT Std 75"/>
              </a:rPr>
              <a:t>TIERED SERVICES  </a:t>
            </a:r>
          </a:p>
        </p:txBody>
      </p:sp>
      <p:sp>
        <p:nvSpPr>
          <p:cNvPr id="33797" name="Slide Number Placeholder 4">
            <a:extLst>
              <a:ext uri="{FF2B5EF4-FFF2-40B4-BE49-F238E27FC236}">
                <a16:creationId xmlns:a16="http://schemas.microsoft.com/office/drawing/2014/main" id="{82BA1FA3-AE22-C1D0-83FB-756309DDC33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A1422D9-B722-4866-9FD9-2C0CA949D04E}" type="slidenum">
              <a:rPr lang="en-US" altLang="en-US" smtClean="0">
                <a:solidFill>
                  <a:srgbClr val="838675"/>
                </a:solidFill>
              </a:rPr>
              <a:pPr/>
              <a:t>11</a:t>
            </a:fld>
            <a:endParaRPr lang="en-US" altLang="en-US">
              <a:solidFill>
                <a:srgbClr val="838675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114132-D185-4C18-2AB5-33C795B49EF9}"/>
              </a:ext>
            </a:extLst>
          </p:cNvPr>
          <p:cNvSpPr/>
          <p:nvPr/>
        </p:nvSpPr>
        <p:spPr>
          <a:xfrm>
            <a:off x="489722" y="1027067"/>
            <a:ext cx="8287293" cy="8302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r>
              <a:rPr lang="en-US" sz="2000">
                <a:cs typeface="Arial"/>
              </a:rPr>
              <a:t>MAMA HAWK DRAWS</a:t>
            </a:r>
            <a:endParaRPr lang="en-US" sz="2000">
              <a:latin typeface="Arial"/>
              <a:ea typeface="Calibri"/>
              <a:cs typeface="Arial"/>
            </a:endParaRPr>
          </a:p>
        </p:txBody>
      </p:sp>
      <p:pic>
        <p:nvPicPr>
          <p:cNvPr id="3" name="Picture 2" descr="A group of people standing in a room&#10;&#10;AI-generated content may be incorrect.">
            <a:extLst>
              <a:ext uri="{FF2B5EF4-FFF2-40B4-BE49-F238E27FC236}">
                <a16:creationId xmlns:a16="http://schemas.microsoft.com/office/drawing/2014/main" id="{2A4FF7AB-39FA-7FE0-A879-1E0CDBB32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47" y="2010301"/>
            <a:ext cx="4123990" cy="4629438"/>
          </a:xfrm>
          <a:prstGeom prst="rect">
            <a:avLst/>
          </a:prstGeom>
        </p:spPr>
      </p:pic>
      <p:pic>
        <p:nvPicPr>
          <p:cNvPr id="4" name="Picture 3" descr="A group of people painting a wall&#10;&#10;AI-generated content may be incorrect.">
            <a:extLst>
              <a:ext uri="{FF2B5EF4-FFF2-40B4-BE49-F238E27FC236}">
                <a16:creationId xmlns:a16="http://schemas.microsoft.com/office/drawing/2014/main" id="{E6E89542-2F25-9397-C2FE-8DC47EB54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8522" y="2021789"/>
            <a:ext cx="4135478" cy="45949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C963C6-66AE-5B95-69AC-36BB4093D0F6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n-lt"/>
                <a:ea typeface="ＭＳ Ｐゴシック"/>
                <a:cs typeface="Arial"/>
              </a:rPr>
              <a:t>11</a:t>
            </a:r>
            <a:endParaRPr lang="en-US" dirty="0" err="1">
              <a:solidFill>
                <a:schemeClr val="accent3"/>
              </a:solidFill>
              <a:latin typeface="+mn-lt"/>
              <a:ea typeface="ＭＳ Ｐゴシック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666001968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8B038-4C34-572F-4F64-8EE0A039A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itle 1">
            <a:extLst>
              <a:ext uri="{FF2B5EF4-FFF2-40B4-BE49-F238E27FC236}">
                <a16:creationId xmlns:a16="http://schemas.microsoft.com/office/drawing/2014/main" id="{C0689DD4-E07B-7E31-AFC6-6083FDA7F4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" y="255588"/>
            <a:ext cx="8496300" cy="506412"/>
          </a:xfrm>
        </p:spPr>
        <p:txBody>
          <a:bodyPr/>
          <a:lstStyle/>
          <a:p>
            <a:r>
              <a:rPr lang="en-US" altLang="en-US">
                <a:ea typeface="Helvetica Neue LT Std 75"/>
                <a:cs typeface="Helvetica Neue LT Std 75"/>
              </a:rPr>
              <a:t>TIERED SERVICES  </a:t>
            </a:r>
          </a:p>
        </p:txBody>
      </p:sp>
      <p:sp>
        <p:nvSpPr>
          <p:cNvPr id="33797" name="Slide Number Placeholder 4">
            <a:extLst>
              <a:ext uri="{FF2B5EF4-FFF2-40B4-BE49-F238E27FC236}">
                <a16:creationId xmlns:a16="http://schemas.microsoft.com/office/drawing/2014/main" id="{6952174F-4860-0827-19F5-C407BE65F1C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A1422D9-B722-4866-9FD9-2C0CA949D04E}" type="slidenum">
              <a:rPr lang="en-US" altLang="en-US" smtClean="0">
                <a:solidFill>
                  <a:srgbClr val="838675"/>
                </a:solidFill>
              </a:rPr>
              <a:pPr/>
              <a:t>12</a:t>
            </a:fld>
            <a:endParaRPr lang="en-US" altLang="en-US">
              <a:solidFill>
                <a:srgbClr val="838675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3DFE12-CF8C-7F03-AA7F-495911A6E231}"/>
              </a:ext>
            </a:extLst>
          </p:cNvPr>
          <p:cNvSpPr/>
          <p:nvPr/>
        </p:nvSpPr>
        <p:spPr>
          <a:xfrm>
            <a:off x="489722" y="1027067"/>
            <a:ext cx="8287293" cy="8302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r>
              <a:rPr lang="en-US" sz="2000">
                <a:cs typeface="Arial"/>
              </a:rPr>
              <a:t>MAMA HAWK DRAWS</a:t>
            </a:r>
            <a:endParaRPr lang="en-US" sz="2000">
              <a:latin typeface="Arial"/>
              <a:ea typeface="Calibri"/>
              <a:cs typeface="Arial"/>
            </a:endParaRPr>
          </a:p>
        </p:txBody>
      </p:sp>
      <p:pic>
        <p:nvPicPr>
          <p:cNvPr id="2" name="Picture 1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F2809EA0-10FB-82E3-B801-86297C6F23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09" t="17420" r="16944" b="30318"/>
          <a:stretch/>
        </p:blipFill>
        <p:spPr>
          <a:xfrm>
            <a:off x="494184" y="2045652"/>
            <a:ext cx="8118505" cy="38023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810DDA-5BCB-52CB-A9AD-42D7C966CDB1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n-lt"/>
                <a:ea typeface="ＭＳ Ｐゴシック"/>
                <a:cs typeface="Arial"/>
              </a:rPr>
              <a:t>12</a:t>
            </a:r>
            <a:endParaRPr lang="en-US" dirty="0" err="1">
              <a:solidFill>
                <a:schemeClr val="accent3"/>
              </a:solidFill>
              <a:latin typeface="+mn-lt"/>
              <a:ea typeface="ＭＳ Ｐゴシック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9466354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78EA3-0C0D-851C-B955-EDB835FF3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itle 1">
            <a:extLst>
              <a:ext uri="{FF2B5EF4-FFF2-40B4-BE49-F238E27FC236}">
                <a16:creationId xmlns:a16="http://schemas.microsoft.com/office/drawing/2014/main" id="{BE8865CF-3773-3858-1203-231403F036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" y="255588"/>
            <a:ext cx="8496300" cy="506412"/>
          </a:xfrm>
        </p:spPr>
        <p:txBody>
          <a:bodyPr/>
          <a:lstStyle/>
          <a:p>
            <a:r>
              <a:rPr lang="en-US" altLang="en-US">
                <a:ea typeface="Helvetica Neue LT Std 75"/>
                <a:cs typeface="Helvetica Neue LT Std 75"/>
              </a:rPr>
              <a:t>TIERED SERVICES  </a:t>
            </a:r>
          </a:p>
        </p:txBody>
      </p:sp>
      <p:sp>
        <p:nvSpPr>
          <p:cNvPr id="33797" name="Slide Number Placeholder 4">
            <a:extLst>
              <a:ext uri="{FF2B5EF4-FFF2-40B4-BE49-F238E27FC236}">
                <a16:creationId xmlns:a16="http://schemas.microsoft.com/office/drawing/2014/main" id="{241C1329-8B68-25D6-9A55-6E4298A5A8E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A1422D9-B722-4866-9FD9-2C0CA949D04E}" type="slidenum">
              <a:rPr lang="en-US" altLang="en-US" smtClean="0">
                <a:solidFill>
                  <a:srgbClr val="838675"/>
                </a:solidFill>
              </a:rPr>
              <a:pPr/>
              <a:t>13</a:t>
            </a:fld>
            <a:endParaRPr lang="en-US" altLang="en-US">
              <a:solidFill>
                <a:srgbClr val="838675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1333527-B0E7-79D5-C124-FA730C2A5FA2}"/>
              </a:ext>
            </a:extLst>
          </p:cNvPr>
          <p:cNvSpPr/>
          <p:nvPr/>
        </p:nvSpPr>
        <p:spPr>
          <a:xfrm>
            <a:off x="489722" y="1027067"/>
            <a:ext cx="8287293" cy="8302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r>
              <a:rPr lang="en-US" sz="2000">
                <a:latin typeface="Arial"/>
                <a:ea typeface="Calibri"/>
                <a:cs typeface="Arial"/>
              </a:rPr>
              <a:t>U CREATE MACON</a:t>
            </a:r>
          </a:p>
        </p:txBody>
      </p:sp>
      <p:pic>
        <p:nvPicPr>
          <p:cNvPr id="3" name="Picture 2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4690382C-4344-7806-EA2A-7401009EC0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97" t="31323" r="22000" b="15567"/>
          <a:stretch/>
        </p:blipFill>
        <p:spPr>
          <a:xfrm>
            <a:off x="1626529" y="4570990"/>
            <a:ext cx="2883345" cy="2156118"/>
          </a:xfrm>
          <a:prstGeom prst="rect">
            <a:avLst/>
          </a:prstGeom>
        </p:spPr>
      </p:pic>
      <p:pic>
        <p:nvPicPr>
          <p:cNvPr id="4" name="Picture 3" descr="A group of people working on a bicycle tire&#10;&#10;AI-generated content may be incorrect.">
            <a:extLst>
              <a:ext uri="{FF2B5EF4-FFF2-40B4-BE49-F238E27FC236}">
                <a16:creationId xmlns:a16="http://schemas.microsoft.com/office/drawing/2014/main" id="{E608FB21-2158-4B37-5999-2E243CB786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4" r="132" b="11646"/>
          <a:stretch/>
        </p:blipFill>
        <p:spPr>
          <a:xfrm>
            <a:off x="4764254" y="4559842"/>
            <a:ext cx="2745205" cy="2152798"/>
          </a:xfrm>
          <a:prstGeom prst="rect">
            <a:avLst/>
          </a:prstGeom>
        </p:spPr>
      </p:pic>
      <p:pic>
        <p:nvPicPr>
          <p:cNvPr id="5" name="Picture 4" descr="A group of people on bicycles&#10;&#10;AI-generated content may be incorrect.">
            <a:extLst>
              <a:ext uri="{FF2B5EF4-FFF2-40B4-BE49-F238E27FC236}">
                <a16:creationId xmlns:a16="http://schemas.microsoft.com/office/drawing/2014/main" id="{9F3F1CA1-AE6D-373B-407C-AC0F4B3864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0" b="-168"/>
          <a:stretch/>
        </p:blipFill>
        <p:spPr>
          <a:xfrm>
            <a:off x="1627698" y="1869159"/>
            <a:ext cx="2921037" cy="2566313"/>
          </a:xfrm>
          <a:prstGeom prst="rect">
            <a:avLst/>
          </a:prstGeom>
        </p:spPr>
      </p:pic>
      <p:pic>
        <p:nvPicPr>
          <p:cNvPr id="7" name="Picture 6" descr="A group of people standing in a room with bikes&#10;&#10;AI-generated content may be incorrect.">
            <a:extLst>
              <a:ext uri="{FF2B5EF4-FFF2-40B4-BE49-F238E27FC236}">
                <a16:creationId xmlns:a16="http://schemas.microsoft.com/office/drawing/2014/main" id="{B9AF4C07-99BF-079C-515A-FCEF771C460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1234" t="19442" r="-881" b="628"/>
          <a:stretch/>
        </p:blipFill>
        <p:spPr>
          <a:xfrm>
            <a:off x="4702966" y="1868550"/>
            <a:ext cx="2876802" cy="25625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B280E2-F2B9-F0CC-43CE-0D13EB01EF0C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n-lt"/>
                <a:ea typeface="ＭＳ Ｐゴシック"/>
                <a:cs typeface="Arial"/>
              </a:rPr>
              <a:t>13</a:t>
            </a:r>
            <a:endParaRPr lang="en-US" dirty="0" err="1">
              <a:solidFill>
                <a:schemeClr val="accent3"/>
              </a:solidFill>
              <a:latin typeface="+mn-lt"/>
              <a:ea typeface="ＭＳ Ｐゴシック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731970922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CF7CA8-CDE1-7E34-21B8-110E898B4D14}"/>
              </a:ext>
            </a:extLst>
          </p:cNvPr>
          <p:cNvSpPr/>
          <p:nvPr/>
        </p:nvSpPr>
        <p:spPr>
          <a:xfrm>
            <a:off x="241273" y="803026"/>
            <a:ext cx="2631447" cy="589321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7A1948-D084-878A-A785-740929ED0EBC}"/>
              </a:ext>
            </a:extLst>
          </p:cNvPr>
          <p:cNvSpPr/>
          <p:nvPr/>
        </p:nvSpPr>
        <p:spPr>
          <a:xfrm>
            <a:off x="3069284" y="777374"/>
            <a:ext cx="2992073" cy="59129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818" name="Title 1">
            <a:extLst>
              <a:ext uri="{FF2B5EF4-FFF2-40B4-BE49-F238E27FC236}">
                <a16:creationId xmlns:a16="http://schemas.microsoft.com/office/drawing/2014/main" id="{50FA77CE-84AA-CB80-964A-17AA0B3DB9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9590" y="152400"/>
            <a:ext cx="8496300" cy="685800"/>
          </a:xfrm>
        </p:spPr>
        <p:txBody>
          <a:bodyPr/>
          <a:lstStyle/>
          <a:p>
            <a:r>
              <a:rPr lang="en-US" altLang="en-US">
                <a:ea typeface="Helvetica Neue LT Std 75"/>
                <a:cs typeface="Helvetica Neue LT Std 75"/>
              </a:rPr>
              <a:t>TIERED SERVICES </a:t>
            </a:r>
          </a:p>
        </p:txBody>
      </p:sp>
      <p:sp>
        <p:nvSpPr>
          <p:cNvPr id="34819" name="Slide Number Placeholder 4">
            <a:extLst>
              <a:ext uri="{FF2B5EF4-FFF2-40B4-BE49-F238E27FC236}">
                <a16:creationId xmlns:a16="http://schemas.microsoft.com/office/drawing/2014/main" id="{2DD4D9E9-E691-C274-0431-9DD3025DC9E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4AF81A2-B83C-4B1D-9ABF-F93DEA2CD7A3}" type="slidenum">
              <a:rPr lang="en-US" altLang="en-US" smtClean="0">
                <a:solidFill>
                  <a:srgbClr val="838675"/>
                </a:solidFill>
              </a:rPr>
              <a:pPr/>
              <a:t>14</a:t>
            </a:fld>
            <a:endParaRPr lang="en-US" altLang="en-US">
              <a:solidFill>
                <a:srgbClr val="838675"/>
              </a:solidFill>
            </a:endParaRPr>
          </a:p>
        </p:txBody>
      </p:sp>
      <p:sp>
        <p:nvSpPr>
          <p:cNvPr id="34831" name="TextBox 18">
            <a:extLst>
              <a:ext uri="{FF2B5EF4-FFF2-40B4-BE49-F238E27FC236}">
                <a16:creationId xmlns:a16="http://schemas.microsoft.com/office/drawing/2014/main" id="{37724665-8FCA-9C48-3203-15B6248BB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15" y="846278"/>
            <a:ext cx="26768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b="1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Youth Up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8B18A9-C145-AF40-550B-90E801615726}"/>
              </a:ext>
            </a:extLst>
          </p:cNvPr>
          <p:cNvSpPr/>
          <p:nvPr/>
        </p:nvSpPr>
        <p:spPr>
          <a:xfrm>
            <a:off x="6242758" y="779535"/>
            <a:ext cx="2623938" cy="59010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B7160635-C097-4B9B-637C-6B3F3D7A9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5493" y="894569"/>
            <a:ext cx="256042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Merrie Christmas Project </a:t>
            </a:r>
            <a:endParaRPr lang="en-US">
              <a:solidFill>
                <a:schemeClr val="bg1"/>
              </a:solidFill>
              <a:latin typeface="Arial"/>
              <a:ea typeface="ＭＳ Ｐゴシック"/>
              <a:cs typeface="Arial"/>
            </a:endParaRPr>
          </a:p>
          <a:p>
            <a:pPr algn="ctr"/>
            <a:endParaRPr lang="en-US" altLang="en-US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5" name="Picture 4" descr="A group of people in a classroom&#10;&#10;AI-generated content may be incorrect.">
            <a:extLst>
              <a:ext uri="{FF2B5EF4-FFF2-40B4-BE49-F238E27FC236}">
                <a16:creationId xmlns:a16="http://schemas.microsoft.com/office/drawing/2014/main" id="{5D9FF34D-F69D-61C5-0E38-D6228D8FA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755" y="1210927"/>
            <a:ext cx="2451423" cy="1650634"/>
          </a:xfrm>
          <a:prstGeom prst="rect">
            <a:avLst/>
          </a:prstGeom>
        </p:spPr>
      </p:pic>
      <p:pic>
        <p:nvPicPr>
          <p:cNvPr id="9" name="Picture 13" descr="A group of people sitting on the floor in a circle&#10;&#10;AI-generated content may be incorrect.">
            <a:extLst>
              <a:ext uri="{FF2B5EF4-FFF2-40B4-BE49-F238E27FC236}">
                <a16:creationId xmlns:a16="http://schemas.microsoft.com/office/drawing/2014/main" id="{9E5F5F4B-0351-50A7-74ED-81E3458C27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9" t="-110" r="546" b="16052"/>
          <a:stretch/>
        </p:blipFill>
        <p:spPr bwMode="auto">
          <a:xfrm>
            <a:off x="305852" y="3245612"/>
            <a:ext cx="2497580" cy="1710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8">
            <a:extLst>
              <a:ext uri="{FF2B5EF4-FFF2-40B4-BE49-F238E27FC236}">
                <a16:creationId xmlns:a16="http://schemas.microsoft.com/office/drawing/2014/main" id="{B7381A0F-B1A8-AD60-D464-5F20DDF53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628" y="2924407"/>
            <a:ext cx="267687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500" b="1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Keep Macon-Bibb Beautiful</a:t>
            </a:r>
            <a:endParaRPr lang="en-US" sz="1500">
              <a:solidFill>
                <a:schemeClr val="bg1"/>
              </a:solidFill>
              <a:cs typeface="Arial"/>
            </a:endParaRPr>
          </a:p>
        </p:txBody>
      </p:sp>
      <p:pic>
        <p:nvPicPr>
          <p:cNvPr id="18" name="Picture 23" descr="A group of people in a store&#10;&#10;AI-generated content may be incorrect.">
            <a:extLst>
              <a:ext uri="{FF2B5EF4-FFF2-40B4-BE49-F238E27FC236}">
                <a16:creationId xmlns:a16="http://schemas.microsoft.com/office/drawing/2014/main" id="{59FDD07D-CFFF-50F5-1FE5-0E3D71E3A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56" b="21957"/>
          <a:stretch>
            <a:fillRect/>
          </a:stretch>
        </p:blipFill>
        <p:spPr bwMode="auto">
          <a:xfrm>
            <a:off x="6432013" y="1508012"/>
            <a:ext cx="2253043" cy="1737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4" descr="A person holding up a peace sign&#10;&#10;AI-generated content may be incorrect.">
            <a:extLst>
              <a:ext uri="{FF2B5EF4-FFF2-40B4-BE49-F238E27FC236}">
                <a16:creationId xmlns:a16="http://schemas.microsoft.com/office/drawing/2014/main" id="{88171FDE-95C7-B33C-DBE6-58DAA331C5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8" b="3278"/>
          <a:stretch/>
        </p:blipFill>
        <p:spPr bwMode="auto">
          <a:xfrm>
            <a:off x="6422612" y="3173367"/>
            <a:ext cx="2278062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7E73AE8-1185-FC44-0C3F-6865D5B9FF23}"/>
              </a:ext>
            </a:extLst>
          </p:cNvPr>
          <p:cNvSpPr txBox="1"/>
          <p:nvPr/>
        </p:nvSpPr>
        <p:spPr>
          <a:xfrm>
            <a:off x="6185995" y="4886587"/>
            <a:ext cx="2743200" cy="33855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600" b="1">
                <a:solidFill>
                  <a:srgbClr val="FFFFFF"/>
                </a:solidFill>
                <a:latin typeface="+mn-lt"/>
                <a:ea typeface="ＭＳ Ｐゴシック"/>
              </a:rPr>
              <a:t>Girls with Pearls IPE</a:t>
            </a:r>
            <a:r>
              <a:rPr lang="en-US" sz="1600">
                <a:latin typeface="+mn-lt"/>
                <a:ea typeface="ＭＳ Ｐゴシック"/>
                <a:cs typeface="Arial"/>
              </a:rPr>
              <a:t>​</a:t>
            </a:r>
            <a:endParaRPr lang="en-US" sz="1600">
              <a:ea typeface="ＭＳ Ｐゴシック"/>
              <a:cs typeface="Arial" panose="020B0604020202020204" pitchFamily="34" charset="0"/>
            </a:endParaRPr>
          </a:p>
        </p:txBody>
      </p:sp>
      <p:pic>
        <p:nvPicPr>
          <p:cNvPr id="23" name="Picture 11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24BBC2E3-663D-8A1D-A90A-9B649B14A5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9" b="15539"/>
          <a:stretch/>
        </p:blipFill>
        <p:spPr bwMode="auto">
          <a:xfrm>
            <a:off x="6499100" y="5214663"/>
            <a:ext cx="2105025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47FBABA-4CF9-E37B-B0DB-764C21792F74}"/>
              </a:ext>
            </a:extLst>
          </p:cNvPr>
          <p:cNvSpPr txBox="1"/>
          <p:nvPr/>
        </p:nvSpPr>
        <p:spPr>
          <a:xfrm>
            <a:off x="195097" y="4963219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latin typeface="+mn-lt"/>
                <a:ea typeface="ＭＳ Ｐゴシック"/>
              </a:rPr>
              <a:t>Motivating Youth</a:t>
            </a:r>
            <a:endParaRPr lang="en-US"/>
          </a:p>
        </p:txBody>
      </p:sp>
      <p:pic>
        <p:nvPicPr>
          <p:cNvPr id="25" name="Picture 24" descr="A person and person holding a bunch of black objects&#10;&#10;AI-generated content may be incorrect.">
            <a:extLst>
              <a:ext uri="{FF2B5EF4-FFF2-40B4-BE49-F238E27FC236}">
                <a16:creationId xmlns:a16="http://schemas.microsoft.com/office/drawing/2014/main" id="{E108584E-F403-AC50-B1CB-027DC89E7D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989" y="5247333"/>
            <a:ext cx="2143125" cy="1419225"/>
          </a:xfrm>
          <a:prstGeom prst="rect">
            <a:avLst/>
          </a:prstGeom>
        </p:spPr>
      </p:pic>
      <p:pic>
        <p:nvPicPr>
          <p:cNvPr id="27" name="Picture 17" descr="A person pointing at a whiteboard&#10;&#10;AI-generated content may be incorrect.">
            <a:extLst>
              <a:ext uri="{FF2B5EF4-FFF2-40B4-BE49-F238E27FC236}">
                <a16:creationId xmlns:a16="http://schemas.microsoft.com/office/drawing/2014/main" id="{4B804860-7C83-DB1B-FD20-D34A4ED892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1" t="15210" r="11618" b="3206"/>
          <a:stretch>
            <a:fillRect/>
          </a:stretch>
        </p:blipFill>
        <p:spPr bwMode="auto">
          <a:xfrm>
            <a:off x="3415862" y="1506591"/>
            <a:ext cx="2294540" cy="1876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18" descr="A group of people shaking hands in a classroom&#10;&#10;AI-generated content may be incorrect.">
            <a:extLst>
              <a:ext uri="{FF2B5EF4-FFF2-40B4-BE49-F238E27FC236}">
                <a16:creationId xmlns:a16="http://schemas.microsoft.com/office/drawing/2014/main" id="{D6E43B43-2EC5-BF5C-8151-C2D9697D68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447" y="3546763"/>
            <a:ext cx="2468343" cy="1982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27">
            <a:extLst>
              <a:ext uri="{FF2B5EF4-FFF2-40B4-BE49-F238E27FC236}">
                <a16:creationId xmlns:a16="http://schemas.microsoft.com/office/drawing/2014/main" id="{D125027E-EE1A-F187-DF9D-4056283A0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9515" y="896640"/>
            <a:ext cx="26414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b="1">
                <a:solidFill>
                  <a:schemeClr val="bg1"/>
                </a:solidFill>
                <a:cs typeface="Arial" panose="020B0604020202020204" pitchFamily="34" charset="0"/>
              </a:rPr>
              <a:t>Kate’s Club Tier  </a:t>
            </a:r>
          </a:p>
        </p:txBody>
      </p:sp>
      <p:pic>
        <p:nvPicPr>
          <p:cNvPr id="4" name="Picture 3" descr="Communities In Schools of Central Georgia">
            <a:extLst>
              <a:ext uri="{FF2B5EF4-FFF2-40B4-BE49-F238E27FC236}">
                <a16:creationId xmlns:a16="http://schemas.microsoft.com/office/drawing/2014/main" id="{7BF28B2B-314E-8B5F-3F2F-994EEB06E5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95770" y="5631161"/>
            <a:ext cx="1069940" cy="10523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DF9010-BE0B-9DF2-51A9-69804BB8F8A4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n-lt"/>
                <a:ea typeface="ＭＳ Ｐゴシック"/>
                <a:cs typeface="Arial"/>
              </a:rPr>
              <a:t>14</a:t>
            </a:r>
            <a:endParaRPr lang="en-US" dirty="0" err="1">
              <a:solidFill>
                <a:schemeClr val="accent3"/>
              </a:solidFill>
              <a:latin typeface="+mn-lt"/>
              <a:ea typeface="ＭＳ Ｐゴシック"/>
              <a:cs typeface="Arial" panose="020B0604020202020204"/>
            </a:endParaRP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26FC9-5B3E-3F56-566A-4AA7FD4F1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6DFDF6E-FB78-3E22-F181-72F1D986BA29}"/>
              </a:ext>
            </a:extLst>
          </p:cNvPr>
          <p:cNvSpPr/>
          <p:nvPr/>
        </p:nvSpPr>
        <p:spPr>
          <a:xfrm>
            <a:off x="3069284" y="777374"/>
            <a:ext cx="2992073" cy="59129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818" name="Title 1">
            <a:extLst>
              <a:ext uri="{FF2B5EF4-FFF2-40B4-BE49-F238E27FC236}">
                <a16:creationId xmlns:a16="http://schemas.microsoft.com/office/drawing/2014/main" id="{5546A56F-24EC-3798-6FF0-D25AFF619D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9590" y="152400"/>
            <a:ext cx="8496300" cy="685800"/>
          </a:xfrm>
        </p:spPr>
        <p:txBody>
          <a:bodyPr/>
          <a:lstStyle/>
          <a:p>
            <a:r>
              <a:rPr lang="en-US" altLang="en-US">
                <a:ea typeface="Helvetica Neue LT Std 75"/>
                <a:cs typeface="Helvetica Neue LT Std 75"/>
              </a:rPr>
              <a:t>TIERED SERVICES </a:t>
            </a:r>
          </a:p>
        </p:txBody>
      </p:sp>
      <p:sp>
        <p:nvSpPr>
          <p:cNvPr id="34819" name="Slide Number Placeholder 4">
            <a:extLst>
              <a:ext uri="{FF2B5EF4-FFF2-40B4-BE49-F238E27FC236}">
                <a16:creationId xmlns:a16="http://schemas.microsoft.com/office/drawing/2014/main" id="{4428E45E-6344-B143-2DA6-618D3D00190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4AF81A2-B83C-4B1D-9ABF-F93DEA2CD7A3}" type="slidenum">
              <a:rPr lang="en-US" altLang="en-US" smtClean="0">
                <a:solidFill>
                  <a:srgbClr val="838675"/>
                </a:solidFill>
              </a:rPr>
              <a:pPr/>
              <a:t>15</a:t>
            </a:fld>
            <a:endParaRPr lang="en-US" altLang="en-US">
              <a:solidFill>
                <a:srgbClr val="838675"/>
              </a:solidFill>
            </a:endParaRPr>
          </a:p>
        </p:txBody>
      </p:sp>
      <p:pic>
        <p:nvPicPr>
          <p:cNvPr id="34820" name="Picture 3">
            <a:extLst>
              <a:ext uri="{FF2B5EF4-FFF2-40B4-BE49-F238E27FC236}">
                <a16:creationId xmlns:a16="http://schemas.microsoft.com/office/drawing/2014/main" id="{AECFD92A-2E43-E2AC-13F3-F329361746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4" b="8764"/>
          <a:stretch/>
        </p:blipFill>
        <p:spPr bwMode="auto">
          <a:xfrm flipV="1">
            <a:off x="3148585" y="4930546"/>
            <a:ext cx="2832372" cy="1608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4">
            <a:extLst>
              <a:ext uri="{FF2B5EF4-FFF2-40B4-BE49-F238E27FC236}">
                <a16:creationId xmlns:a16="http://schemas.microsoft.com/office/drawing/2014/main" id="{1F280631-A42F-0954-E234-93753B65A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518" y="3150038"/>
            <a:ext cx="1290638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Picture 8">
            <a:extLst>
              <a:ext uri="{FF2B5EF4-FFF2-40B4-BE49-F238E27FC236}">
                <a16:creationId xmlns:a16="http://schemas.microsoft.com/office/drawing/2014/main" id="{826E2F14-FCD1-3A79-716D-B27AB3ACDC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" t="27500" r="735" b="-202"/>
          <a:stretch/>
        </p:blipFill>
        <p:spPr bwMode="auto">
          <a:xfrm>
            <a:off x="3150876" y="1432484"/>
            <a:ext cx="2833804" cy="156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5CDC475-C91D-4E2F-FAA6-7FA003814933}"/>
              </a:ext>
            </a:extLst>
          </p:cNvPr>
          <p:cNvSpPr/>
          <p:nvPr/>
        </p:nvSpPr>
        <p:spPr>
          <a:xfrm>
            <a:off x="266767" y="779877"/>
            <a:ext cx="2623938" cy="59010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830" name="TextBox 17">
            <a:extLst>
              <a:ext uri="{FF2B5EF4-FFF2-40B4-BE49-F238E27FC236}">
                <a16:creationId xmlns:a16="http://schemas.microsoft.com/office/drawing/2014/main" id="{AC81C1F4-0527-7D67-2BC5-8D4D409E5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9860" y="892836"/>
            <a:ext cx="25224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b="1">
                <a:solidFill>
                  <a:schemeClr val="bg1"/>
                </a:solidFill>
                <a:cs typeface="Arial" panose="020B0604020202020204" pitchFamily="34" charset="0"/>
              </a:rPr>
              <a:t>Impact Educators</a:t>
            </a:r>
          </a:p>
        </p:txBody>
      </p:sp>
      <p:sp>
        <p:nvSpPr>
          <p:cNvPr id="34831" name="TextBox 18">
            <a:extLst>
              <a:ext uri="{FF2B5EF4-FFF2-40B4-BE49-F238E27FC236}">
                <a16:creationId xmlns:a16="http://schemas.microsoft.com/office/drawing/2014/main" id="{3FDBF5AC-FD33-08F3-73DB-204D3180A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629" y="905398"/>
            <a:ext cx="26768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b="1">
                <a:solidFill>
                  <a:schemeClr val="bg1"/>
                </a:solidFill>
                <a:cs typeface="Arial" panose="020B0604020202020204" pitchFamily="34" charset="0"/>
              </a:rPr>
              <a:t>The Wonder </a:t>
            </a:r>
            <a:r>
              <a:rPr lang="en-US" altLang="en-US" b="1" err="1">
                <a:solidFill>
                  <a:schemeClr val="bg1"/>
                </a:solidFill>
                <a:cs typeface="Arial" panose="020B0604020202020204" pitchFamily="34" charset="0"/>
              </a:rPr>
              <a:t>Twinzz</a:t>
            </a:r>
            <a:r>
              <a:rPr lang="en-US" altLang="en-US" b="1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4833" name="Picture 20">
            <a:extLst>
              <a:ext uri="{FF2B5EF4-FFF2-40B4-BE49-F238E27FC236}">
                <a16:creationId xmlns:a16="http://schemas.microsoft.com/office/drawing/2014/main" id="{7049D379-A151-C5A5-9FF6-DD757D211D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2"/>
          <a:stretch>
            <a:fillRect/>
          </a:stretch>
        </p:blipFill>
        <p:spPr bwMode="auto">
          <a:xfrm>
            <a:off x="4564204" y="3149637"/>
            <a:ext cx="14097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BA672C9E-523D-349C-AF4D-565ADC673A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064" y="1419927"/>
            <a:ext cx="2499560" cy="2351429"/>
          </a:xfrm>
          <a:prstGeom prst="rect">
            <a:avLst/>
          </a:prstGeom>
        </p:spPr>
      </p:pic>
      <p:pic>
        <p:nvPicPr>
          <p:cNvPr id="34824" name="Picture 6">
            <a:extLst>
              <a:ext uri="{FF2B5EF4-FFF2-40B4-BE49-F238E27FC236}">
                <a16:creationId xmlns:a16="http://schemas.microsoft.com/office/drawing/2014/main" id="{1C4F50EE-FF11-6701-7A09-28F2A4A3F0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9" r="3689"/>
          <a:stretch/>
        </p:blipFill>
        <p:spPr bwMode="auto">
          <a:xfrm>
            <a:off x="316247" y="3992592"/>
            <a:ext cx="2502838" cy="255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E4260C2-6C96-CAF9-D981-37BEC534CEFC}"/>
              </a:ext>
            </a:extLst>
          </p:cNvPr>
          <p:cNvSpPr/>
          <p:nvPr/>
        </p:nvSpPr>
        <p:spPr>
          <a:xfrm>
            <a:off x="6242758" y="779535"/>
            <a:ext cx="2623938" cy="59010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D86DA5B1-B7FE-6A0F-D89C-89AF68D2C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5493" y="894569"/>
            <a:ext cx="25604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b="1">
                <a:solidFill>
                  <a:schemeClr val="bg1"/>
                </a:solidFill>
                <a:cs typeface="Arial" panose="020B0604020202020204" pitchFamily="34" charset="0"/>
              </a:rPr>
              <a:t>Dept of Public Health</a:t>
            </a: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1DDDBC23-B723-EC17-5F70-1066D3FF5D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8" b="12138"/>
          <a:stretch/>
        </p:blipFill>
        <p:spPr bwMode="auto">
          <a:xfrm>
            <a:off x="6311531" y="1419777"/>
            <a:ext cx="2455666" cy="140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9">
            <a:extLst>
              <a:ext uri="{FF2B5EF4-FFF2-40B4-BE49-F238E27FC236}">
                <a16:creationId xmlns:a16="http://schemas.microsoft.com/office/drawing/2014/main" id="{D6D1765E-8F99-B91B-AA40-27D16CFB25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01116" y="3266707"/>
            <a:ext cx="2508653" cy="1837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Communities In Schools of Central Georgia">
            <a:extLst>
              <a:ext uri="{FF2B5EF4-FFF2-40B4-BE49-F238E27FC236}">
                <a16:creationId xmlns:a16="http://schemas.microsoft.com/office/drawing/2014/main" id="{DBEE1794-6128-83F7-666B-D65B7D51BB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3305" y="5463652"/>
            <a:ext cx="1207888" cy="11902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DC986F-92B2-27A7-CC01-9356DFCF6255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n-lt"/>
                <a:ea typeface="ＭＳ Ｐゴシック"/>
                <a:cs typeface="Arial"/>
              </a:rPr>
              <a:t>15</a:t>
            </a:r>
            <a:endParaRPr lang="en-US" dirty="0" err="1">
              <a:solidFill>
                <a:schemeClr val="accent3"/>
              </a:solidFill>
              <a:latin typeface="+mn-lt"/>
              <a:ea typeface="ＭＳ Ｐゴシック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638072211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84680-0CCD-F215-C9E4-3D28CEFC4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3E33948-55D1-024A-BBBE-9E3A17E7DDBD}"/>
              </a:ext>
            </a:extLst>
          </p:cNvPr>
          <p:cNvSpPr/>
          <p:nvPr/>
        </p:nvSpPr>
        <p:spPr>
          <a:xfrm>
            <a:off x="7543800" y="3048000"/>
            <a:ext cx="1165225" cy="9985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9673AA0-5CAF-4C05-240B-DDB93845B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Hope Collective Mentoring</a:t>
            </a:r>
          </a:p>
        </p:txBody>
      </p:sp>
      <p:pic>
        <p:nvPicPr>
          <p:cNvPr id="4" name="Picture 3" descr="Two women holding books in front of a banner&#10;&#10;AI-generated content may be incorrect.">
            <a:extLst>
              <a:ext uri="{FF2B5EF4-FFF2-40B4-BE49-F238E27FC236}">
                <a16:creationId xmlns:a16="http://schemas.microsoft.com/office/drawing/2014/main" id="{9F5F951A-F811-AA69-D695-80C39457E0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93" t="7528" r="12385" b="3681"/>
          <a:stretch/>
        </p:blipFill>
        <p:spPr>
          <a:xfrm>
            <a:off x="1887063" y="3238846"/>
            <a:ext cx="2084796" cy="2828492"/>
          </a:xfrm>
          <a:prstGeom prst="rect">
            <a:avLst/>
          </a:prstGeom>
        </p:spPr>
      </p:pic>
      <p:pic>
        <p:nvPicPr>
          <p:cNvPr id="7" name="Picture 6" descr="Two women standing in front of a sign&#10;&#10;AI-generated content may be incorrect.">
            <a:extLst>
              <a:ext uri="{FF2B5EF4-FFF2-40B4-BE49-F238E27FC236}">
                <a16:creationId xmlns:a16="http://schemas.microsoft.com/office/drawing/2014/main" id="{00041C45-7F1F-45ED-0B2B-CD078DC34C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14000"/>
                    </a14:imgEffect>
                    <a14:imgEffect>
                      <a14:brightnessContrast bright="15000" contrast="7000"/>
                    </a14:imgEffect>
                  </a14:imgLayer>
                </a14:imgProps>
              </a:ext>
            </a:extLst>
          </a:blip>
          <a:srcRect l="19972" t="12111" r="10735" b="21542"/>
          <a:stretch/>
        </p:blipFill>
        <p:spPr>
          <a:xfrm rot="5400000">
            <a:off x="3326517" y="3803595"/>
            <a:ext cx="2841334" cy="1669165"/>
          </a:xfrm>
          <a:prstGeom prst="rect">
            <a:avLst/>
          </a:prstGeom>
        </p:spPr>
      </p:pic>
      <p:pic>
        <p:nvPicPr>
          <p:cNvPr id="9" name="Picture 8" descr="A person and person standing in front of a sign&#10;&#10;AI-generated content may be incorrect.">
            <a:extLst>
              <a:ext uri="{FF2B5EF4-FFF2-40B4-BE49-F238E27FC236}">
                <a16:creationId xmlns:a16="http://schemas.microsoft.com/office/drawing/2014/main" id="{8C927994-0F02-2CC7-BF8D-7F7D2EA36C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6000"/>
                    </a14:imgEffect>
                  </a14:imgLayer>
                </a14:imgProps>
              </a:ext>
            </a:extLst>
          </a:blip>
          <a:srcRect l="15740" t="14071" r="6388" b="20570"/>
          <a:stretch/>
        </p:blipFill>
        <p:spPr>
          <a:xfrm rot="5400000">
            <a:off x="-252544" y="3841458"/>
            <a:ext cx="2839892" cy="1611186"/>
          </a:xfrm>
          <a:prstGeom prst="rect">
            <a:avLst/>
          </a:prstGeom>
        </p:spPr>
      </p:pic>
      <p:pic>
        <p:nvPicPr>
          <p:cNvPr id="12" name="Picture 11" descr="Two women standing in front of a sign&#10;&#10;AI-generated content may be incorrect.">
            <a:extLst>
              <a:ext uri="{FF2B5EF4-FFF2-40B4-BE49-F238E27FC236}">
                <a16:creationId xmlns:a16="http://schemas.microsoft.com/office/drawing/2014/main" id="{8FA95FA6-D460-13F2-E39E-D9130A575E9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610" t="14461" r="11194" b="21159"/>
          <a:stretch/>
        </p:blipFill>
        <p:spPr>
          <a:xfrm rot="5400000">
            <a:off x="5025365" y="3772900"/>
            <a:ext cx="2843477" cy="1731320"/>
          </a:xfrm>
          <a:prstGeom prst="rect">
            <a:avLst/>
          </a:prstGeom>
        </p:spPr>
      </p:pic>
      <p:pic>
        <p:nvPicPr>
          <p:cNvPr id="14" name="Picture 13" descr="Two people standing in front of a sign&#10;&#10;AI-generated content may be incorrect.">
            <a:extLst>
              <a:ext uri="{FF2B5EF4-FFF2-40B4-BE49-F238E27FC236}">
                <a16:creationId xmlns:a16="http://schemas.microsoft.com/office/drawing/2014/main" id="{7518ECCC-7778-2321-8239-40B7E1C94B7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9901" t="18159" r="-175" b="15419"/>
          <a:stretch/>
        </p:blipFill>
        <p:spPr>
          <a:xfrm rot="5400000">
            <a:off x="6756217" y="3761820"/>
            <a:ext cx="2865246" cy="1751100"/>
          </a:xfrm>
          <a:prstGeom prst="rect">
            <a:avLst/>
          </a:prstGeom>
        </p:spPr>
      </p:pic>
      <p:pic>
        <p:nvPicPr>
          <p:cNvPr id="2" name="Picture 1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1FFE42F7-95E2-639D-783E-D3EFE7CC54F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-151" t="24657" r="101" b="25903"/>
          <a:stretch/>
        </p:blipFill>
        <p:spPr>
          <a:xfrm>
            <a:off x="348905" y="849007"/>
            <a:ext cx="8709463" cy="241061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04F686-907F-0432-7E7B-8B08EB79A7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F4A1E2-DEE4-4CE5-8EE3-9025D7465AB7}" type="slidenum">
              <a:rPr lang="en-US" alt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2F0D10-F188-6AEE-80A8-44D71CA2A3F2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n-lt"/>
                <a:ea typeface="ＭＳ Ｐゴシック"/>
                <a:cs typeface="Arial"/>
              </a:rPr>
              <a:t>16</a:t>
            </a:r>
            <a:endParaRPr lang="en-US" dirty="0" err="1">
              <a:solidFill>
                <a:schemeClr val="accent3"/>
              </a:solidFill>
              <a:latin typeface="+mn-lt"/>
              <a:ea typeface="ＭＳ Ｐゴシック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4354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6" name="Rectangle 43015">
            <a:extLst>
              <a:ext uri="{FF2B5EF4-FFF2-40B4-BE49-F238E27FC236}">
                <a16:creationId xmlns:a16="http://schemas.microsoft.com/office/drawing/2014/main" id="{8B646C36-EEEC-4D52-8E8E-206F4CD8A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017" name="Group 43016">
            <a:extLst>
              <a:ext uri="{FF2B5EF4-FFF2-40B4-BE49-F238E27FC236}">
                <a16:creationId xmlns:a16="http://schemas.microsoft.com/office/drawing/2014/main" id="{9B970977-38DA-4F81-AA88-8C778B31E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2453" y="625095"/>
            <a:ext cx="3086100" cy="5731349"/>
            <a:chOff x="1674895" y="1345036"/>
            <a:chExt cx="5428610" cy="4210939"/>
          </a:xfrm>
        </p:grpSpPr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ABD8D5A9-DEB3-4157-B7CD-835197F3AD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9" name="Rectangle 43018">
              <a:extLst>
                <a:ext uri="{FF2B5EF4-FFF2-40B4-BE49-F238E27FC236}">
                  <a16:creationId xmlns:a16="http://schemas.microsoft.com/office/drawing/2014/main" id="{ADF0BC23-5452-4DFE-9C27-F7CBE1D527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021" name="Rectangle 43020">
            <a:extLst>
              <a:ext uri="{FF2B5EF4-FFF2-40B4-BE49-F238E27FC236}">
                <a16:creationId xmlns:a16="http://schemas.microsoft.com/office/drawing/2014/main" id="{C00B7DBB-97E9-4F5F-B72E-EECCFCC9D1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630" y="531228"/>
            <a:ext cx="3086100" cy="5731348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10" name="Title 1">
            <a:extLst>
              <a:ext uri="{FF2B5EF4-FFF2-40B4-BE49-F238E27FC236}">
                <a16:creationId xmlns:a16="http://schemas.microsoft.com/office/drawing/2014/main" id="{FC42121B-681D-1CDD-3737-691FC3C326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7839" y="974089"/>
            <a:ext cx="2839038" cy="34066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47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CIS KIDS OVER THE YEARS</a:t>
            </a:r>
          </a:p>
        </p:txBody>
      </p:sp>
      <p:pic>
        <p:nvPicPr>
          <p:cNvPr id="7" name="Picture 6" descr="A person and person in graduation gowns&#10;&#10;AI-generated content may be incorrect.">
            <a:extLst>
              <a:ext uri="{FF2B5EF4-FFF2-40B4-BE49-F238E27FC236}">
                <a16:creationId xmlns:a16="http://schemas.microsoft.com/office/drawing/2014/main" id="{BA2E0BEB-AA11-A6D1-E6F7-B39B1487D9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86" r="4" b="4"/>
          <a:stretch/>
        </p:blipFill>
        <p:spPr>
          <a:xfrm>
            <a:off x="4456852" y="382739"/>
            <a:ext cx="2057399" cy="2842298"/>
          </a:xfrm>
          <a:prstGeom prst="rect">
            <a:avLst/>
          </a:prstGeom>
          <a:ln w="28575">
            <a:noFill/>
          </a:ln>
        </p:spPr>
      </p:pic>
      <p:grpSp>
        <p:nvGrpSpPr>
          <p:cNvPr id="43023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761760" y="974089"/>
            <a:ext cx="790849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3024" name="Freeform: Shape 43023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025" name="Freeform: Shape 43024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026" name="Freeform: Shape 43025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027" name="Freeform: Shape 43026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028" name="Freeform: Shape 43027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6" name="Picture 5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EDE3D159-176A-EB59-CD0D-DC15CDDEA0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131" r="15223" b="5"/>
          <a:stretch/>
        </p:blipFill>
        <p:spPr>
          <a:xfrm>
            <a:off x="6671704" y="382740"/>
            <a:ext cx="2057400" cy="2821195"/>
          </a:xfrm>
          <a:prstGeom prst="rect">
            <a:avLst/>
          </a:prstGeom>
          <a:ln w="28575">
            <a:noFill/>
          </a:ln>
        </p:spPr>
      </p:pic>
      <p:sp>
        <p:nvSpPr>
          <p:cNvPr id="43030" name="Oval 43029">
            <a:extLst>
              <a:ext uri="{FF2B5EF4-FFF2-40B4-BE49-F238E27FC236}">
                <a16:creationId xmlns:a16="http://schemas.microsoft.com/office/drawing/2014/main" id="{1C8B8E59-A269-4CAA-BE7D-AFD4E852C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826" y="5190817"/>
            <a:ext cx="274511" cy="35726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032" name="Oval 43031">
            <a:extLst>
              <a:ext uri="{FF2B5EF4-FFF2-40B4-BE49-F238E27FC236}">
                <a16:creationId xmlns:a16="http://schemas.microsoft.com/office/drawing/2014/main" id="{20C5CF91-A170-4B31-B47F-D5E2E5D15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826" y="5190817"/>
            <a:ext cx="274511" cy="35726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 descr="A person and a child posing for a picture&#10;&#10;AI-generated content may be incorrect.">
            <a:extLst>
              <a:ext uri="{FF2B5EF4-FFF2-40B4-BE49-F238E27FC236}">
                <a16:creationId xmlns:a16="http://schemas.microsoft.com/office/drawing/2014/main" id="{D6BBA8A4-DA5A-D321-F3C6-96A96F85440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166" r="28228" b="-3"/>
          <a:stretch/>
        </p:blipFill>
        <p:spPr>
          <a:xfrm>
            <a:off x="4456852" y="3390753"/>
            <a:ext cx="2057399" cy="2878582"/>
          </a:xfrm>
          <a:prstGeom prst="rect">
            <a:avLst/>
          </a:prstGeom>
          <a:ln w="28575">
            <a:noFill/>
          </a:ln>
        </p:spPr>
      </p:pic>
      <p:pic>
        <p:nvPicPr>
          <p:cNvPr id="8" name="Picture 7" descr="A person in a graduation gown and cap standing next to a person in a room with glass doors&#10;&#10;AI-generated content may be incorrect.">
            <a:extLst>
              <a:ext uri="{FF2B5EF4-FFF2-40B4-BE49-F238E27FC236}">
                <a16:creationId xmlns:a16="http://schemas.microsoft.com/office/drawing/2014/main" id="{F38DA21C-CDB8-ACBF-4E2A-0092DF53DF0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813" r="22781"/>
          <a:stretch/>
        </p:blipFill>
        <p:spPr>
          <a:xfrm>
            <a:off x="6671704" y="3380043"/>
            <a:ext cx="2057400" cy="2889293"/>
          </a:xfrm>
          <a:prstGeom prst="rect">
            <a:avLst/>
          </a:prstGeom>
          <a:ln w="28575"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9DC99F-235F-8A8C-370D-6855E0362A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E77085-A5D5-4C57-9B26-4B1519193788}" type="slidenum">
              <a:rPr lang="en-US" alt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0142E4-C581-1B90-8282-57010C2FA188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  <a:ea typeface="ＭＳ Ｐゴシック"/>
                <a:cs typeface="Arial"/>
              </a:rPr>
              <a:t>17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2E426D-5349-AA86-489E-BB6CDC486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6" name="Rectangle 43015">
            <a:extLst>
              <a:ext uri="{FF2B5EF4-FFF2-40B4-BE49-F238E27FC236}">
                <a16:creationId xmlns:a16="http://schemas.microsoft.com/office/drawing/2014/main" id="{F31A94D2-BE2A-C59C-F032-B2A24A7DF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017" name="Group 43016">
            <a:extLst>
              <a:ext uri="{FF2B5EF4-FFF2-40B4-BE49-F238E27FC236}">
                <a16:creationId xmlns:a16="http://schemas.microsoft.com/office/drawing/2014/main" id="{375149A4-FE22-0567-8500-D2056F542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2453" y="625095"/>
            <a:ext cx="3086100" cy="5731349"/>
            <a:chOff x="1674895" y="1345036"/>
            <a:chExt cx="5428610" cy="4210939"/>
          </a:xfrm>
        </p:grpSpPr>
        <p:sp>
          <p:nvSpPr>
            <p:cNvPr id="43018" name="Rectangle 43017">
              <a:extLst>
                <a:ext uri="{FF2B5EF4-FFF2-40B4-BE49-F238E27FC236}">
                  <a16:creationId xmlns:a16="http://schemas.microsoft.com/office/drawing/2014/main" id="{054F27A4-9836-2508-F5C9-99DA5E5FA0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19" name="Rectangle 43018">
              <a:extLst>
                <a:ext uri="{FF2B5EF4-FFF2-40B4-BE49-F238E27FC236}">
                  <a16:creationId xmlns:a16="http://schemas.microsoft.com/office/drawing/2014/main" id="{C4136608-85B0-EA25-BB10-29E7114B31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021" name="Rectangle 43020">
            <a:extLst>
              <a:ext uri="{FF2B5EF4-FFF2-40B4-BE49-F238E27FC236}">
                <a16:creationId xmlns:a16="http://schemas.microsoft.com/office/drawing/2014/main" id="{F54D7C0E-AD64-1F2A-C3B8-FA6AEC1FE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630" y="531228"/>
            <a:ext cx="3086100" cy="5731348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10" name="Title 1">
            <a:extLst>
              <a:ext uri="{FF2B5EF4-FFF2-40B4-BE49-F238E27FC236}">
                <a16:creationId xmlns:a16="http://schemas.microsoft.com/office/drawing/2014/main" id="{55C68F47-7C99-9020-E4F7-3D0802F217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7839" y="974089"/>
            <a:ext cx="2839038" cy="34066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47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CIS KIDS OVER THE YEARS</a:t>
            </a:r>
          </a:p>
        </p:txBody>
      </p:sp>
      <p:grpSp>
        <p:nvGrpSpPr>
          <p:cNvPr id="43023" name="Graphic 185">
            <a:extLst>
              <a:ext uri="{FF2B5EF4-FFF2-40B4-BE49-F238E27FC236}">
                <a16:creationId xmlns:a16="http://schemas.microsoft.com/office/drawing/2014/main" id="{3E1903B9-36C6-A14C-12EF-596AAD6D5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761760" y="974089"/>
            <a:ext cx="790849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3024" name="Freeform: Shape 43023">
              <a:extLst>
                <a:ext uri="{FF2B5EF4-FFF2-40B4-BE49-F238E27FC236}">
                  <a16:creationId xmlns:a16="http://schemas.microsoft.com/office/drawing/2014/main" id="{88F3823B-B159-8257-3815-4AD34B1435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025" name="Freeform: Shape 43024">
              <a:extLst>
                <a:ext uri="{FF2B5EF4-FFF2-40B4-BE49-F238E27FC236}">
                  <a16:creationId xmlns:a16="http://schemas.microsoft.com/office/drawing/2014/main" id="{6C8133B3-EBE7-39C9-372D-FEA69CFD22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026" name="Freeform: Shape 43025">
              <a:extLst>
                <a:ext uri="{FF2B5EF4-FFF2-40B4-BE49-F238E27FC236}">
                  <a16:creationId xmlns:a16="http://schemas.microsoft.com/office/drawing/2014/main" id="{E0B246F6-0F81-6FA3-3903-0749D9DBA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027" name="Freeform: Shape 43026">
              <a:extLst>
                <a:ext uri="{FF2B5EF4-FFF2-40B4-BE49-F238E27FC236}">
                  <a16:creationId xmlns:a16="http://schemas.microsoft.com/office/drawing/2014/main" id="{A2596538-F77C-60BE-D1F7-FE1C798BFA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028" name="Freeform: Shape 43027">
              <a:extLst>
                <a:ext uri="{FF2B5EF4-FFF2-40B4-BE49-F238E27FC236}">
                  <a16:creationId xmlns:a16="http://schemas.microsoft.com/office/drawing/2014/main" id="{22A730CB-B786-D19D-088B-0913314654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3030" name="Oval 43029">
            <a:extLst>
              <a:ext uri="{FF2B5EF4-FFF2-40B4-BE49-F238E27FC236}">
                <a16:creationId xmlns:a16="http://schemas.microsoft.com/office/drawing/2014/main" id="{0F98BCBA-8473-D11C-21F3-E7F4884BE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826" y="5190817"/>
            <a:ext cx="274511" cy="35726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032" name="Oval 43031">
            <a:extLst>
              <a:ext uri="{FF2B5EF4-FFF2-40B4-BE49-F238E27FC236}">
                <a16:creationId xmlns:a16="http://schemas.microsoft.com/office/drawing/2014/main" id="{A8286B89-DC4B-3CE6-B49B-1483FF9C63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3826" y="5190817"/>
            <a:ext cx="274511" cy="35726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 descr="A group of people in graduation gowns and caps&#10;&#10;AI-generated content may be incorrect.">
            <a:extLst>
              <a:ext uri="{FF2B5EF4-FFF2-40B4-BE49-F238E27FC236}">
                <a16:creationId xmlns:a16="http://schemas.microsoft.com/office/drawing/2014/main" id="{F717ECB2-EAF6-6343-EAE9-3DBD6D0BAE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9103" r="4680"/>
          <a:stretch/>
        </p:blipFill>
        <p:spPr>
          <a:xfrm>
            <a:off x="3894241" y="407138"/>
            <a:ext cx="5017133" cy="2717447"/>
          </a:xfrm>
          <a:prstGeom prst="rect">
            <a:avLst/>
          </a:prstGeom>
        </p:spPr>
      </p:pic>
      <p:pic>
        <p:nvPicPr>
          <p:cNvPr id="3" name="Picture 2" descr="A couple of women smiling for a photo&#10;&#10;AI-generated content may be incorrect.">
            <a:extLst>
              <a:ext uri="{FF2B5EF4-FFF2-40B4-BE49-F238E27FC236}">
                <a16:creationId xmlns:a16="http://schemas.microsoft.com/office/drawing/2014/main" id="{20F7C579-60C0-B491-39A0-2A93156C8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1370" y="3497924"/>
            <a:ext cx="2532981" cy="2860374"/>
          </a:xfrm>
          <a:prstGeom prst="rect">
            <a:avLst/>
          </a:prstGeom>
        </p:spPr>
      </p:pic>
      <p:pic>
        <p:nvPicPr>
          <p:cNvPr id="4" name="Picture 3" descr="A selfie of two women&#10;&#10;AI-generated content may be incorrect.">
            <a:extLst>
              <a:ext uri="{FF2B5EF4-FFF2-40B4-BE49-F238E27FC236}">
                <a16:creationId xmlns:a16="http://schemas.microsoft.com/office/drawing/2014/main" id="{2EF573A6-F835-CA04-C42E-4DA2BB69B6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312" y="3434743"/>
            <a:ext cx="2007577" cy="298673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12851F-DA0A-038B-DAF4-64BBA8C56E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E77085-A5D5-4C57-9B26-4B1519193788}" type="slidenum">
              <a:rPr lang="en-US" alt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11ADF8-9EDC-1B48-6053-4926C11CB8CA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  <a:ea typeface="ＭＳ Ｐゴシック"/>
                <a:cs typeface="Arial"/>
              </a:rPr>
              <a:t>18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658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38EEC4-9D4E-A46D-FEDD-FEA2A087C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2">
            <a:extLst>
              <a:ext uri="{FF2B5EF4-FFF2-40B4-BE49-F238E27FC236}">
                <a16:creationId xmlns:a16="http://schemas.microsoft.com/office/drawing/2014/main" id="{AAAC91F1-4330-C5A1-B7A3-2098629859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1A44E04-D43B-4105-A179-667C2A45AE76}" type="slidenum">
              <a:rPr lang="en-US" altLang="en-US" smtClean="0">
                <a:solidFill>
                  <a:srgbClr val="838675"/>
                </a:solidFill>
              </a:rPr>
              <a:pPr/>
              <a:t>19</a:t>
            </a:fld>
            <a:endParaRPr lang="en-US" altLang="en-US">
              <a:solidFill>
                <a:srgbClr val="838675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67557BB-BC2C-7BD4-CE37-AF81350918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457200"/>
          </a:xfrm>
        </p:spPr>
        <p:txBody>
          <a:bodyPr/>
          <a:lstStyle/>
          <a:p>
            <a:pPr>
              <a:defRPr/>
            </a:pPr>
            <a:r>
              <a:rPr lang="en-US" altLang="en-US" sz="3400">
                <a:ea typeface="Helvetica Neue LT Std 75"/>
                <a:cs typeface="Helvetica Neue LT Std 75"/>
              </a:rPr>
              <a:t>CIS </a:t>
            </a:r>
            <a:r>
              <a:rPr lang="en-US" altLang="en-US" sz="3400" cap="none">
                <a:latin typeface="+mn-lt"/>
                <a:ea typeface="Helvetica Neue LT Std 75"/>
                <a:cs typeface="Helvetica Neue LT Std 75"/>
              </a:rPr>
              <a:t>Central Georgia </a:t>
            </a:r>
            <a:r>
              <a:rPr lang="en-US" altLang="en-US" sz="3400" cap="none">
                <a:latin typeface="Arial"/>
                <a:ea typeface="Helvetica Neue LT Std 75"/>
                <a:cs typeface="Helvetica Neue LT Std 75"/>
              </a:rPr>
              <a:t>FY26</a:t>
            </a:r>
            <a:r>
              <a:rPr lang="en-US" altLang="en-US" sz="3400">
                <a:latin typeface="Helvetica Neue LT Std 75"/>
                <a:ea typeface="Helvetica Neue LT Std 75"/>
                <a:cs typeface="Helvetica Neue LT Std 75"/>
              </a:rPr>
              <a:t> 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475D653-A0AC-3355-A26C-5B0EB6F8F1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416829"/>
              </p:ext>
            </p:extLst>
          </p:nvPr>
        </p:nvGraphicFramePr>
        <p:xfrm>
          <a:off x="228600" y="762000"/>
          <a:ext cx="8750806" cy="4997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7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30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2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Lessons</a:t>
                      </a:r>
                      <a:r>
                        <a:rPr lang="en-US" sz="2400" baseline="0">
                          <a:solidFill>
                            <a:schemeClr val="tx1"/>
                          </a:solidFill>
                        </a:rPr>
                        <a:t> Learned</a:t>
                      </a:r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 marT="45705" marB="4570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tx1"/>
                          </a:solidFill>
                        </a:rPr>
                        <a:t>Proposed Next</a:t>
                      </a:r>
                      <a:r>
                        <a:rPr lang="en-US" sz="2400" baseline="0">
                          <a:solidFill>
                            <a:schemeClr val="tx1"/>
                          </a:solidFill>
                        </a:rPr>
                        <a:t> Steps</a:t>
                      </a:r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 marT="45705" marB="4570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943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chemeClr val="tx1"/>
                          </a:solidFill>
                          <a:latin typeface="Arial"/>
                        </a:rPr>
                        <a:t>Maintaining continuity for case-managed students as they transition        from elementary to middle school and  from middle to high school is crucial.</a:t>
                      </a:r>
                      <a:endParaRPr lang="en-US" sz="1200"/>
                    </a:p>
                  </a:txBody>
                  <a:tcPr marT="45705" marB="4570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200" b="0" i="0" u="none" strike="noStrike" baseline="0" noProof="0">
                          <a:solidFill>
                            <a:schemeClr val="tx1"/>
                          </a:solidFill>
                          <a:latin typeface="Arial"/>
                        </a:rPr>
                        <a:t>Identify and track students in schools served by CIS Central Georgia who are transitioning between grade levels before August 15, 2025. </a:t>
                      </a:r>
                      <a:endParaRPr lang="en-US" sz="1200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200" b="0" i="0" u="none" strike="noStrike" baseline="0" noProof="0">
                          <a:solidFill>
                            <a:schemeClr val="tx1"/>
                          </a:solidFill>
                          <a:latin typeface="Arial"/>
                        </a:rPr>
                        <a:t>Meet with the principals of the schools to be served in FY26 to identify targeted, evidence-based resources that can enhance student academic outcomes through CIS Central Georgia.  </a:t>
                      </a:r>
                      <a:endParaRPr lang="en-US" sz="1200"/>
                    </a:p>
                    <a:p>
                      <a:pPr marL="285750" lvl="0" indent="-285750" algn="l">
                        <a:buFont typeface="Arial"/>
                        <a:buChar char="•"/>
                      </a:pPr>
                      <a:r>
                        <a:rPr lang="en-US" sz="1200" b="0" i="0" u="none" strike="noStrike" baseline="0" noProof="0">
                          <a:solidFill>
                            <a:schemeClr val="tx1"/>
                          </a:solidFill>
                          <a:latin typeface="Arial"/>
                        </a:rPr>
                        <a:t>Continue to provide and coordinate wraparound services. </a:t>
                      </a:r>
                      <a:endParaRPr lang="en-US" sz="1200"/>
                    </a:p>
                  </a:txBody>
                  <a:tcPr marT="45705" marB="4570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0790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chemeClr val="tx1"/>
                          </a:solidFill>
                          <a:latin typeface="Arial"/>
                        </a:rPr>
                        <a:t>The CIS Attendance Strategy has proven effective according to the data.</a:t>
                      </a:r>
                      <a:endParaRPr lang="en-US" sz="1200"/>
                    </a:p>
                  </a:txBody>
                  <a:tcPr marT="45705" marB="4570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US" sz="1200" b="0" i="0" u="none" strike="noStrike" baseline="0" noProof="0">
                          <a:solidFill>
                            <a:schemeClr val="tx1"/>
                          </a:solidFill>
                          <a:latin typeface="Arial"/>
                        </a:rPr>
                        <a:t>Maintain daily attendance check-ins and regular communication with parents.  </a:t>
                      </a:r>
                      <a:endParaRPr lang="en-US" sz="1200">
                        <a:solidFill>
                          <a:schemeClr val="tx1"/>
                        </a:solidFill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US" sz="1200" b="0" i="0" u="none" strike="noStrike" baseline="0" noProof="0">
                          <a:solidFill>
                            <a:schemeClr val="tx1"/>
                          </a:solidFill>
                          <a:latin typeface="Arial"/>
                        </a:rPr>
                        <a:t>Update parent and student contact information before August 15, 2025.  </a:t>
                      </a:r>
                      <a:endParaRPr lang="en-US" sz="1200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US" sz="1200" b="0" i="0" u="none" strike="noStrike" baseline="0" noProof="0">
                          <a:solidFill>
                            <a:schemeClr val="tx1"/>
                          </a:solidFill>
                          <a:latin typeface="Arial"/>
                        </a:rPr>
                        <a:t>Develop an individualized plan for FY25 case-managed students with chronic absenteeism for FY26.  </a:t>
                      </a:r>
                      <a:endParaRPr lang="en-US" sz="1200"/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US" sz="1200" b="0" i="0" u="none" strike="noStrike" baseline="0" noProof="0">
                          <a:solidFill>
                            <a:schemeClr val="tx1"/>
                          </a:solidFill>
                          <a:latin typeface="Arial"/>
                        </a:rPr>
                        <a:t>Launch a pilot program focused on communication for students who arrive tardy.</a:t>
                      </a:r>
                    </a:p>
                  </a:txBody>
                  <a:tcPr marT="45705" marB="4570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9984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chemeClr val="tx1"/>
                          </a:solidFill>
                          <a:latin typeface="Arial"/>
                        </a:rPr>
                        <a:t>Trauma and disengagement are significant contributors to student suspensions.</a:t>
                      </a:r>
                      <a:endParaRPr lang="en-US" sz="1200"/>
                    </a:p>
                  </a:txBody>
                  <a:tcPr marT="45705" marB="4570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200" b="0" i="0" u="none" strike="noStrike" noProof="0">
                          <a:solidFill>
                            <a:schemeClr val="tx1"/>
                          </a:solidFill>
                          <a:latin typeface="Arial"/>
                        </a:rPr>
                        <a:t>Collaborate to offer programs that foster self-confidence, self-regulation, positive social skills, conflict resolution, and communication skills.  </a:t>
                      </a:r>
                      <a:endParaRPr lang="en-US" sz="1200">
                        <a:solidFill>
                          <a:schemeClr val="tx1"/>
                        </a:solidFill>
                      </a:endParaRPr>
                    </a:p>
                    <a:p>
                      <a:pPr marL="285750" lvl="0" indent="-285750" algn="l">
                        <a:buFont typeface="Arial"/>
                        <a:buChar char="•"/>
                      </a:pPr>
                      <a:r>
                        <a:rPr lang="en-US" sz="1200" b="0" i="0" u="none" strike="noStrike" noProof="0">
                          <a:solidFill>
                            <a:schemeClr val="tx1"/>
                          </a:solidFill>
                          <a:latin typeface="Arial"/>
                        </a:rPr>
                        <a:t>Provide weekly one-on-one mentoring to middle school students referred to SOAR Academy, as feasible. </a:t>
                      </a:r>
                      <a:endParaRPr lang="en-US" sz="1200"/>
                    </a:p>
                  </a:txBody>
                  <a:tcPr marT="45705" marB="4570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025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200" b="0" i="0" u="none" strike="noStrike" baseline="0" noProof="0">
                          <a:solidFill>
                            <a:schemeClr val="tx1"/>
                          </a:solidFill>
                          <a:latin typeface="Arial"/>
                        </a:rPr>
                        <a:t>Consistent weekly mentoring and tutoring sessions tailored to individual students lead to improved behavior.</a:t>
                      </a: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T="45705" marB="4570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</a:pPr>
                      <a:r>
                        <a:rPr lang="en-US" sz="1200" b="0" i="0" u="none" strike="noStrike" baseline="0" noProof="0">
                          <a:solidFill>
                            <a:schemeClr val="tx1"/>
                          </a:solidFill>
                          <a:latin typeface="Arial"/>
                        </a:rPr>
                        <a:t>Continue and expand the number of schools and students receiving one-on-one mentoring and specialized small group support to enhance positive behavior, social skills, and academic success.</a:t>
                      </a:r>
                      <a:endParaRPr lang="en-US" sz="1200" b="0" i="0" u="none" strike="noStrike" noProof="0">
                        <a:latin typeface="Arial"/>
                      </a:endParaRPr>
                    </a:p>
                  </a:txBody>
                  <a:tcPr marT="45705" marB="4570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E7E03CE-AB0C-1242-57DF-523629754A0D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n-lt"/>
                <a:ea typeface="ＭＳ Ｐゴシック"/>
                <a:cs typeface="Arial"/>
              </a:rPr>
              <a:t>19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7760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85DE5266-8844-F3D6-31F1-F3FB005A14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0100" y="2133600"/>
            <a:ext cx="7543800" cy="685800"/>
          </a:xfrm>
        </p:spPr>
        <p:txBody>
          <a:bodyPr/>
          <a:lstStyle/>
          <a:p>
            <a:r>
              <a:rPr lang="en-US" altLang="en-US" sz="4400">
                <a:ea typeface="Helvetica Neue LT Std 75"/>
                <a:cs typeface="Helvetica Neue LT Std 75"/>
              </a:rPr>
              <a:t>QUESTIONS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8F49AB-DB72-D6C1-8354-D1410EC4BCD3}"/>
              </a:ext>
            </a:extLst>
          </p:cNvPr>
          <p:cNvSpPr txBox="1"/>
          <p:nvPr/>
        </p:nvSpPr>
        <p:spPr>
          <a:xfrm>
            <a:off x="8579385" y="6487065"/>
            <a:ext cx="5632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n-lt"/>
                <a:ea typeface="ＭＳ Ｐゴシック"/>
                <a:cs typeface="Arial"/>
              </a:rPr>
              <a:t>20</a:t>
            </a:r>
            <a:endParaRPr lang="en-US">
              <a:solidFill>
                <a:schemeClr val="accent3"/>
              </a:solidFill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IS PowerPoint Template 02052017">
      <a:dk1>
        <a:srgbClr val="131313"/>
      </a:dk1>
      <a:lt1>
        <a:srgbClr val="FFFFFF"/>
      </a:lt1>
      <a:dk2>
        <a:srgbClr val="489FDF"/>
      </a:dk2>
      <a:lt2>
        <a:srgbClr val="FFCE00"/>
      </a:lt2>
      <a:accent1>
        <a:srgbClr val="E6792B"/>
      </a:accent1>
      <a:accent2>
        <a:srgbClr val="78BE20"/>
      </a:accent2>
      <a:accent3>
        <a:srgbClr val="000000"/>
      </a:accent3>
      <a:accent4>
        <a:srgbClr val="808284"/>
      </a:accent4>
      <a:accent5>
        <a:srgbClr val="E21836"/>
      </a:accent5>
      <a:accent6>
        <a:srgbClr val="008751"/>
      </a:accent6>
      <a:hlink>
        <a:srgbClr val="00539E"/>
      </a:hlink>
      <a:folHlink>
        <a:srgbClr val="FFCE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chemeClr val="accent3"/>
            </a:solidFill>
            <a:latin typeface="+mn-lt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42"/>
        </a:dk1>
        <a:lt1>
          <a:srgbClr val="FFFFFF"/>
        </a:lt1>
        <a:dk2>
          <a:srgbClr val="000066"/>
        </a:dk2>
        <a:lt2>
          <a:srgbClr val="E12E29"/>
        </a:lt2>
        <a:accent1>
          <a:srgbClr val="0000CC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AAAAE2"/>
        </a:accent5>
        <a:accent6>
          <a:srgbClr val="2D2D8A"/>
        </a:accent6>
        <a:hlink>
          <a:srgbClr val="80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99"/>
        </a:dk1>
        <a:lt1>
          <a:srgbClr val="FFFFFF"/>
        </a:lt1>
        <a:dk2>
          <a:srgbClr val="E12E29"/>
        </a:dk2>
        <a:lt2>
          <a:srgbClr val="000042"/>
        </a:lt2>
        <a:accent1>
          <a:srgbClr val="0000CC"/>
        </a:accent1>
        <a:accent2>
          <a:srgbClr val="333399"/>
        </a:accent2>
        <a:accent3>
          <a:srgbClr val="FFFFFF"/>
        </a:accent3>
        <a:accent4>
          <a:srgbClr val="000082"/>
        </a:accent4>
        <a:accent5>
          <a:srgbClr val="AAAAE2"/>
        </a:accent5>
        <a:accent6>
          <a:srgbClr val="2D2D8A"/>
        </a:accent6>
        <a:hlink>
          <a:srgbClr val="80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(4:3)</PresentationFormat>
  <Slides>20</Slides>
  <Notes>7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Default Design</vt:lpstr>
      <vt:lpstr>Custom Design</vt:lpstr>
      <vt:lpstr>CIS Central Georgia</vt:lpstr>
      <vt:lpstr>CIS BELIEFS</vt:lpstr>
      <vt:lpstr>CIS GOAL</vt:lpstr>
      <vt:lpstr>PowerPoint Presentation</vt:lpstr>
      <vt:lpstr>PowerPoint Presentation</vt:lpstr>
      <vt:lpstr>PowerPoint Presentation</vt:lpstr>
      <vt:lpstr>TIER I, II, and III Services - FY25 1st Semester  Widely Accessible Services, Targeted and Individualized</vt:lpstr>
      <vt:lpstr>Attendance percentages for case-managed students in FY25 1st semester</vt:lpstr>
      <vt:lpstr>Percentage of case-managed students in FY25 1st semester with no Out of School Suspension (OSS) incidents</vt:lpstr>
      <vt:lpstr>Percentage of case-managed students in 1st semester FY25 succeeding in English Language Arts (ELA) and mathematics</vt:lpstr>
      <vt:lpstr>TIERED SERVICES  </vt:lpstr>
      <vt:lpstr>TIERED SERVICES  </vt:lpstr>
      <vt:lpstr>TIERED SERVICES  </vt:lpstr>
      <vt:lpstr>TIERED SERVICES </vt:lpstr>
      <vt:lpstr>TIERED SERVICES </vt:lpstr>
      <vt:lpstr>Hope Collective Mentoring</vt:lpstr>
      <vt:lpstr>CIS KIDS OVER THE YEARS</vt:lpstr>
      <vt:lpstr>CIS KIDS OVER THE YEARS</vt:lpstr>
      <vt:lpstr>CIS Central Georgia FY26 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Title – 20 pt. Arial Bold</dc:title>
  <dc:creator>Dennis Belmont</dc:creator>
  <cp:revision>30</cp:revision>
  <cp:lastPrinted>2025-03-18T18:31:59Z</cp:lastPrinted>
  <dcterms:created xsi:type="dcterms:W3CDTF">2005-11-01T20:21:46Z</dcterms:created>
  <dcterms:modified xsi:type="dcterms:W3CDTF">2025-05-12T13:21:56Z</dcterms:modified>
</cp:coreProperties>
</file>