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77" autoAdjust="0"/>
  </p:normalViewPr>
  <p:slideViewPr>
    <p:cSldViewPr snapToGrid="0">
      <p:cViewPr varScale="1">
        <p:scale>
          <a:sx n="105" d="100"/>
          <a:sy n="105" d="100"/>
        </p:scale>
        <p:origin x="7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3F4-445A-9F63-4B4F5BBB5DC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3F4-445A-9F63-4B4F5BBB5DC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3F4-445A-9F63-4B4F5BBB5DC0}"/>
              </c:ext>
            </c:extLst>
          </c:dPt>
          <c:dLbls>
            <c:dLbl>
              <c:idx val="0"/>
              <c:layout>
                <c:manualLayout>
                  <c:x val="0.17296544924666851"/>
                  <c:y val="1.10569614404077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06252174069234"/>
                      <c:h val="9.69090042579907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3F4-445A-9F63-4B4F5BBB5DC0}"/>
                </c:ext>
              </c:extLst>
            </c:dLbl>
            <c:dLbl>
              <c:idx val="1"/>
              <c:layout>
                <c:manualLayout>
                  <c:x val="-0.15741914102374127"/>
                  <c:y val="2.89657658603447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73960020830054"/>
                      <c:h val="0.111423583028533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F4-445A-9F63-4B4F5BBB5DC0}"/>
                </c:ext>
              </c:extLst>
            </c:dLbl>
            <c:dLbl>
              <c:idx val="2"/>
              <c:layout>
                <c:manualLayout>
                  <c:x val="-0.13154249766588727"/>
                  <c:y val="-0.124287557044008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708342028639"/>
                      <c:h val="0.156562193927522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3F4-445A-9F63-4B4F5BBB5D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'GF Inc'!$K$9:$K$11</c:f>
              <c:numCache>
                <c:formatCode>_("$"* #,##0_);_("$"* \(#,##0\);_("$"* "-"??_);_(@_)</c:formatCode>
                <c:ptCount val="3"/>
                <c:pt idx="0">
                  <c:v>90676129.979999974</c:v>
                </c:pt>
                <c:pt idx="1">
                  <c:v>99836076.060000002</c:v>
                </c:pt>
                <c:pt idx="2">
                  <c:v>9344841.6499999985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F4-445A-9F63-4B4F5BBB5D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9D4-4E19-A6AE-E5131D7652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9D4-4E19-A6AE-E5131D7652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9D4-4E19-A6AE-E5131D76525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9D4-4E19-A6AE-E5131D76525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9D4-4E19-A6AE-E5131D76525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9D4-4E19-A6AE-E5131D76525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9D4-4E19-A6AE-E5131D76525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19D4-4E19-A6AE-E5131D76525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19D4-4E19-A6AE-E5131D76525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19D4-4E19-A6AE-E5131D76525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19D4-4E19-A6AE-E5131D765250}"/>
              </c:ext>
            </c:extLst>
          </c:dPt>
          <c:dLbls>
            <c:dLbl>
              <c:idx val="0"/>
              <c:layout>
                <c:manualLayout>
                  <c:x val="-0.29781004929384441"/>
                  <c:y val="-8.03436322736705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CE8A43E0-F4DF-49C1-94EE-5819AD8A948C}" type="CATEGORYNAME">
                      <a:rPr lang="en-US" sz="200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2000" baseline="0">
                        <a:solidFill>
                          <a:schemeClr val="bg1"/>
                        </a:solidFill>
                      </a:rPr>
                      <a:t>
</a:t>
                    </a:r>
                    <a:fld id="{2D0838FB-31A8-410E-BBE4-97E9ECB7F882}" type="PERCENTAGE">
                      <a:rPr lang="en-US" sz="2000" baseline="0">
                        <a:solidFill>
                          <a:schemeClr val="bg1"/>
                        </a:solidFill>
                      </a:rPr>
                      <a:pPr>
                        <a:defRPr sz="1200">
                          <a:latin typeface="Arial" panose="020B0604020202020204" pitchFamily="34" charset="0"/>
                        </a:defRPr>
                      </a:pPr>
                      <a:t>[PERCENTAGE]</a:t>
                    </a:fld>
                    <a:endParaRPr lang="en-US" sz="2000" baseline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18389958247987"/>
                      <c:h val="0.189919612967372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9D4-4E19-A6AE-E5131D765250}"/>
                </c:ext>
              </c:extLst>
            </c:dLbl>
            <c:dLbl>
              <c:idx val="1"/>
              <c:layout>
                <c:manualLayout>
                  <c:x val="0.14055997097587053"/>
                  <c:y val="0.119096643824464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D4-4E19-A6AE-E5131D765250}"/>
                </c:ext>
              </c:extLst>
            </c:dLbl>
            <c:dLbl>
              <c:idx val="2"/>
              <c:layout>
                <c:manualLayout>
                  <c:x val="7.2548993037676049E-2"/>
                  <c:y val="0.1086464546280553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D4-4E19-A6AE-E5131D765250}"/>
                </c:ext>
              </c:extLst>
            </c:dLbl>
            <c:dLbl>
              <c:idx val="3"/>
              <c:layout>
                <c:manualLayout>
                  <c:x val="-2.2786745617942444E-3"/>
                  <c:y val="6.43419561169136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D4-4E19-A6AE-E5131D765250}"/>
                </c:ext>
              </c:extLst>
            </c:dLbl>
            <c:dLbl>
              <c:idx val="4"/>
              <c:layout>
                <c:manualLayout>
                  <c:x val="1.1148705853684412E-3"/>
                  <c:y val="-9.6272569022751197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D4-4E19-A6AE-E5131D765250}"/>
                </c:ext>
              </c:extLst>
            </c:dLbl>
            <c:dLbl>
              <c:idx val="7"/>
              <c:layout>
                <c:manualLayout>
                  <c:x val="1.7927549975066633E-2"/>
                  <c:y val="-2.03787731286269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9D4-4E19-A6AE-E5131D7652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Inc'!$J$15:$J$25</c:f>
              <c:strCache>
                <c:ptCount val="11"/>
                <c:pt idx="0">
                  <c:v>Instruction</c:v>
                </c:pt>
                <c:pt idx="1">
                  <c:v>Pupil Services</c:v>
                </c:pt>
                <c:pt idx="2">
                  <c:v>Improvement of Instructional Services</c:v>
                </c:pt>
                <c:pt idx="3">
                  <c:v>Educational Media</c:v>
                </c:pt>
                <c:pt idx="4">
                  <c:v>General Administration</c:v>
                </c:pt>
                <c:pt idx="5">
                  <c:v>School Administration</c:v>
                </c:pt>
                <c:pt idx="6">
                  <c:v>Business Services</c:v>
                </c:pt>
                <c:pt idx="7">
                  <c:v>Maintenance &amp; Operation</c:v>
                </c:pt>
                <c:pt idx="8">
                  <c:v>Student Transportation</c:v>
                </c:pt>
                <c:pt idx="9">
                  <c:v>Central Support</c:v>
                </c:pt>
                <c:pt idx="10">
                  <c:v>Other Support</c:v>
                </c:pt>
              </c:strCache>
            </c:strRef>
          </c:cat>
          <c:val>
            <c:numRef>
              <c:f>'GF Inc'!$K$15:$K$25</c:f>
              <c:numCache>
                <c:formatCode>_("$"* #,##0_);_("$"* \(#,##0\);_("$"* "-"??_);_(@_)</c:formatCode>
                <c:ptCount val="11"/>
                <c:pt idx="0">
                  <c:v>119765156.72</c:v>
                </c:pt>
                <c:pt idx="1">
                  <c:v>7248913.2000000002</c:v>
                </c:pt>
                <c:pt idx="2">
                  <c:v>7516993.7599999998</c:v>
                </c:pt>
                <c:pt idx="3">
                  <c:v>4059067.7899999996</c:v>
                </c:pt>
                <c:pt idx="4">
                  <c:v>2391396.4499999997</c:v>
                </c:pt>
                <c:pt idx="5">
                  <c:v>14998458.93</c:v>
                </c:pt>
                <c:pt idx="6">
                  <c:v>2428456.6800000002</c:v>
                </c:pt>
                <c:pt idx="7">
                  <c:v>20252787.140000001</c:v>
                </c:pt>
                <c:pt idx="8">
                  <c:v>11682661.189999999</c:v>
                </c:pt>
                <c:pt idx="9">
                  <c:v>8518910.9499999993</c:v>
                </c:pt>
                <c:pt idx="10">
                  <c:v>2301853.15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9D4-4E19-A6AE-E5131D765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April 30,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June 20,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April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April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April 30,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April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A5B4E9-F599-51A4-EA29-77E8681F4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1" y="877514"/>
            <a:ext cx="6084990" cy="5980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AEFD62-07BD-D31D-8BCB-29A507A2A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869313"/>
            <a:ext cx="6096001" cy="352834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1CED6B7-3FC2-261A-A810-7DB735DFE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482780"/>
              </p:ext>
            </p:extLst>
          </p:nvPr>
        </p:nvGraphicFramePr>
        <p:xfrm>
          <a:off x="6096000" y="4408627"/>
          <a:ext cx="6084987" cy="2449373"/>
        </p:xfrm>
        <a:graphic>
          <a:graphicData uri="http://schemas.openxmlformats.org/drawingml/2006/table">
            <a:tbl>
              <a:tblPr/>
              <a:tblGrid>
                <a:gridCol w="2668556">
                  <a:extLst>
                    <a:ext uri="{9D8B030D-6E8A-4147-A177-3AD203B41FA5}">
                      <a16:colId xmlns:a16="http://schemas.microsoft.com/office/drawing/2014/main" val="1201886667"/>
                    </a:ext>
                  </a:extLst>
                </a:gridCol>
                <a:gridCol w="135977">
                  <a:extLst>
                    <a:ext uri="{9D8B030D-6E8A-4147-A177-3AD203B41FA5}">
                      <a16:colId xmlns:a16="http://schemas.microsoft.com/office/drawing/2014/main" val="4277775162"/>
                    </a:ext>
                  </a:extLst>
                </a:gridCol>
                <a:gridCol w="1640227">
                  <a:extLst>
                    <a:ext uri="{9D8B030D-6E8A-4147-A177-3AD203B41FA5}">
                      <a16:colId xmlns:a16="http://schemas.microsoft.com/office/drawing/2014/main" val="4118999371"/>
                    </a:ext>
                  </a:extLst>
                </a:gridCol>
                <a:gridCol w="1640227">
                  <a:extLst>
                    <a:ext uri="{9D8B030D-6E8A-4147-A177-3AD203B41FA5}">
                      <a16:colId xmlns:a16="http://schemas.microsoft.com/office/drawing/2014/main" val="1743133702"/>
                    </a:ext>
                  </a:extLst>
                </a:gridCol>
              </a:tblGrid>
              <a:tr h="31382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78445"/>
                  </a:ext>
                </a:extLst>
              </a:tr>
              <a:tr h="6276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200,359,090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250,041,399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130891"/>
                  </a:ext>
                </a:extLst>
              </a:tr>
              <a:tr h="566419"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D966"/>
                        </a:highlight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72,280,811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49,511,617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02230"/>
                  </a:ext>
                </a:extLst>
              </a:tr>
              <a:tr h="9414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9430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Ten Months Ending April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27DFF9-7041-03EF-62E7-3B58E9E79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050657"/>
            <a:ext cx="11643360" cy="542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428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112137"/>
              </p:ext>
            </p:extLst>
          </p:nvPr>
        </p:nvGraphicFramePr>
        <p:xfrm>
          <a:off x="11008" y="1309842"/>
          <a:ext cx="12191999" cy="5249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6C0D88A-E921-9C64-320F-3FD72F3FF5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161438"/>
              </p:ext>
            </p:extLst>
          </p:nvPr>
        </p:nvGraphicFramePr>
        <p:xfrm>
          <a:off x="0" y="1087772"/>
          <a:ext cx="12160916" cy="5767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855766" y="1908100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Ten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April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22F567-6481-5F43-A889-AFAB50324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990768"/>
            <a:ext cx="10638947" cy="57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April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E9F2E-FDF9-2AD1-2B14-63BAC8140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06" y="1061411"/>
            <a:ext cx="11409847" cy="568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8D4DA8-E317-590D-283D-0FE0088D9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092009"/>
            <a:ext cx="12169982" cy="545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Ten Months Ending April 30,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938" y="6319286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6AD57-5B2F-1647-4218-1BF0BA6BA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" y="1309842"/>
            <a:ext cx="11859768" cy="509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68DB3E-2AAA-17D9-BB40-6F53A3171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81" y="1274890"/>
            <a:ext cx="10811256" cy="529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1A122E-2706-E4AC-4BA6-06CA75670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65535-B76C-8549-FD20-253F7A98F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89" y="1126989"/>
            <a:ext cx="11197971" cy="53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1025</TotalTime>
  <Words>479</Words>
  <Application>Microsoft Office PowerPoint</Application>
  <PresentationFormat>Widescreen</PresentationFormat>
  <Paragraphs>135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54</cp:revision>
  <cp:lastPrinted>2024-02-01T20:18:01Z</cp:lastPrinted>
  <dcterms:created xsi:type="dcterms:W3CDTF">2023-05-01T16:02:45Z</dcterms:created>
  <dcterms:modified xsi:type="dcterms:W3CDTF">2024-06-04T12:25:26Z</dcterms:modified>
</cp:coreProperties>
</file>