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92" r:id="rId2"/>
    <p:sldId id="298" r:id="rId3"/>
    <p:sldId id="297" r:id="rId4"/>
    <p:sldId id="300" r:id="rId5"/>
    <p:sldId id="287" r:id="rId6"/>
    <p:sldId id="2988" r:id="rId7"/>
    <p:sldId id="2989" r:id="rId8"/>
    <p:sldId id="2990" r:id="rId9"/>
    <p:sldId id="2991" r:id="rId10"/>
    <p:sldId id="2992" r:id="rId11"/>
    <p:sldId id="2993" r:id="rId12"/>
    <p:sldId id="2994" r:id="rId13"/>
    <p:sldId id="2369" r:id="rId14"/>
    <p:sldId id="279" r:id="rId1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9" autoAdjust="0"/>
    <p:restoredTop sz="76923" autoAdjust="0"/>
  </p:normalViewPr>
  <p:slideViewPr>
    <p:cSldViewPr snapToGrid="0">
      <p:cViewPr varScale="1">
        <p:scale>
          <a:sx n="40" d="100"/>
          <a:sy n="40" d="100"/>
        </p:scale>
        <p:origin x="1330" y="43"/>
      </p:cViewPr>
      <p:guideLst/>
    </p:cSldViewPr>
  </p:slideViewPr>
  <p:outlineViewPr>
    <p:cViewPr>
      <p:scale>
        <a:sx n="33" d="100"/>
        <a:sy n="33" d="100"/>
      </p:scale>
      <p:origin x="0" y="-637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11/20/2024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dirty="0"/>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dirty="0"/>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dirty="0"/>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dirty="0"/>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dirty="0"/>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pPr marL="0" indent="0">
              <a:lnSpc>
                <a:spcPct val="100000"/>
              </a:lnSpc>
              <a:spcBef>
                <a:spcPts val="0"/>
              </a:spcBef>
              <a:buNone/>
            </a:pPr>
            <a:r>
              <a:rPr lang="en-US" sz="1200" dirty="0"/>
              <a:t>The purpose of this presentation is to provide an overview of House Bill 581 that was recently on the November ballot along with a discussion of its potential impact, next steps based on local decision-making and information on my preliminary recommendation. It is important to note that we are talking about a 50 year decision, which increases the importance of understanding local impact with a lens on the future of our District. </a:t>
            </a:r>
          </a:p>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C5B1-9172-B99A-2B67-8E86E4A7B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BBE84-4E84-10B1-5F75-4D7FA3DE422C}"/>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636AD4E9-0D04-A563-7A25-0928361CF7CA}"/>
              </a:ext>
            </a:extLst>
          </p:cNvPr>
          <p:cNvSpPr>
            <a:spLocks noGrp="1"/>
          </p:cNvSpPr>
          <p:nvPr>
            <p:ph type="body" idx="1"/>
          </p:nvPr>
        </p:nvSpPr>
        <p:spPr/>
        <p:txBody>
          <a:bodyPr/>
          <a:lstStyle/>
          <a:p>
            <a:pPr marL="0" indent="0">
              <a:lnSpc>
                <a:spcPct val="100000"/>
              </a:lnSpc>
              <a:spcBef>
                <a:spcPts val="0"/>
              </a:spcBef>
              <a:buNone/>
            </a:pPr>
            <a:r>
              <a:rPr lang="en-US" sz="1200" dirty="0"/>
              <a:t>HB 581, also known as the Save Our Homes Act was passed in response to GA property tax issues. It comes with property tax caps and homestead exemption and the opportunity for city-county governments and school districts to opt out</a:t>
            </a:r>
          </a:p>
          <a:p>
            <a:pPr marL="0" indent="0">
              <a:lnSpc>
                <a:spcPct val="100000"/>
              </a:lnSpc>
              <a:spcBef>
                <a:spcPts val="0"/>
              </a:spcBef>
              <a:buNone/>
            </a:pPr>
            <a:endParaRPr lang="en-US" sz="1200" dirty="0"/>
          </a:p>
          <a:p>
            <a:pPr marL="0" indent="0">
              <a:lnSpc>
                <a:spcPct val="100000"/>
              </a:lnSpc>
              <a:spcBef>
                <a:spcPts val="0"/>
              </a:spcBef>
              <a:buNone/>
            </a:pPr>
            <a:r>
              <a:rPr lang="en-US" sz="1200" dirty="0"/>
              <a:t>With regard to the property tax camps and homestead exemption: the bill establishes a statewide floating homestead exemption that </a:t>
            </a:r>
            <a:r>
              <a:rPr lang="en-US" sz="1200" dirty="0" err="1"/>
              <a:t>limites</a:t>
            </a:r>
            <a:r>
              <a:rPr lang="en-US" sz="1200" dirty="0"/>
              <a:t> the annual increase in </a:t>
            </a:r>
            <a:r>
              <a:rPr lang="en-US" sz="1200" dirty="0" err="1"/>
              <a:t>propert</a:t>
            </a:r>
            <a:r>
              <a:rPr lang="en-US" sz="1200" dirty="0"/>
              <a:t> y tax assessments on homesteaded proper. </a:t>
            </a:r>
            <a:r>
              <a:rPr lang="en-US" sz="1200" dirty="0" err="1"/>
              <a:t>Opt</a:t>
            </a:r>
            <a:r>
              <a:rPr lang="en-US" sz="1200" dirty="0"/>
              <a:t> out provisions have also been established and will be further discussed in this presentation.  The bill also revises the property assessment appeals process in order to ensure more transparency and efficiency. </a:t>
            </a:r>
          </a:p>
          <a:p>
            <a:pPr marL="0" indent="0">
              <a:lnSpc>
                <a:spcPct val="100000"/>
              </a:lnSpc>
              <a:spcBef>
                <a:spcPts val="0"/>
              </a:spcBef>
              <a:buNone/>
            </a:pPr>
            <a:endParaRPr lang="en-US" sz="1200" dirty="0"/>
          </a:p>
          <a:p>
            <a:pPr marL="0" indent="0">
              <a:lnSpc>
                <a:spcPct val="100000"/>
              </a:lnSpc>
              <a:spcBef>
                <a:spcPts val="0"/>
              </a:spcBef>
              <a:buNone/>
            </a:pPr>
            <a:r>
              <a:rPr lang="en-US" sz="1200" dirty="0"/>
              <a:t>Further the bill requires the Department of Audits and Accounts to conduct economic </a:t>
            </a:r>
            <a:r>
              <a:rPr lang="en-US" sz="1200" dirty="0" err="1"/>
              <a:t>analysies</a:t>
            </a:r>
            <a:r>
              <a:rPr lang="en-US" sz="1200" dirty="0"/>
              <a:t> on any income tax credit or sales and use tax exemption set to expire within two years. It also authorizes a special sales and use tax aimed at providing property tax relief, subject to local referendum approval and intergovernmental agreements. Important to note here is school districts are no eligible for the special sales and or use tax.)</a:t>
            </a:r>
          </a:p>
          <a:p>
            <a:pPr marL="0" indent="0">
              <a:lnSpc>
                <a:spcPct val="100000"/>
              </a:lnSpc>
              <a:spcBef>
                <a:spcPts val="0"/>
              </a:spcBef>
              <a:buNone/>
            </a:pPr>
            <a:endParaRPr lang="en-US" sz="1200" dirty="0"/>
          </a:p>
          <a:p>
            <a:pPr marL="0" indent="0">
              <a:lnSpc>
                <a:spcPct val="100000"/>
              </a:lnSpc>
              <a:spcBef>
                <a:spcPts val="0"/>
              </a:spcBef>
              <a:buNone/>
            </a:pPr>
            <a:r>
              <a:rPr lang="en-US" sz="1200" dirty="0"/>
              <a:t>Finally, the changes could significantly impact property tax revenues for school districts. School districts need to consider two notable aspects when planning budgets and tax rates in the future – the statewide homestead exemption and the new estimated roll-back rate definition. </a:t>
            </a:r>
          </a:p>
        </p:txBody>
      </p:sp>
      <p:sp>
        <p:nvSpPr>
          <p:cNvPr id="4" name="Slide Number Placeholder 3">
            <a:extLst>
              <a:ext uri="{FF2B5EF4-FFF2-40B4-BE49-F238E27FC236}">
                <a16:creationId xmlns:a16="http://schemas.microsoft.com/office/drawing/2014/main" id="{B0BF86C2-51F9-AD09-7445-DA5219683CE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66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0CEFE-54AF-93E7-0C44-086CDBC8E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C88E3-8842-01DE-EA27-4CFD5F4C5CA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4DECDDB-76AF-034D-0286-FD72A6E05F4B}"/>
              </a:ext>
            </a:extLst>
          </p:cNvPr>
          <p:cNvSpPr>
            <a:spLocks noGrp="1"/>
          </p:cNvSpPr>
          <p:nvPr>
            <p:ph type="body" idx="1"/>
          </p:nvPr>
        </p:nvSpPr>
        <p:spPr/>
        <p:txBody>
          <a:bodyPr/>
          <a:lstStyle/>
          <a:p>
            <a:pPr marL="0" indent="0">
              <a:lnSpc>
                <a:spcPct val="100000"/>
              </a:lnSpc>
              <a:spcBef>
                <a:spcPts val="0"/>
              </a:spcBef>
              <a:buNone/>
            </a:pPr>
            <a:r>
              <a:rPr lang="en-US" sz="1200" dirty="0"/>
              <a:t>On the table are two options – opt in or opt out. If local governments choose to opt out, it allows them to maintain local control over their property tax policies, enabling them to tailor tax rates and exemptions to their specific community needs and fiscal conditions. Local governments can also adjust property tax assessments and rates without being constrained by the statewide tax cap. This can be crucial for addressing local economic conditions and funding needs, including </a:t>
            </a:r>
            <a:r>
              <a:rPr lang="en-US" sz="1200" dirty="0" err="1"/>
              <a:t>thos</a:t>
            </a:r>
            <a:r>
              <a:rPr lang="en-US" sz="1200" dirty="0"/>
              <a:t> related to schools. </a:t>
            </a:r>
          </a:p>
          <a:p>
            <a:pPr marL="0" indent="0">
              <a:lnSpc>
                <a:spcPct val="100000"/>
              </a:lnSpc>
              <a:spcBef>
                <a:spcPts val="0"/>
              </a:spcBef>
              <a:buNone/>
            </a:pPr>
            <a:endParaRPr lang="en-US" sz="1200" dirty="0"/>
          </a:p>
          <a:p>
            <a:pPr marL="0" indent="0">
              <a:lnSpc>
                <a:spcPct val="100000"/>
              </a:lnSpc>
              <a:spcBef>
                <a:spcPts val="0"/>
              </a:spcBef>
              <a:buNone/>
            </a:pPr>
            <a:r>
              <a:rPr lang="en-US" sz="1200" dirty="0"/>
              <a:t>Without the cap on property tax increases, local governments may be able to generate more revenue, leading to more support for essential services and capital projects. </a:t>
            </a:r>
          </a:p>
          <a:p>
            <a:pPr marL="0" indent="0">
              <a:lnSpc>
                <a:spcPct val="100000"/>
              </a:lnSpc>
              <a:spcBef>
                <a:spcPts val="0"/>
              </a:spcBef>
              <a:buNone/>
            </a:pPr>
            <a:endParaRPr lang="en-US" sz="1200" dirty="0"/>
          </a:p>
          <a:p>
            <a:pPr marL="0" indent="0">
              <a:lnSpc>
                <a:spcPct val="100000"/>
              </a:lnSpc>
              <a:spcBef>
                <a:spcPts val="0"/>
              </a:spcBef>
              <a:buNone/>
            </a:pPr>
            <a:r>
              <a:rPr lang="en-US" sz="1200" dirty="0"/>
              <a:t>Finally, by opting out local districts retain the ability to access needed revenue to meet financial obligations without the impact of compounding exemptions. </a:t>
            </a:r>
          </a:p>
          <a:p>
            <a:pPr marL="0" indent="0">
              <a:lnSpc>
                <a:spcPct val="100000"/>
              </a:lnSpc>
              <a:spcBef>
                <a:spcPts val="0"/>
              </a:spcBef>
              <a:buNone/>
            </a:pPr>
            <a:endParaRPr lang="en-US" sz="1200" dirty="0"/>
          </a:p>
          <a:p>
            <a:endParaRPr lang="en-US" dirty="0"/>
          </a:p>
        </p:txBody>
      </p:sp>
      <p:sp>
        <p:nvSpPr>
          <p:cNvPr id="4" name="Slide Number Placeholder 3">
            <a:extLst>
              <a:ext uri="{FF2B5EF4-FFF2-40B4-BE49-F238E27FC236}">
                <a16:creationId xmlns:a16="http://schemas.microsoft.com/office/drawing/2014/main" id="{77B351BB-0CB4-E939-6BE7-5E73272257C5}"/>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283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82018-970F-5665-9F8A-DC83BFB91B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68002A-82DA-6E9A-7EE6-76E19D0FC4D6}"/>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6EDDC297-E8C1-C9EB-A97E-677DF29EB2C1}"/>
              </a:ext>
            </a:extLst>
          </p:cNvPr>
          <p:cNvSpPr>
            <a:spLocks noGrp="1"/>
          </p:cNvSpPr>
          <p:nvPr>
            <p:ph type="body" idx="1"/>
          </p:nvPr>
        </p:nvSpPr>
        <p:spPr/>
        <p:txBody>
          <a:bodyPr/>
          <a:lstStyle/>
          <a:p>
            <a:pPr marL="0" indent="0">
              <a:lnSpc>
                <a:spcPct val="100000"/>
              </a:lnSpc>
              <a:spcBef>
                <a:spcPts val="0"/>
              </a:spcBef>
              <a:buNone/>
            </a:pPr>
            <a:r>
              <a:rPr lang="en-US" sz="1200" dirty="0"/>
              <a:t>We also recognize there are drawbacks to opting out. Homeowners could possibly face higher property tax increases year over year, namely in areas with rising property values. This can lead to increased financial pressure on residents, potentially having a greater impact on those on fixed incomes or with limited financial flexibility</a:t>
            </a:r>
          </a:p>
          <a:p>
            <a:pPr marL="0" indent="0">
              <a:lnSpc>
                <a:spcPct val="100000"/>
              </a:lnSpc>
              <a:spcBef>
                <a:spcPts val="0"/>
              </a:spcBef>
              <a:buNone/>
            </a:pPr>
            <a:endParaRPr lang="en-US" sz="1200" dirty="0"/>
          </a:p>
          <a:p>
            <a:pPr marL="0" indent="0">
              <a:lnSpc>
                <a:spcPct val="100000"/>
              </a:lnSpc>
              <a:spcBef>
                <a:spcPts val="0"/>
              </a:spcBef>
              <a:buNone/>
            </a:pPr>
            <a:r>
              <a:rPr lang="en-US" sz="1200" dirty="0"/>
              <a:t>Opting out may lead to greater variability and uncertainty in property tax bills, while a statewide cap provides a uniform and predictable framework for property tax increases, which can be beneficial for homeowner financial planning. </a:t>
            </a:r>
          </a:p>
          <a:p>
            <a:pPr marL="0" indent="0">
              <a:lnSpc>
                <a:spcPct val="100000"/>
              </a:lnSpc>
              <a:spcBef>
                <a:spcPts val="0"/>
              </a:spcBef>
              <a:buNone/>
            </a:pPr>
            <a:endParaRPr lang="en-US" sz="1200" dirty="0"/>
          </a:p>
          <a:p>
            <a:pPr marL="0" indent="0">
              <a:lnSpc>
                <a:spcPct val="100000"/>
              </a:lnSpc>
              <a:spcBef>
                <a:spcPts val="0"/>
              </a:spcBef>
              <a:buNone/>
            </a:pPr>
            <a:r>
              <a:rPr lang="en-US" sz="1200" dirty="0"/>
              <a:t>Homeowners may oppose the decisions to opt out, as it removes the protections offered by the statewide cap on property tax increases. </a:t>
            </a:r>
          </a:p>
          <a:p>
            <a:pPr marL="0" indent="0">
              <a:lnSpc>
                <a:spcPct val="100000"/>
              </a:lnSpc>
              <a:spcBef>
                <a:spcPts val="0"/>
              </a:spcBef>
              <a:buNone/>
            </a:pPr>
            <a:endParaRPr lang="en-US" sz="1200" dirty="0"/>
          </a:p>
          <a:p>
            <a:pPr marL="0" indent="0">
              <a:lnSpc>
                <a:spcPct val="100000"/>
              </a:lnSpc>
              <a:spcBef>
                <a:spcPts val="0"/>
              </a:spcBef>
              <a:buNone/>
            </a:pPr>
            <a:r>
              <a:rPr lang="en-US" sz="1200" dirty="0"/>
              <a:t>Finally, higher and less predictable property taxes can affect the housing market, potentially reducing affordability and discouraging new home purchases. This could lead to broader economic implications for the community.  </a:t>
            </a:r>
          </a:p>
          <a:p>
            <a:endParaRPr lang="en-US" dirty="0"/>
          </a:p>
        </p:txBody>
      </p:sp>
      <p:sp>
        <p:nvSpPr>
          <p:cNvPr id="4" name="Slide Number Placeholder 3">
            <a:extLst>
              <a:ext uri="{FF2B5EF4-FFF2-40B4-BE49-F238E27FC236}">
                <a16:creationId xmlns:a16="http://schemas.microsoft.com/office/drawing/2014/main" id="{C9EA7C5F-2DF1-5A0A-86F2-296FC4E69260}"/>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0816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EA5D6-ADB7-6345-A6C3-9B313A3C3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7B180-F705-01DF-7819-B628B3B3B7E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8569703-4FA9-2694-BFD5-34BD90496FCA}"/>
              </a:ext>
            </a:extLst>
          </p:cNvPr>
          <p:cNvSpPr>
            <a:spLocks noGrp="1"/>
          </p:cNvSpPr>
          <p:nvPr>
            <p:ph type="body" idx="1"/>
          </p:nvPr>
        </p:nvSpPr>
        <p:spPr/>
        <p:txBody>
          <a:bodyPr/>
          <a:lstStyle/>
          <a:p>
            <a:r>
              <a:rPr lang="en-US" dirty="0"/>
              <a:t>Important to consider in our decision making  is the need to weight the benefits of appropriate revenue growth against the potential financial burden on homeowners. This is why the opt out process provides opportunities for stakeholder input on the matter, as this will help districts make and informed decision for the long-term benefit of our students and the community. </a:t>
            </a:r>
          </a:p>
          <a:p>
            <a:endParaRPr lang="en-US" dirty="0"/>
          </a:p>
          <a:p>
            <a:r>
              <a:rPr lang="en-US" dirty="0"/>
              <a:t>Additionally, an opt out decision should consider the long-term fiscal health and sustainability of local finances. Ensuring sufficient revenue to fund essential services while balancing the tax burden on residents is key in this process. </a:t>
            </a:r>
          </a:p>
        </p:txBody>
      </p:sp>
      <p:sp>
        <p:nvSpPr>
          <p:cNvPr id="4" name="Slide Number Placeholder 3">
            <a:extLst>
              <a:ext uri="{FF2B5EF4-FFF2-40B4-BE49-F238E27FC236}">
                <a16:creationId xmlns:a16="http://schemas.microsoft.com/office/drawing/2014/main" id="{34A7994B-B8E0-8A91-9BC8-B131D555CCF2}"/>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259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CD7F-8726-BFBE-E9AB-DF144EAA9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7E10B-42F9-8680-1E8F-F66BA56348B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2F2924C-D48A-E53D-0DCC-80C6D8DD00E6}"/>
              </a:ext>
            </a:extLst>
          </p:cNvPr>
          <p:cNvSpPr>
            <a:spLocks noGrp="1"/>
          </p:cNvSpPr>
          <p:nvPr>
            <p:ph type="body" idx="1"/>
          </p:nvPr>
        </p:nvSpPr>
        <p:spPr/>
        <p:txBody>
          <a:bodyPr/>
          <a:lstStyle/>
          <a:p>
            <a:r>
              <a:rPr lang="en-US" dirty="0"/>
              <a:t>Given this, it is important to note what opting in would look like for our District. In order to demonstrate the impact, we took the time to review homestead values of properties, millage rates and the CPI since 2018 in order to come up with what new revenue in light of this statewide cap would look like. As you can see on this graph, we would have lost approximately $3.7 million over past 6 years. This shows us that BCSD would incur further losses over the life of opting out, potentially placing an additional financial burden on the system and impacting future decisions with regard to millage rate and resources human and otherwise for our students. At this time, I yield the floor to our Chief Financial Officer, Eric Bush, to provide any further insights on this template. </a:t>
            </a:r>
          </a:p>
        </p:txBody>
      </p:sp>
      <p:sp>
        <p:nvSpPr>
          <p:cNvPr id="4" name="Slide Number Placeholder 3">
            <a:extLst>
              <a:ext uri="{FF2B5EF4-FFF2-40B4-BE49-F238E27FC236}">
                <a16:creationId xmlns:a16="http://schemas.microsoft.com/office/drawing/2014/main" id="{AD30277D-5FA1-5AA5-FE7A-0E66368A84FB}"/>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398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540A8-2A8A-80AA-3528-427BD522C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93996-3C71-A7DE-3D34-C68F5C80A2D7}"/>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0714AE2-279B-F9E9-1FF7-69DBD2F31813}"/>
              </a:ext>
            </a:extLst>
          </p:cNvPr>
          <p:cNvSpPr>
            <a:spLocks noGrp="1"/>
          </p:cNvSpPr>
          <p:nvPr>
            <p:ph type="body" idx="1"/>
          </p:nvPr>
        </p:nvSpPr>
        <p:spPr/>
        <p:txBody>
          <a:bodyPr/>
          <a:lstStyle/>
          <a:p>
            <a:r>
              <a:rPr lang="en-US" dirty="0"/>
              <a:t>Whether we opt in or out, it has been important to inform you as a Board of this bill and any associated next steps. We have done this since August which brings us to this public-facing opportunity to share more about the bill and its potential impact. </a:t>
            </a:r>
          </a:p>
          <a:p>
            <a:endParaRPr lang="en-US" dirty="0"/>
          </a:p>
          <a:p>
            <a:r>
              <a:rPr lang="en-US" dirty="0"/>
              <a:t>Now is the time to consider finalizing a decision by the end of this physical year in order to stay in line with what must happen over the next 3 months in order to provide opportunities for local input and a final resolution should be elect to opt out. </a:t>
            </a:r>
          </a:p>
          <a:p>
            <a:endParaRPr lang="en-US" dirty="0"/>
          </a:p>
          <a:p>
            <a:r>
              <a:rPr lang="en-US" dirty="0"/>
              <a:t>You se these steps noted here, where 3 public hearings must take place along with specifically stated and sized advertisement running in the local newspaper. </a:t>
            </a:r>
          </a:p>
          <a:p>
            <a:endParaRPr lang="en-US" dirty="0"/>
          </a:p>
        </p:txBody>
      </p:sp>
      <p:sp>
        <p:nvSpPr>
          <p:cNvPr id="4" name="Slide Number Placeholder 3">
            <a:extLst>
              <a:ext uri="{FF2B5EF4-FFF2-40B4-BE49-F238E27FC236}">
                <a16:creationId xmlns:a16="http://schemas.microsoft.com/office/drawing/2014/main" id="{70EB8052-797A-6C21-7284-2B030D0F4187}"/>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1790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1A96-DDD7-1F44-406F-5177A206D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FD983-75F1-91D9-DDB1-A76050879AB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A921AAE-9E7B-0FD0-0A80-B3CB897102ED}"/>
              </a:ext>
            </a:extLst>
          </p:cNvPr>
          <p:cNvSpPr>
            <a:spLocks noGrp="1"/>
          </p:cNvSpPr>
          <p:nvPr>
            <p:ph type="body" idx="1"/>
          </p:nvPr>
        </p:nvSpPr>
        <p:spPr/>
        <p:txBody>
          <a:bodyPr/>
          <a:lstStyle/>
          <a:p>
            <a:r>
              <a:rPr lang="en-US" dirty="0"/>
              <a:t>We must file a resolution with the Secretary of State by March 1, 2025. </a:t>
            </a:r>
          </a:p>
          <a:p>
            <a:endParaRPr lang="en-US" dirty="0"/>
          </a:p>
          <a:p>
            <a:r>
              <a:rPr lang="en-US" dirty="0"/>
              <a:t>With all this said, my tentative recommendation is for us to opt out, mainly citing the financial loss the District would incur over decades if we opted in. Additionally, we are aligned with the majority of Districts in the state who, when survey, indicated the same intention. While I currently do not know the decisions of similar sized districts, I do know and have shared before how property tax revenues for these districts are of no comparison to ours over the past 5 years. We would continue to lag behind these districts in this area if we choose to opt in. </a:t>
            </a:r>
          </a:p>
        </p:txBody>
      </p:sp>
      <p:sp>
        <p:nvSpPr>
          <p:cNvPr id="4" name="Slide Number Placeholder 3">
            <a:extLst>
              <a:ext uri="{FF2B5EF4-FFF2-40B4-BE49-F238E27FC236}">
                <a16:creationId xmlns:a16="http://schemas.microsoft.com/office/drawing/2014/main" id="{B59E6182-D849-DA51-8F6F-7832DEF4A6E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242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69D32-3A39-3660-D932-E82C194F4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4F920-3590-3013-B301-D38D591824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11598E1-7C5A-4096-4BF4-09169DD1DD5D}"/>
              </a:ext>
            </a:extLst>
          </p:cNvPr>
          <p:cNvSpPr>
            <a:spLocks noGrp="1"/>
          </p:cNvSpPr>
          <p:nvPr>
            <p:ph type="body" idx="1"/>
          </p:nvPr>
        </p:nvSpPr>
        <p:spPr/>
        <p:txBody>
          <a:bodyPr/>
          <a:lstStyle/>
          <a:p>
            <a:r>
              <a:rPr lang="en-US" dirty="0"/>
              <a:t>Thank you for your time in receiving this information concerning HB 581 and its impact on our District. While I share my tentative recommendation, there is no need for a vote from the board at this present time. Rather, I wanted to give you time to hear this presentation, ask questions, and be prepared to return in December on this same subject in hopes of formally responding to the District’s recommendation. </a:t>
            </a:r>
          </a:p>
        </p:txBody>
      </p:sp>
      <p:sp>
        <p:nvSpPr>
          <p:cNvPr id="4" name="Slide Number Placeholder 3">
            <a:extLst>
              <a:ext uri="{FF2B5EF4-FFF2-40B4-BE49-F238E27FC236}">
                <a16:creationId xmlns:a16="http://schemas.microsoft.com/office/drawing/2014/main" id="{57F5A6E1-0872-8434-52FA-CDCEC9686BE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804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11/20/2024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11/20/2024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11/20/2024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11/20/2024</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8263273"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black"/>
                </a:solidFill>
                <a:effectLst/>
                <a:uLnTx/>
                <a:uFillTx/>
                <a:latin typeface="Trade Gothic Next HvyCd" panose="020B0906040303020004" pitchFamily="34" charset="0"/>
                <a:ea typeface="+mn-ea"/>
                <a:cs typeface="Arial" panose="020B0604020202020204" pitchFamily="34" charset="0"/>
              </a:rPr>
              <a:t>Hous</a:t>
            </a:r>
            <a:r>
              <a:rPr lang="en-US" sz="6000" b="1" dirty="0">
                <a:solidFill>
                  <a:prstClr val="black"/>
                </a:solidFill>
                <a:latin typeface="Trade Gothic Next HvyCd" panose="020B0906040303020004" pitchFamily="34" charset="0"/>
                <a:cs typeface="Arial" panose="020B0604020202020204" pitchFamily="34" charset="0"/>
              </a:rPr>
              <a:t>e Bill 581 and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Impact on</a:t>
            </a:r>
            <a:r>
              <a:rPr lang="en-US" sz="6000" b="1" dirty="0">
                <a:solidFill>
                  <a:prstClr val="black"/>
                </a:solidFill>
                <a:latin typeface="Trade Gothic Next HvyCd" panose="020B0906040303020004" pitchFamily="34" charset="0"/>
                <a:cs typeface="Arial" panose="020B0604020202020204" pitchFamily="34" charset="0"/>
              </a:rPr>
              <a:t> BCSD</a:t>
            </a:r>
            <a:endPar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Dan A. Sims, Ed.D.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Trade Gothic Next Cond" panose="020B0506040303020004" pitchFamily="34" charset="0"/>
                <a:ea typeface="+mn-ea"/>
                <a:cs typeface="Arial" panose="020B0604020202020204" pitchFamily="34" charset="0"/>
              </a:rPr>
              <a:t>Superintendent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i="1" dirty="0">
                <a:solidFill>
                  <a:srgbClr val="FFC700"/>
                </a:solidFill>
                <a:latin typeface="Trade Gothic Next HvyCd" panose="020B0906040303020004" pitchFamily="34" charset="0"/>
                <a:cs typeface="Arial" panose="020B0604020202020204" pitchFamily="34" charset="0"/>
              </a:rPr>
              <a:t>November 21</a:t>
            </a:r>
            <a:r>
              <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rPr>
              <a:t>,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dirty="0"/>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provide an overview of House Bill 581 that was recently on the ballot and its impact on BCSD. </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Overview of HB 581</a:t>
            </a:r>
          </a:p>
          <a:p>
            <a:pPr>
              <a:lnSpc>
                <a:spcPct val="100000"/>
              </a:lnSpc>
              <a:spcBef>
                <a:spcPts val="0"/>
              </a:spcBef>
            </a:pPr>
            <a:r>
              <a:rPr lang="en-US" sz="2400" dirty="0"/>
              <a:t>Impact of HB 581 on BCSD (looking back and ahead)</a:t>
            </a:r>
          </a:p>
          <a:p>
            <a:pPr>
              <a:lnSpc>
                <a:spcPct val="100000"/>
              </a:lnSpc>
              <a:spcBef>
                <a:spcPts val="0"/>
              </a:spcBef>
            </a:pPr>
            <a:r>
              <a:rPr lang="en-US" sz="2400" dirty="0"/>
              <a:t>Next Steps in the Opt-In/Opt-Out Process</a:t>
            </a:r>
          </a:p>
          <a:p>
            <a:pPr>
              <a:lnSpc>
                <a:spcPct val="100000"/>
              </a:lnSpc>
              <a:spcBef>
                <a:spcPts val="0"/>
              </a:spcBef>
            </a:pPr>
            <a:r>
              <a:rPr lang="en-US" sz="2400" dirty="0"/>
              <a:t>Preliminary Recommendation from the Superintendent</a:t>
            </a:r>
          </a:p>
          <a:p>
            <a:pPr>
              <a:lnSpc>
                <a:spcPct val="100000"/>
              </a:lnSpc>
              <a:spcBef>
                <a:spcPts val="0"/>
              </a:spcBef>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kern="100" dirty="0">
                <a:solidFill>
                  <a:srgbClr val="000000"/>
                </a:solidFill>
                <a:ea typeface="Times New Roman" panose="02020603050405020304" pitchFamily="18" charset="0"/>
                <a:cs typeface="Times New Roman" panose="02020603050405020304" pitchFamily="18" charset="0"/>
              </a:rPr>
              <a:t>School District decisions to either opt in or opt out of HB 581 will last for the next 50 years. It is critical to understand the local impact of this bill as we consider what is best for the present and future of our District. This is a one-time local decision that could have a lasting impact on our school system. </a:t>
            </a:r>
            <a:endParaRPr lang="en-US" sz="2400" kern="100" dirty="0">
              <a:solidFill>
                <a:srgbClr val="000000"/>
              </a:solidFill>
              <a:effectLst/>
              <a:ea typeface="Times New Roman" panose="02020603050405020304" pitchFamily="18" charset="0"/>
              <a:cs typeface="Times New Roman" panose="02020603050405020304" pitchFamily="18"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BCC512F-F30F-813D-90CD-9421214B78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64991-8240-8E59-84E2-03B13B968299}"/>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a:lnSpc>
                <a:spcPct val="100000"/>
              </a:lnSpc>
              <a:spcBef>
                <a:spcPts val="0"/>
              </a:spcBef>
            </a:pPr>
            <a:r>
              <a:rPr lang="en-US" sz="3200" dirty="0"/>
              <a:t>Also known as the "Save Our Homes Act” – passed to address property tax issues in Georgia</a:t>
            </a:r>
            <a:endParaRPr lang="en-US" sz="3200" dirty="0">
              <a:cs typeface="Calibri"/>
            </a:endParaRPr>
          </a:p>
          <a:p>
            <a:pPr>
              <a:lnSpc>
                <a:spcPct val="100000"/>
              </a:lnSpc>
              <a:spcBef>
                <a:spcPts val="0"/>
              </a:spcBef>
            </a:pPr>
            <a:r>
              <a:rPr lang="en-US" sz="3200" dirty="0"/>
              <a:t>Includes the following significant changes:</a:t>
            </a:r>
            <a:endParaRPr lang="en-US" sz="3200" dirty="0">
              <a:cs typeface="Calibri"/>
            </a:endParaRPr>
          </a:p>
          <a:p>
            <a:pPr lvl="1">
              <a:lnSpc>
                <a:spcPct val="100000"/>
              </a:lnSpc>
              <a:spcBef>
                <a:spcPts val="0"/>
              </a:spcBef>
            </a:pPr>
            <a:r>
              <a:rPr lang="en-US" dirty="0"/>
              <a:t>Property Tax Caps and Homestead Exemption</a:t>
            </a:r>
            <a:endParaRPr lang="en-US" dirty="0">
              <a:cs typeface="Calibri"/>
            </a:endParaRPr>
          </a:p>
          <a:p>
            <a:pPr lvl="1">
              <a:lnSpc>
                <a:spcPct val="100000"/>
              </a:lnSpc>
              <a:spcBef>
                <a:spcPts val="0"/>
              </a:spcBef>
            </a:pPr>
            <a:r>
              <a:rPr lang="en-US" dirty="0"/>
              <a:t>Opt Out Provisions</a:t>
            </a:r>
            <a:endParaRPr lang="en-US" dirty="0">
              <a:cs typeface="Calibri"/>
            </a:endParaRPr>
          </a:p>
          <a:p>
            <a:pPr lvl="1">
              <a:lnSpc>
                <a:spcPct val="100000"/>
              </a:lnSpc>
              <a:spcBef>
                <a:spcPts val="0"/>
              </a:spcBef>
            </a:pPr>
            <a:r>
              <a:rPr lang="en-US" dirty="0"/>
              <a:t>Assessment and Appeals Process</a:t>
            </a:r>
            <a:endParaRPr lang="en-US" dirty="0">
              <a:cs typeface="Calibri"/>
            </a:endParaRPr>
          </a:p>
          <a:p>
            <a:pPr marL="457200" lvl="1" indent="0">
              <a:lnSpc>
                <a:spcPct val="100000"/>
              </a:lnSpc>
              <a:spcBef>
                <a:spcPts val="0"/>
              </a:spcBef>
              <a:buNone/>
            </a:pPr>
            <a:endParaRPr lang="en-US" dirty="0"/>
          </a:p>
          <a:p>
            <a:pPr lvl="1">
              <a:lnSpc>
                <a:spcPct val="100000"/>
              </a:lnSpc>
              <a:spcBef>
                <a:spcPts val="0"/>
              </a:spcBef>
            </a:pPr>
            <a:r>
              <a:rPr lang="en-US" dirty="0"/>
              <a:t>Economic Analyses by the Department of Audits and Accounts</a:t>
            </a:r>
            <a:endParaRPr lang="en-US" dirty="0">
              <a:cs typeface="Calibri"/>
            </a:endParaRPr>
          </a:p>
          <a:p>
            <a:pPr lvl="1">
              <a:lnSpc>
                <a:spcPct val="100000"/>
              </a:lnSpc>
              <a:spcBef>
                <a:spcPts val="0"/>
              </a:spcBef>
            </a:pPr>
            <a:r>
              <a:rPr lang="en-US" dirty="0"/>
              <a:t>Special Sales and Use Tax</a:t>
            </a:r>
            <a:endParaRPr lang="en-US" dirty="0">
              <a:cs typeface="Calibri"/>
            </a:endParaRPr>
          </a:p>
          <a:p>
            <a:pPr lvl="1">
              <a:lnSpc>
                <a:spcPct val="100000"/>
              </a:lnSpc>
              <a:spcBef>
                <a:spcPts val="0"/>
              </a:spcBef>
            </a:pPr>
            <a:r>
              <a:rPr lang="en-US" b="1" i="1" dirty="0"/>
              <a:t>Impact on School Districts – could significantly impact property tax revenues for school districts. </a:t>
            </a:r>
            <a:endParaRPr lang="en-US" b="1" i="1" dirty="0">
              <a:cs typeface="Calibri"/>
            </a:endParaRPr>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10096925-12A3-8BAC-A3A6-8BA3A54701A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7DD00A9-EFC7-16FE-9486-83CD0D8E516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What is HB 581? </a:t>
            </a:r>
          </a:p>
        </p:txBody>
      </p:sp>
      <p:pic>
        <p:nvPicPr>
          <p:cNvPr id="4" name="Picture 3">
            <a:extLst>
              <a:ext uri="{FF2B5EF4-FFF2-40B4-BE49-F238E27FC236}">
                <a16:creationId xmlns:a16="http://schemas.microsoft.com/office/drawing/2014/main" id="{17CA1497-AB36-996C-D19E-D6BE71544F35}"/>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DCCF52B5-BEAB-00E1-7581-1CFBA7427A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-c</a:t>
            </a:r>
          </a:p>
        </p:txBody>
      </p:sp>
    </p:spTree>
    <p:extLst>
      <p:ext uri="{BB962C8B-B14F-4D97-AF65-F5344CB8AC3E}">
        <p14:creationId xmlns:p14="http://schemas.microsoft.com/office/powerpoint/2010/main" val="28089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8DA0BF85-9414-21BE-F592-8413F908D0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524BE-D7C0-E505-462F-1470CFE7DDA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a:lnSpc>
                <a:spcPct val="100000"/>
              </a:lnSpc>
              <a:spcBef>
                <a:spcPts val="0"/>
              </a:spcBef>
            </a:pPr>
            <a:r>
              <a:rPr lang="en-US" sz="3200" dirty="0"/>
              <a:t>Pros of Opting Out</a:t>
            </a:r>
          </a:p>
          <a:p>
            <a:pPr lvl="1">
              <a:lnSpc>
                <a:spcPct val="100000"/>
              </a:lnSpc>
              <a:spcBef>
                <a:spcPts val="0"/>
              </a:spcBef>
            </a:pPr>
            <a:r>
              <a:rPr lang="en-US" sz="2800" dirty="0"/>
              <a:t>Local control over tax policy</a:t>
            </a:r>
          </a:p>
          <a:p>
            <a:pPr lvl="1">
              <a:lnSpc>
                <a:spcPct val="100000"/>
              </a:lnSpc>
              <a:spcBef>
                <a:spcPts val="0"/>
              </a:spcBef>
            </a:pPr>
            <a:r>
              <a:rPr lang="en-US" sz="2800" dirty="0"/>
              <a:t>Flexibility in Revenue Management</a:t>
            </a:r>
          </a:p>
          <a:p>
            <a:pPr lvl="1">
              <a:lnSpc>
                <a:spcPct val="100000"/>
              </a:lnSpc>
              <a:spcBef>
                <a:spcPts val="0"/>
              </a:spcBef>
            </a:pPr>
            <a:r>
              <a:rPr lang="en-US" sz="2800" dirty="0"/>
              <a:t>Potential for Higher Revenue</a:t>
            </a:r>
          </a:p>
          <a:p>
            <a:pPr lvl="1">
              <a:lnSpc>
                <a:spcPct val="100000"/>
              </a:lnSpc>
              <a:spcBef>
                <a:spcPts val="0"/>
              </a:spcBef>
            </a:pPr>
            <a:r>
              <a:rPr lang="en-US" sz="2800" dirty="0"/>
              <a:t>Compounding Exemptions</a:t>
            </a:r>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1070620D-5CD5-C345-172A-6DEC365FBE8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6A1866D-DD51-E60C-FF56-440A6FA2DA2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On the Table – Opt In or Opt Out</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111712EE-6C86-A3C9-C24F-2CC96DCB7B9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8CFD3576-B6D3-3BC8-CE07-02E3CE205D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09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E2872B20-31E1-A465-B3BD-9B526DFCD0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9C84E1-34A6-3AB1-22E2-5DF817A4F1BB}"/>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a:lnSpc>
                <a:spcPct val="100000"/>
              </a:lnSpc>
              <a:spcBef>
                <a:spcPts val="0"/>
              </a:spcBef>
            </a:pPr>
            <a:r>
              <a:rPr lang="en-US" sz="3200" dirty="0"/>
              <a:t>Cons of Opting Out</a:t>
            </a:r>
          </a:p>
          <a:p>
            <a:pPr lvl="1">
              <a:lnSpc>
                <a:spcPct val="100000"/>
              </a:lnSpc>
              <a:spcBef>
                <a:spcPts val="0"/>
              </a:spcBef>
            </a:pPr>
            <a:r>
              <a:rPr lang="en-US" sz="2800" dirty="0"/>
              <a:t>Higher Property Tax Burden for Homeowners</a:t>
            </a:r>
          </a:p>
          <a:p>
            <a:pPr lvl="1">
              <a:lnSpc>
                <a:spcPct val="100000"/>
              </a:lnSpc>
              <a:spcBef>
                <a:spcPts val="0"/>
              </a:spcBef>
            </a:pPr>
            <a:r>
              <a:rPr lang="en-US" sz="2800" dirty="0"/>
              <a:t>Lack of Uniformity and Predictability</a:t>
            </a:r>
          </a:p>
          <a:p>
            <a:pPr lvl="1">
              <a:lnSpc>
                <a:spcPct val="100000"/>
              </a:lnSpc>
              <a:spcBef>
                <a:spcPts val="0"/>
              </a:spcBef>
            </a:pPr>
            <a:r>
              <a:rPr lang="en-US" sz="2800" dirty="0"/>
              <a:t>Potential for Public Opposition</a:t>
            </a:r>
          </a:p>
          <a:p>
            <a:pPr lvl="1">
              <a:lnSpc>
                <a:spcPct val="100000"/>
              </a:lnSpc>
              <a:spcBef>
                <a:spcPts val="0"/>
              </a:spcBef>
            </a:pPr>
            <a:r>
              <a:rPr lang="en-US" sz="2800" dirty="0"/>
              <a:t>Impact on Housing Market</a:t>
            </a:r>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E1980520-B1E2-784B-0EC0-18D1AFA59A0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AEFD40C-7761-3061-C5EB-A486010DB70A}"/>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On the Table – Opt In or Opt Out</a:t>
            </a:r>
          </a:p>
        </p:txBody>
      </p:sp>
      <p:pic>
        <p:nvPicPr>
          <p:cNvPr id="4" name="Picture 3">
            <a:extLst>
              <a:ext uri="{FF2B5EF4-FFF2-40B4-BE49-F238E27FC236}">
                <a16:creationId xmlns:a16="http://schemas.microsoft.com/office/drawing/2014/main" id="{BE5BC36A-56DB-F950-41B8-5BECDBB97344}"/>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428C6F4B-0272-D5D0-D424-DB8D41FDE4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6072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FFBAECC-AE98-F4FF-D31B-A4E322F296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CDDD75-405C-A1B1-3833-DDAB66693A87}"/>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a:lnSpc>
                <a:spcPct val="100000"/>
              </a:lnSpc>
              <a:spcBef>
                <a:spcPts val="0"/>
              </a:spcBef>
            </a:pPr>
            <a:r>
              <a:rPr lang="en-US" sz="3200" dirty="0"/>
              <a:t>Community Needs and Priorities</a:t>
            </a:r>
          </a:p>
          <a:p>
            <a:pPr>
              <a:lnSpc>
                <a:spcPct val="100000"/>
              </a:lnSpc>
              <a:spcBef>
                <a:spcPts val="0"/>
              </a:spcBef>
            </a:pPr>
            <a:r>
              <a:rPr lang="en-US" sz="3200" dirty="0"/>
              <a:t>Long-Term Fiscal Health of the School District</a:t>
            </a:r>
          </a:p>
          <a:p>
            <a:pPr marL="0" indent="0">
              <a:lnSpc>
                <a:spcPct val="100000"/>
              </a:lnSpc>
              <a:spcBef>
                <a:spcPts val="0"/>
              </a:spcBef>
              <a:buNone/>
            </a:pPr>
            <a:endParaRPr lang="en-US" sz="2800" dirty="0"/>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5F22C4A9-6D9F-96CF-336C-6C1BC9E762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922A04A-BB15-90D6-8F8D-BFDE82FCF30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Important Considerations</a:t>
            </a:r>
          </a:p>
        </p:txBody>
      </p:sp>
      <p:pic>
        <p:nvPicPr>
          <p:cNvPr id="4" name="Picture 3">
            <a:extLst>
              <a:ext uri="{FF2B5EF4-FFF2-40B4-BE49-F238E27FC236}">
                <a16:creationId xmlns:a16="http://schemas.microsoft.com/office/drawing/2014/main" id="{39E64A67-3456-40A6-3494-78DF75421997}"/>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4D9AA5E1-FE9B-57D2-D328-A0B7691173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055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978C325C-E39A-4B12-8FD3-7E7FC3B193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427C96-904F-7E85-7827-D478A21A4F2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7CF914C6-B71F-3879-E456-7EA50159FAD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F64F0D2-D53F-20D6-CD52-3CCB96FC76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What would opting in look like for BCSD?</a:t>
            </a:r>
          </a:p>
        </p:txBody>
      </p:sp>
      <p:pic>
        <p:nvPicPr>
          <p:cNvPr id="4" name="Picture 3">
            <a:extLst>
              <a:ext uri="{FF2B5EF4-FFF2-40B4-BE49-F238E27FC236}">
                <a16:creationId xmlns:a16="http://schemas.microsoft.com/office/drawing/2014/main" id="{3A01B507-D1A2-BD8E-0559-F6C150432107}"/>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B261910-C642-46E0-8D7A-0964D9FD47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BF171FB-96AF-083B-2C4A-F511AF6BA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5" y="984770"/>
            <a:ext cx="10586165" cy="4262605"/>
          </a:xfrm>
          <a:prstGeom prst="rect">
            <a:avLst/>
          </a:prstGeom>
        </p:spPr>
      </p:pic>
      <p:sp>
        <p:nvSpPr>
          <p:cNvPr id="11" name="TextBox 10">
            <a:extLst>
              <a:ext uri="{FF2B5EF4-FFF2-40B4-BE49-F238E27FC236}">
                <a16:creationId xmlns:a16="http://schemas.microsoft.com/office/drawing/2014/main" id="{84BA0B90-89AA-6798-A655-E390927D0043}"/>
              </a:ext>
            </a:extLst>
          </p:cNvPr>
          <p:cNvSpPr txBox="1"/>
          <p:nvPr/>
        </p:nvSpPr>
        <p:spPr>
          <a:xfrm>
            <a:off x="11005" y="5297189"/>
            <a:ext cx="12169990" cy="1569660"/>
          </a:xfrm>
          <a:prstGeom prst="rect">
            <a:avLst/>
          </a:prstGeom>
          <a:noFill/>
        </p:spPr>
        <p:txBody>
          <a:bodyPr wrap="square" rtlCol="0">
            <a:spAutoFit/>
          </a:bodyPr>
          <a:lstStyle/>
          <a:p>
            <a:pPr marL="0" marR="0" algn="l">
              <a:spcBef>
                <a:spcPts val="0"/>
              </a:spcBef>
              <a:spcAft>
                <a:spcPts val="0"/>
              </a:spcAft>
            </a:pPr>
            <a:r>
              <a:rPr lang="en-US" sz="1600" dirty="0">
                <a:solidFill>
                  <a:srgbClr val="242424"/>
                </a:solidFill>
                <a:latin typeface="Aptos" panose="020B0004020202020204" pitchFamily="34" charset="0"/>
              </a:rPr>
              <a:t>Main Takeaway -</a:t>
            </a:r>
            <a:r>
              <a:rPr lang="en-US" sz="1600" b="0" i="0" dirty="0">
                <a:solidFill>
                  <a:srgbClr val="242424"/>
                </a:solidFill>
                <a:effectLst/>
                <a:latin typeface="Aptos" panose="020B0004020202020204" pitchFamily="34" charset="0"/>
              </a:rPr>
              <a:t> </a:t>
            </a:r>
            <a:r>
              <a:rPr lang="en-US" sz="1600" dirty="0">
                <a:solidFill>
                  <a:srgbClr val="242424"/>
                </a:solidFill>
                <a:latin typeface="Aptos" panose="020B0004020202020204" pitchFamily="34" charset="0"/>
              </a:rPr>
              <a:t>F</a:t>
            </a:r>
            <a:r>
              <a:rPr lang="en-US" sz="1600" b="0" i="0" dirty="0">
                <a:solidFill>
                  <a:srgbClr val="242424"/>
                </a:solidFill>
                <a:effectLst/>
                <a:latin typeface="Aptos" panose="020B0004020202020204" pitchFamily="34" charset="0"/>
              </a:rPr>
              <a:t>or the 2024 year alone, BCSD would have lost a potential $705,374.75 even with holding the millage rate alone. </a:t>
            </a:r>
          </a:p>
          <a:p>
            <a:pPr marL="0" marR="0" algn="l">
              <a:spcBef>
                <a:spcPts val="0"/>
              </a:spcBef>
              <a:spcAft>
                <a:spcPts val="0"/>
              </a:spcAft>
            </a:pPr>
            <a:r>
              <a:rPr lang="en-US" sz="1600" b="0" i="0" dirty="0">
                <a:solidFill>
                  <a:srgbClr val="242424"/>
                </a:solidFill>
                <a:effectLst/>
                <a:latin typeface="Aptos" panose="020B0004020202020204" pitchFamily="34" charset="0"/>
              </a:rPr>
              <a:t> </a:t>
            </a:r>
          </a:p>
          <a:p>
            <a:pPr marL="0" marR="0" algn="l">
              <a:spcBef>
                <a:spcPts val="0"/>
              </a:spcBef>
              <a:spcAft>
                <a:spcPts val="0"/>
              </a:spcAft>
            </a:pPr>
            <a:r>
              <a:rPr lang="en-US" sz="1600" b="0" i="0" dirty="0">
                <a:solidFill>
                  <a:srgbClr val="242424"/>
                </a:solidFill>
                <a:effectLst/>
                <a:latin typeface="Aptos" panose="020B0004020202020204" pitchFamily="34" charset="0"/>
              </a:rPr>
              <a:t>The cumulative effect over the seven years shown is a loss of $3.7M, which is cumulative moving forward as each year builds on the previous lost revenue.</a:t>
            </a:r>
          </a:p>
          <a:p>
            <a:pPr marL="0" marR="0" algn="l">
              <a:spcBef>
                <a:spcPts val="0"/>
              </a:spcBef>
              <a:spcAft>
                <a:spcPts val="0"/>
              </a:spcAft>
            </a:pPr>
            <a:endParaRPr lang="en-US" sz="1600" b="0" i="0" dirty="0">
              <a:solidFill>
                <a:srgbClr val="242424"/>
              </a:solidFill>
              <a:effectLst/>
              <a:latin typeface="Aptos" panose="020B0004020202020204" pitchFamily="34" charset="0"/>
            </a:endParaRPr>
          </a:p>
          <a:p>
            <a:pPr marL="0" marR="0" algn="l">
              <a:spcBef>
                <a:spcPts val="0"/>
              </a:spcBef>
              <a:spcAft>
                <a:spcPts val="0"/>
              </a:spcAft>
            </a:pPr>
            <a:r>
              <a:rPr lang="en-US" sz="1600" dirty="0">
                <a:solidFill>
                  <a:srgbClr val="242424"/>
                </a:solidFill>
                <a:latin typeface="Aptos" panose="020B0004020202020204" pitchFamily="34" charset="0"/>
              </a:rPr>
              <a:t>Also, it is important to note that school districts cannot exceed 20 mils on their millage rate. </a:t>
            </a:r>
            <a:endParaRPr lang="en-US" sz="1600" b="0" i="0" dirty="0">
              <a:solidFill>
                <a:srgbClr val="242424"/>
              </a:solidFill>
              <a:effectLst/>
              <a:latin typeface="Aptos" panose="020B0004020202020204" pitchFamily="34" charset="0"/>
            </a:endParaRPr>
          </a:p>
        </p:txBody>
      </p:sp>
    </p:spTree>
    <p:extLst>
      <p:ext uri="{BB962C8B-B14F-4D97-AF65-F5344CB8AC3E}">
        <p14:creationId xmlns:p14="http://schemas.microsoft.com/office/powerpoint/2010/main" val="625702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15D51E5D-9585-A9F2-E762-CDB943407F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B0D18E-486A-BD73-4B68-DDD5C14637E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gn="just">
              <a:spcBef>
                <a:spcPts val="0"/>
              </a:spcBef>
              <a:buNone/>
            </a:pPr>
            <a:r>
              <a:rPr lang="en-US" b="1" u="sng" dirty="0">
                <a:latin typeface="Arial Narrow"/>
              </a:rPr>
              <a:t>August - September</a:t>
            </a:r>
          </a:p>
          <a:p>
            <a:pPr algn="just">
              <a:spcBef>
                <a:spcPts val="0"/>
              </a:spcBef>
            </a:pPr>
            <a:r>
              <a:rPr lang="en-US" dirty="0">
                <a:latin typeface="Arial Narrow"/>
              </a:rPr>
              <a:t>Assess the impact of HB 581 on the local school district (shared in this presentation). </a:t>
            </a:r>
          </a:p>
          <a:p>
            <a:pPr marL="0" indent="0" algn="just">
              <a:spcBef>
                <a:spcPts val="0"/>
              </a:spcBef>
              <a:buNone/>
            </a:pPr>
            <a:endParaRPr lang="en-US" b="1" u="sng" dirty="0">
              <a:latin typeface="Arial Narrow" panose="020B0606020202030204" pitchFamily="34" charset="0"/>
            </a:endParaRPr>
          </a:p>
          <a:p>
            <a:pPr marL="0" indent="0" algn="just">
              <a:spcBef>
                <a:spcPts val="0"/>
              </a:spcBef>
              <a:buNone/>
            </a:pPr>
            <a:r>
              <a:rPr lang="en-US" b="1" u="sng" dirty="0">
                <a:latin typeface="Arial Narrow"/>
              </a:rPr>
              <a:t>October – December </a:t>
            </a:r>
          </a:p>
          <a:p>
            <a:pPr algn="just">
              <a:spcBef>
                <a:spcPts val="0"/>
              </a:spcBef>
            </a:pPr>
            <a:r>
              <a:rPr lang="en-US" dirty="0">
                <a:latin typeface="Arial Narrow"/>
              </a:rPr>
              <a:t>Educate the board of education (present and future) and staff (started in August). </a:t>
            </a:r>
          </a:p>
          <a:p>
            <a:pPr algn="just">
              <a:spcBef>
                <a:spcPts val="0"/>
              </a:spcBef>
            </a:pPr>
            <a:r>
              <a:rPr lang="en-US" dirty="0">
                <a:latin typeface="Arial Narrow"/>
              </a:rPr>
              <a:t>Consider finalizing the Opt-Out decision by November or December board meetings.</a:t>
            </a:r>
          </a:p>
          <a:p>
            <a:pPr algn="just">
              <a:spcBef>
                <a:spcPts val="0"/>
              </a:spcBef>
            </a:pPr>
            <a:endParaRPr lang="en-US" b="1" u="sng" dirty="0">
              <a:latin typeface="Arial Narrow" panose="020B0606020202030204" pitchFamily="34" charset="0"/>
            </a:endParaRPr>
          </a:p>
          <a:p>
            <a:pPr marL="0" indent="0" algn="just">
              <a:spcBef>
                <a:spcPts val="0"/>
              </a:spcBef>
              <a:buNone/>
            </a:pPr>
            <a:r>
              <a:rPr lang="en-US" b="1" u="sng" dirty="0">
                <a:latin typeface="Arial Narrow"/>
              </a:rPr>
              <a:t>January – February (if decision is to Opt-Out)</a:t>
            </a:r>
          </a:p>
          <a:p>
            <a:pPr algn="just">
              <a:spcBef>
                <a:spcPts val="0"/>
              </a:spcBef>
            </a:pPr>
            <a:r>
              <a:rPr lang="en-US" dirty="0">
                <a:latin typeface="Arial Narrow"/>
              </a:rPr>
              <a:t>Schedule public hearings with at least one of the three scheduled between 6:00 and 7:00 p.m. on weekdays</a:t>
            </a:r>
          </a:p>
          <a:p>
            <a:pPr algn="just">
              <a:spcBef>
                <a:spcPts val="0"/>
              </a:spcBef>
            </a:pPr>
            <a:r>
              <a:rPr lang="en-US" dirty="0">
                <a:latin typeface="Arial Narrow"/>
              </a:rPr>
              <a:t>Advertise in the local newspaper and post on the website for each hearing. Use actual language in HB 581 (lines 347-353).</a:t>
            </a:r>
          </a:p>
          <a:p>
            <a:pPr algn="just">
              <a:spcBef>
                <a:spcPts val="0"/>
              </a:spcBef>
            </a:pPr>
            <a:r>
              <a:rPr lang="en-US" dirty="0">
                <a:latin typeface="Arial Narrow"/>
              </a:rPr>
              <a:t>Advertise one week prior to each hearing – not less than 30 sq. inches on the website. </a:t>
            </a:r>
          </a:p>
          <a:p>
            <a:pPr algn="just">
              <a:spcBef>
                <a:spcPts val="0"/>
              </a:spcBef>
            </a:pPr>
            <a:endParaRPr lang="en-US"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A03ECC37-3EA7-D1D5-B176-5A64D28CB7F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2F6DE25-BC37-A545-6D26-907A0E37775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Process for Opting Out</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3DFABA89-113C-E2F5-A8B4-A30D41F58632}"/>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D9833979-C781-801B-A157-8DB3F5DE05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51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FED46F9-8EB1-B7EA-7388-FA10C020E4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B30444-396D-2883-75CA-81E75C2D8AB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gn="just">
              <a:spcBef>
                <a:spcPts val="0"/>
              </a:spcBef>
              <a:buNone/>
            </a:pPr>
            <a:r>
              <a:rPr lang="en-US" b="1" u="sng" dirty="0">
                <a:latin typeface="Arial Narrow" panose="020B0606020202030204" pitchFamily="34" charset="0"/>
              </a:rPr>
              <a:t>January – February (if decision is to Opt-Out)</a:t>
            </a:r>
          </a:p>
          <a:p>
            <a:pPr algn="just">
              <a:spcBef>
                <a:spcPts val="0"/>
              </a:spcBef>
            </a:pPr>
            <a:r>
              <a:rPr lang="en-US" dirty="0">
                <a:latin typeface="Arial Narrow"/>
              </a:rPr>
              <a:t>Schedule public hearings with at least one of the three scheduled between 6:00 and 7:00 p.m. on weekdays</a:t>
            </a:r>
          </a:p>
          <a:p>
            <a:pPr algn="just">
              <a:spcBef>
                <a:spcPts val="0"/>
              </a:spcBef>
            </a:pPr>
            <a:r>
              <a:rPr lang="en-US" dirty="0">
                <a:latin typeface="Arial Narrow"/>
              </a:rPr>
              <a:t>Advertise in the local newspaper and post on the website for each hearing. Use actual language in HB 581 (lines 347-353).</a:t>
            </a:r>
          </a:p>
          <a:p>
            <a:pPr marL="0" indent="0" algn="just">
              <a:spcBef>
                <a:spcPts val="0"/>
              </a:spcBef>
              <a:buNone/>
            </a:pPr>
            <a:endParaRPr lang="en-US" dirty="0">
              <a:latin typeface="Arial Narrow" panose="020B0606020202030204" pitchFamily="34" charset="0"/>
            </a:endParaRPr>
          </a:p>
          <a:p>
            <a:pPr algn="just">
              <a:spcBef>
                <a:spcPts val="0"/>
              </a:spcBef>
            </a:pPr>
            <a:r>
              <a:rPr lang="en-US" dirty="0">
                <a:latin typeface="Arial Narrow" panose="020B0606020202030204" pitchFamily="34" charset="0"/>
              </a:rPr>
              <a:t>Advertise one week prior to each hearing – not less than 30 sq. inches on the website.</a:t>
            </a:r>
          </a:p>
          <a:p>
            <a:pPr algn="just">
              <a:spcBef>
                <a:spcPts val="0"/>
              </a:spcBef>
            </a:pPr>
            <a:r>
              <a:rPr lang="en-US" dirty="0">
                <a:latin typeface="Arial Narrow" panose="020B0606020202030204" pitchFamily="34" charset="0"/>
              </a:rPr>
              <a:t>OPTIONAL – Include the reasons for the intent to Opt Out of Homestead Exemption.</a:t>
            </a:r>
          </a:p>
          <a:p>
            <a:pPr algn="just">
              <a:spcBef>
                <a:spcPts val="0"/>
              </a:spcBef>
            </a:pPr>
            <a:endParaRPr lang="en-US" b="1" dirty="0">
              <a:latin typeface="Arial Narrow" panose="020B0606020202030204" pitchFamily="34" charset="0"/>
            </a:endParaRPr>
          </a:p>
          <a:p>
            <a:pPr marL="0" indent="0" algn="just">
              <a:spcBef>
                <a:spcPts val="0"/>
              </a:spcBef>
              <a:buNone/>
            </a:pPr>
            <a:r>
              <a:rPr lang="en-US" b="1" u="sng" dirty="0">
                <a:latin typeface="Arial Narrow" panose="020B0606020202030204" pitchFamily="34" charset="0"/>
              </a:rPr>
              <a:t>March 1, 2025</a:t>
            </a:r>
          </a:p>
          <a:p>
            <a:pPr algn="just">
              <a:spcBef>
                <a:spcPts val="0"/>
              </a:spcBef>
            </a:pPr>
            <a:r>
              <a:rPr lang="en-US" dirty="0">
                <a:latin typeface="Arial Narrow" panose="020B0606020202030204" pitchFamily="34" charset="0"/>
              </a:rPr>
              <a:t>File resolution with the Secretary of State by March 1, 2025.  </a:t>
            </a:r>
          </a:p>
          <a:p>
            <a:pPr algn="just">
              <a:spcBef>
                <a:spcPts val="0"/>
              </a:spcBef>
            </a:pPr>
            <a:endParaRPr lang="en-US"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3D6E9C-9610-D6A4-CD80-5EDDD22AB7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BECB055-FDAA-23CC-CCFA-DC0634BE8E1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Process for Opting Out – Next Steps</a:t>
            </a:r>
          </a:p>
        </p:txBody>
      </p:sp>
      <p:pic>
        <p:nvPicPr>
          <p:cNvPr id="4" name="Picture 3">
            <a:extLst>
              <a:ext uri="{FF2B5EF4-FFF2-40B4-BE49-F238E27FC236}">
                <a16:creationId xmlns:a16="http://schemas.microsoft.com/office/drawing/2014/main" id="{3E2B8F9E-80F6-BF76-7538-DC465BD0A3B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109C075-2431-FB2C-BDC7-E4C1FD0101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521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E2F52-C61A-E572-1531-233BE70337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C883C5-C027-3F21-352A-60E74376B7A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048AC40-BE66-5512-C92D-EC1D82193AF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9353111E-86E9-4DFD-6291-878256FAF92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6041551C-182E-E342-E68C-11E6435FE8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1846912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3461</TotalTime>
  <Words>1955</Words>
  <Application>Microsoft Office PowerPoint</Application>
  <PresentationFormat>Widescreen</PresentationFormat>
  <Paragraphs>154</Paragraphs>
  <Slides>14</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Aptos</vt:lpstr>
      <vt:lpstr>Arial</vt:lpstr>
      <vt:lpstr>Arial Narrow</vt:lpstr>
      <vt:lpstr>Calibri</vt:lpstr>
      <vt:lpstr>Calibri Light</vt:lpstr>
      <vt:lpstr>Times New Roman</vt:lpstr>
      <vt:lpstr>Trade Gothic Next</vt:lpstr>
      <vt:lpstr>Trade Gothic Next Cond</vt:lpstr>
      <vt:lpstr>Trade Gothic Next HvyCd</vt:lpstr>
      <vt:lpstr>Wingdings</vt: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Bailey, Daphne</cp:lastModifiedBy>
  <cp:revision>15</cp:revision>
  <cp:lastPrinted>2023-08-01T20:17:59Z</cp:lastPrinted>
  <dcterms:created xsi:type="dcterms:W3CDTF">2023-07-31T19:18:13Z</dcterms:created>
  <dcterms:modified xsi:type="dcterms:W3CDTF">2024-11-20T20:03:30Z</dcterms:modified>
</cp:coreProperties>
</file>