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1"/>
  </p:notesMasterIdLst>
  <p:sldIdLst>
    <p:sldId id="319" r:id="rId5"/>
    <p:sldId id="320" r:id="rId6"/>
    <p:sldId id="298" r:id="rId7"/>
    <p:sldId id="297" r:id="rId8"/>
    <p:sldId id="317" r:id="rId9"/>
    <p:sldId id="309" r:id="rId10"/>
    <p:sldId id="321" r:id="rId11"/>
    <p:sldId id="294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10" r:id="rId23"/>
    <p:sldId id="312" r:id="rId24"/>
    <p:sldId id="313" r:id="rId25"/>
    <p:sldId id="314" r:id="rId26"/>
    <p:sldId id="291" r:id="rId27"/>
    <p:sldId id="295" r:id="rId28"/>
    <p:sldId id="315" r:id="rId29"/>
    <p:sldId id="279" r:id="rId3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6E544A-18C9-42DA-8B8D-E447ACE42529}" v="7" dt="2024-12-03T19:49:21.5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2291" autoAdjust="0"/>
  </p:normalViewPr>
  <p:slideViewPr>
    <p:cSldViewPr snapToGrid="0">
      <p:cViewPr varScale="1">
        <p:scale>
          <a:sx n="81" d="100"/>
          <a:sy n="81" d="100"/>
        </p:scale>
        <p:origin x="144" y="2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0B248B-D84E-4E0A-A858-F0DA1A0C2F6B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616F231-75BD-4755-8B7D-4C836982BFA6}">
      <dgm:prSet phldrT="[Text]" custT="1"/>
      <dgm:spPr/>
      <dgm:t>
        <a:bodyPr/>
        <a:lstStyle/>
        <a:p>
          <a:pPr marL="0"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1</a:t>
          </a:r>
        </a:p>
      </dgm:t>
    </dgm:pt>
    <dgm:pt modelId="{6AC6B298-DACB-4CAC-B2B8-E8317116AAD0}" type="parTrans" cxnId="{8DC5BD5C-1902-49B8-8564-6E7B9D134DB1}">
      <dgm:prSet/>
      <dgm:spPr/>
      <dgm:t>
        <a:bodyPr/>
        <a:lstStyle/>
        <a:p>
          <a:endParaRPr lang="en-US"/>
        </a:p>
      </dgm:t>
    </dgm:pt>
    <dgm:pt modelId="{7752CB15-D1F9-4A74-8B6F-5BF7D9E785A5}" type="sibTrans" cxnId="{8DC5BD5C-1902-49B8-8564-6E7B9D134DB1}">
      <dgm:prSet/>
      <dgm:spPr/>
      <dgm:t>
        <a:bodyPr/>
        <a:lstStyle/>
        <a:p>
          <a:endParaRPr lang="en-US"/>
        </a:p>
      </dgm:t>
    </dgm:pt>
    <dgm:pt modelId="{32320644-AB4F-4A10-993C-95AE2637103A}">
      <dgm:prSet phldrT="[Text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Planning</a:t>
          </a:r>
        </a:p>
      </dgm:t>
    </dgm:pt>
    <dgm:pt modelId="{0E405034-D324-4690-8E95-CC77B3E6B7C1}" type="parTrans" cxnId="{A314C9E2-AA05-4DC5-B9E5-E3B584741C88}">
      <dgm:prSet/>
      <dgm:spPr/>
      <dgm:t>
        <a:bodyPr/>
        <a:lstStyle/>
        <a:p>
          <a:endParaRPr lang="en-US"/>
        </a:p>
      </dgm:t>
    </dgm:pt>
    <dgm:pt modelId="{A17C51F2-96F2-4169-A738-253D8CF2B87C}" type="sibTrans" cxnId="{A314C9E2-AA05-4DC5-B9E5-E3B584741C88}">
      <dgm:prSet/>
      <dgm:spPr/>
      <dgm:t>
        <a:bodyPr/>
        <a:lstStyle/>
        <a:p>
          <a:endParaRPr lang="en-US"/>
        </a:p>
      </dgm:t>
    </dgm:pt>
    <dgm:pt modelId="{16CBABED-DCC8-4190-8E1A-A00BEAA4CDC1}">
      <dgm:prSet phldrT="[Text]" custT="1"/>
      <dgm:spPr/>
      <dgm:t>
        <a:bodyPr/>
        <a:lstStyle/>
        <a:p>
          <a:pPr algn="l">
            <a:buNone/>
          </a:pPr>
          <a:r>
            <a:rPr lang="en-US" sz="28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2</a:t>
          </a:r>
        </a:p>
        <a:p>
          <a:pPr algn="l"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Data</a:t>
          </a:r>
          <a:r>
            <a:rPr lang="en-US" sz="2700" kern="1200"/>
            <a:t> </a:t>
          </a: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Collection and Analysis</a:t>
          </a:r>
          <a:endParaRPr lang="en-US" sz="28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ade Gothic Next HvyCd" panose="020B0906040303020004" pitchFamily="34" charset="0"/>
          </a:endParaRPr>
        </a:p>
      </dgm:t>
    </dgm:pt>
    <dgm:pt modelId="{B4C04DFE-10DA-490F-A509-132D6651A9BC}" type="parTrans" cxnId="{881ED7C5-79FB-4B2E-A05A-3D0926D66BDD}">
      <dgm:prSet/>
      <dgm:spPr/>
      <dgm:t>
        <a:bodyPr/>
        <a:lstStyle/>
        <a:p>
          <a:endParaRPr lang="en-US"/>
        </a:p>
      </dgm:t>
    </dgm:pt>
    <dgm:pt modelId="{9439BA23-1F91-420A-A1DC-8AADDAA3A35F}" type="sibTrans" cxnId="{881ED7C5-79FB-4B2E-A05A-3D0926D66BDD}">
      <dgm:prSet/>
      <dgm:spPr/>
      <dgm:t>
        <a:bodyPr/>
        <a:lstStyle/>
        <a:p>
          <a:endParaRPr lang="en-US"/>
        </a:p>
      </dgm:t>
    </dgm:pt>
    <dgm:pt modelId="{F391AFCC-85FD-457B-9E93-317AC8ECB6E1}">
      <dgm:prSet phldrT="[Text]" custT="1"/>
      <dgm:spPr/>
      <dgm:t>
        <a:bodyPr/>
        <a:lstStyle/>
        <a:p>
          <a:pPr algn="l">
            <a:buNone/>
          </a:pPr>
          <a:r>
            <a:rPr 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3</a:t>
          </a:r>
        </a:p>
      </dgm:t>
    </dgm:pt>
    <dgm:pt modelId="{ED4DCC79-7222-4300-A6F4-01B3503A4645}" type="parTrans" cxnId="{FC43159D-3FFF-427E-823B-6558B465472B}">
      <dgm:prSet/>
      <dgm:spPr/>
      <dgm:t>
        <a:bodyPr/>
        <a:lstStyle/>
        <a:p>
          <a:endParaRPr lang="en-US"/>
        </a:p>
      </dgm:t>
    </dgm:pt>
    <dgm:pt modelId="{610C1C02-7A4E-412F-8A15-FA3ADC94A170}" type="sibTrans" cxnId="{FC43159D-3FFF-427E-823B-6558B465472B}">
      <dgm:prSet/>
      <dgm:spPr/>
      <dgm:t>
        <a:bodyPr/>
        <a:lstStyle/>
        <a:p>
          <a:endParaRPr lang="en-US"/>
        </a:p>
      </dgm:t>
    </dgm:pt>
    <dgm:pt modelId="{F039D82A-ACFA-49ED-A4C1-FD6A126C6540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Community</a:t>
          </a:r>
        </a:p>
      </dgm:t>
    </dgm:pt>
    <dgm:pt modelId="{43ADCC5C-B8A0-4D23-969C-8D5995318A6C}" type="parTrans" cxnId="{D59AB5C0-F760-432C-A660-E499F8C9FD9D}">
      <dgm:prSet/>
      <dgm:spPr/>
      <dgm:t>
        <a:bodyPr/>
        <a:lstStyle/>
        <a:p>
          <a:endParaRPr lang="en-US"/>
        </a:p>
      </dgm:t>
    </dgm:pt>
    <dgm:pt modelId="{397EB33C-2575-4086-8E90-716523C84CAC}" type="sibTrans" cxnId="{D59AB5C0-F760-432C-A660-E499F8C9FD9D}">
      <dgm:prSet/>
      <dgm:spPr/>
      <dgm:t>
        <a:bodyPr/>
        <a:lstStyle/>
        <a:p>
          <a:endParaRPr lang="en-US"/>
        </a:p>
      </dgm:t>
    </dgm:pt>
    <dgm:pt modelId="{5DD147EC-0B8F-42F1-A9EF-A92A4A630DBA}">
      <dgm:prSet phldrT="[Text]" custT="1"/>
      <dgm:spPr/>
      <dgm:t>
        <a:bodyPr/>
        <a:lstStyle/>
        <a:p>
          <a:pPr algn="ctr">
            <a:buNone/>
          </a:pPr>
          <a:endParaRPr lang="en-US" sz="2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ade Gothic Next HvyCd" panose="020B0906040303020004" pitchFamily="34" charset="0"/>
          </a:endParaRPr>
        </a:p>
        <a:p>
          <a:pPr algn="l">
            <a:buNone/>
          </a:pPr>
          <a:r>
            <a:rPr 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4</a:t>
          </a:r>
        </a:p>
      </dgm:t>
    </dgm:pt>
    <dgm:pt modelId="{C1B5A1A3-411D-4109-AFEF-B56436DE445B}" type="parTrans" cxnId="{91BDA1AE-0F7F-4270-8D21-975F1E76D071}">
      <dgm:prSet/>
      <dgm:spPr/>
      <dgm:t>
        <a:bodyPr/>
        <a:lstStyle/>
        <a:p>
          <a:endParaRPr lang="en-US"/>
        </a:p>
      </dgm:t>
    </dgm:pt>
    <dgm:pt modelId="{A5AC7AC6-090D-44E5-986B-DAFFC6988C1D}" type="sibTrans" cxnId="{91BDA1AE-0F7F-4270-8D21-975F1E76D071}">
      <dgm:prSet/>
      <dgm:spPr/>
      <dgm:t>
        <a:bodyPr/>
        <a:lstStyle/>
        <a:p>
          <a:endParaRPr lang="en-US"/>
        </a:p>
      </dgm:t>
    </dgm:pt>
    <dgm:pt modelId="{19C9B43A-A0CE-4B67-9562-9373573F660E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Decision</a:t>
          </a:r>
        </a:p>
      </dgm:t>
    </dgm:pt>
    <dgm:pt modelId="{F7EE424C-ACF6-4085-AA58-AB5BF4F6547E}" type="parTrans" cxnId="{348B5C82-EA57-425C-BE1E-EADEC6C44073}">
      <dgm:prSet/>
      <dgm:spPr/>
      <dgm:t>
        <a:bodyPr/>
        <a:lstStyle/>
        <a:p>
          <a:endParaRPr lang="en-US"/>
        </a:p>
      </dgm:t>
    </dgm:pt>
    <dgm:pt modelId="{E6FC304C-C189-4489-A553-5DCABBE132A8}" type="sibTrans" cxnId="{348B5C82-EA57-425C-BE1E-EADEC6C44073}">
      <dgm:prSet/>
      <dgm:spPr/>
      <dgm:t>
        <a:bodyPr/>
        <a:lstStyle/>
        <a:p>
          <a:endParaRPr lang="en-US"/>
        </a:p>
      </dgm:t>
    </dgm:pt>
    <dgm:pt modelId="{B553C859-F3E9-4C0B-8BA9-A5B96F0D3C88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Making</a:t>
          </a:r>
        </a:p>
      </dgm:t>
    </dgm:pt>
    <dgm:pt modelId="{7844E6A7-573D-4C18-A320-80BEC514A720}" type="parTrans" cxnId="{1C837E1D-7F98-4454-B386-75ACE8B49740}">
      <dgm:prSet/>
      <dgm:spPr/>
      <dgm:t>
        <a:bodyPr/>
        <a:lstStyle/>
        <a:p>
          <a:endParaRPr lang="en-US"/>
        </a:p>
      </dgm:t>
    </dgm:pt>
    <dgm:pt modelId="{4BD931E6-A0A0-4D44-8939-E6DD6627681C}" type="sibTrans" cxnId="{1C837E1D-7F98-4454-B386-75ACE8B49740}">
      <dgm:prSet/>
      <dgm:spPr/>
      <dgm:t>
        <a:bodyPr/>
        <a:lstStyle/>
        <a:p>
          <a:endParaRPr lang="en-US"/>
        </a:p>
      </dgm:t>
    </dgm:pt>
    <dgm:pt modelId="{BB0FDB5C-91AC-4274-9562-E006AEE76C29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Planning</a:t>
          </a:r>
        </a:p>
      </dgm:t>
    </dgm:pt>
    <dgm:pt modelId="{E6389E91-8C1E-4AA4-BDD1-4010BD7BBDFB}" type="parTrans" cxnId="{7D462AAB-65B0-4B45-9B3F-BABE11B14A50}">
      <dgm:prSet/>
      <dgm:spPr/>
      <dgm:t>
        <a:bodyPr/>
        <a:lstStyle/>
        <a:p>
          <a:endParaRPr lang="en-US"/>
        </a:p>
      </dgm:t>
    </dgm:pt>
    <dgm:pt modelId="{AA0E15CB-6A0A-44F2-80B0-0A64220CC562}" type="sibTrans" cxnId="{7D462AAB-65B0-4B45-9B3F-BABE11B14A50}">
      <dgm:prSet/>
      <dgm:spPr/>
      <dgm:t>
        <a:bodyPr/>
        <a:lstStyle/>
        <a:p>
          <a:endParaRPr lang="en-US"/>
        </a:p>
      </dgm:t>
    </dgm:pt>
    <dgm:pt modelId="{168046EC-ADE5-448F-8D2C-0387C6289947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Engagement</a:t>
          </a:r>
        </a:p>
      </dgm:t>
    </dgm:pt>
    <dgm:pt modelId="{63BBA532-0E0E-45F1-9F24-90250E44FAD3}" type="parTrans" cxnId="{B7E1C62C-FBA0-4AFA-A236-AF1AECF91CE0}">
      <dgm:prSet/>
      <dgm:spPr/>
      <dgm:t>
        <a:bodyPr/>
        <a:lstStyle/>
        <a:p>
          <a:endParaRPr lang="en-US"/>
        </a:p>
      </dgm:t>
    </dgm:pt>
    <dgm:pt modelId="{68140FF3-37C1-4F05-94A9-0F306454F20B}" type="sibTrans" cxnId="{B7E1C62C-FBA0-4AFA-A236-AF1AECF91CE0}">
      <dgm:prSet/>
      <dgm:spPr/>
      <dgm:t>
        <a:bodyPr/>
        <a:lstStyle/>
        <a:p>
          <a:endParaRPr lang="en-US"/>
        </a:p>
      </dgm:t>
    </dgm:pt>
    <dgm:pt modelId="{A8A1BCAD-32EE-4802-85DD-82BE555E3681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</a:t>
          </a:r>
        </a:p>
      </dgm:t>
    </dgm:pt>
    <dgm:pt modelId="{84F763B2-E1F7-46CD-AB66-5F05CA6DCA76}" type="parTrans" cxnId="{A95EE613-708D-45F9-8590-8E0A4CA24D21}">
      <dgm:prSet/>
      <dgm:spPr/>
      <dgm:t>
        <a:bodyPr/>
        <a:lstStyle/>
        <a:p>
          <a:endParaRPr lang="en-US"/>
        </a:p>
      </dgm:t>
    </dgm:pt>
    <dgm:pt modelId="{F2CB1741-BBEB-4B6B-98E5-35B954D16A76}" type="sibTrans" cxnId="{A95EE613-708D-45F9-8590-8E0A4CA24D21}">
      <dgm:prSet/>
      <dgm:spPr/>
      <dgm:t>
        <a:bodyPr/>
        <a:lstStyle/>
        <a:p>
          <a:endParaRPr lang="en-US"/>
        </a:p>
      </dgm:t>
    </dgm:pt>
    <dgm:pt modelId="{581FEB1B-4554-43B2-AF77-8700D6A48378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Feedback</a:t>
          </a:r>
        </a:p>
      </dgm:t>
    </dgm:pt>
    <dgm:pt modelId="{FA3A3321-D190-47CB-B359-C07F86474D4B}" type="parTrans" cxnId="{4FAA985A-6088-4450-9715-A714F9DC8D95}">
      <dgm:prSet/>
      <dgm:spPr/>
      <dgm:t>
        <a:bodyPr/>
        <a:lstStyle/>
        <a:p>
          <a:endParaRPr lang="en-US"/>
        </a:p>
      </dgm:t>
    </dgm:pt>
    <dgm:pt modelId="{7EAFF7D7-5527-4C6C-84F5-35E8550D253B}" type="sibTrans" cxnId="{4FAA985A-6088-4450-9715-A714F9DC8D95}">
      <dgm:prSet/>
      <dgm:spPr/>
      <dgm:t>
        <a:bodyPr/>
        <a:lstStyle/>
        <a:p>
          <a:endParaRPr lang="en-US"/>
        </a:p>
      </dgm:t>
    </dgm:pt>
    <dgm:pt modelId="{B5E7EB51-D072-4561-8025-730488FD5470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</a:t>
          </a:r>
        </a:p>
      </dgm:t>
    </dgm:pt>
    <dgm:pt modelId="{BA3FDC53-B30E-44FC-9401-033DB6C3143A}" type="parTrans" cxnId="{3BC1CB1B-30B8-47DA-8C21-B2DD1D7FDE2F}">
      <dgm:prSet/>
      <dgm:spPr/>
      <dgm:t>
        <a:bodyPr/>
        <a:lstStyle/>
        <a:p>
          <a:endParaRPr lang="en-US"/>
        </a:p>
      </dgm:t>
    </dgm:pt>
    <dgm:pt modelId="{DDC08F6A-3B0F-48A5-9E10-67EC0E0D3708}" type="sibTrans" cxnId="{3BC1CB1B-30B8-47DA-8C21-B2DD1D7FDE2F}">
      <dgm:prSet/>
      <dgm:spPr/>
      <dgm:t>
        <a:bodyPr/>
        <a:lstStyle/>
        <a:p>
          <a:endParaRPr lang="en-US"/>
        </a:p>
      </dgm:t>
    </dgm:pt>
    <dgm:pt modelId="{431BEB6C-798F-405D-8F30-BA17CE1E3899}">
      <dgm:prSet phldrT="[Text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and</a:t>
          </a:r>
        </a:p>
      </dgm:t>
    </dgm:pt>
    <dgm:pt modelId="{22FFBE9B-92E0-4561-9AB2-B59BC0292416}" type="parTrans" cxnId="{1E31389C-CA75-4533-8869-6AF37A85E0E1}">
      <dgm:prSet/>
      <dgm:spPr/>
      <dgm:t>
        <a:bodyPr/>
        <a:lstStyle/>
        <a:p>
          <a:endParaRPr lang="en-US"/>
        </a:p>
      </dgm:t>
    </dgm:pt>
    <dgm:pt modelId="{E7891BFA-1B22-43D6-A14C-57F231E2B7D0}" type="sibTrans" cxnId="{1E31389C-CA75-4533-8869-6AF37A85E0E1}">
      <dgm:prSet/>
      <dgm:spPr/>
      <dgm:t>
        <a:bodyPr/>
        <a:lstStyle/>
        <a:p>
          <a:endParaRPr lang="en-US"/>
        </a:p>
      </dgm:t>
    </dgm:pt>
    <dgm:pt modelId="{3EEAA593-E6DB-434C-A428-9073C873FCB7}">
      <dgm:prSet phldrT="[Text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Preparation</a:t>
          </a:r>
        </a:p>
      </dgm:t>
    </dgm:pt>
    <dgm:pt modelId="{BBCE4DC9-630D-4543-BBF9-9F8C8D702132}" type="parTrans" cxnId="{5C9526E4-40C7-4BE6-AC7E-8195986C9C9A}">
      <dgm:prSet/>
      <dgm:spPr/>
      <dgm:t>
        <a:bodyPr/>
        <a:lstStyle/>
        <a:p>
          <a:endParaRPr lang="en-US"/>
        </a:p>
      </dgm:t>
    </dgm:pt>
    <dgm:pt modelId="{95015A02-0AF7-4D79-A781-22AFBF8D3C81}" type="sibTrans" cxnId="{5C9526E4-40C7-4BE6-AC7E-8195986C9C9A}">
      <dgm:prSet/>
      <dgm:spPr/>
      <dgm:t>
        <a:bodyPr/>
        <a:lstStyle/>
        <a:p>
          <a:endParaRPr lang="en-US"/>
        </a:p>
      </dgm:t>
    </dgm:pt>
    <dgm:pt modelId="{431263A5-D95C-462F-ACD0-5DA5F6BCD4B9}" type="pres">
      <dgm:prSet presAssocID="{6E0B248B-D84E-4E0A-A858-F0DA1A0C2F6B}" presName="Name0" presStyleCnt="0">
        <dgm:presLayoutVars>
          <dgm:dir/>
          <dgm:resizeHandles val="exact"/>
        </dgm:presLayoutVars>
      </dgm:prSet>
      <dgm:spPr/>
    </dgm:pt>
    <dgm:pt modelId="{F478DFBE-E25F-4748-B742-F9C02F907BAE}" type="pres">
      <dgm:prSet presAssocID="{1616F231-75BD-4755-8B7D-4C836982BFA6}" presName="node" presStyleLbl="node1" presStyleIdx="0" presStyleCnt="4">
        <dgm:presLayoutVars>
          <dgm:bulletEnabled val="1"/>
        </dgm:presLayoutVars>
      </dgm:prSet>
      <dgm:spPr/>
    </dgm:pt>
    <dgm:pt modelId="{22C4A42B-EB68-4D16-8F74-7FD177E241E9}" type="pres">
      <dgm:prSet presAssocID="{7752CB15-D1F9-4A74-8B6F-5BF7D9E785A5}" presName="sibTrans" presStyleCnt="0"/>
      <dgm:spPr/>
    </dgm:pt>
    <dgm:pt modelId="{402426FD-9BCE-4AF2-9B21-652DBF34663E}" type="pres">
      <dgm:prSet presAssocID="{16CBABED-DCC8-4190-8E1A-A00BEAA4CDC1}" presName="node" presStyleLbl="node1" presStyleIdx="1" presStyleCnt="4">
        <dgm:presLayoutVars>
          <dgm:bulletEnabled val="1"/>
        </dgm:presLayoutVars>
      </dgm:prSet>
      <dgm:spPr/>
    </dgm:pt>
    <dgm:pt modelId="{EB1591AD-4A6D-4379-8668-94A5989AF536}" type="pres">
      <dgm:prSet presAssocID="{9439BA23-1F91-420A-A1DC-8AADDAA3A35F}" presName="sibTrans" presStyleCnt="0"/>
      <dgm:spPr/>
    </dgm:pt>
    <dgm:pt modelId="{08A429C3-B15F-4AEA-B88B-9529E1A61FAD}" type="pres">
      <dgm:prSet presAssocID="{F391AFCC-85FD-457B-9E93-317AC8ECB6E1}" presName="node" presStyleLbl="node1" presStyleIdx="2" presStyleCnt="4">
        <dgm:presLayoutVars>
          <dgm:bulletEnabled val="1"/>
        </dgm:presLayoutVars>
      </dgm:prSet>
      <dgm:spPr/>
    </dgm:pt>
    <dgm:pt modelId="{5E56EBB7-6A5B-4511-B0B6-74049F3EF1EB}" type="pres">
      <dgm:prSet presAssocID="{610C1C02-7A4E-412F-8A15-FA3ADC94A170}" presName="sibTrans" presStyleCnt="0"/>
      <dgm:spPr/>
    </dgm:pt>
    <dgm:pt modelId="{C8FA3F8A-4DA9-4633-A655-3B1540F0FCEB}" type="pres">
      <dgm:prSet presAssocID="{5DD147EC-0B8F-42F1-A9EF-A92A4A630DBA}" presName="node" presStyleLbl="node1" presStyleIdx="3" presStyleCnt="4" custLinFactNeighborX="5817" custLinFactNeighborY="0">
        <dgm:presLayoutVars>
          <dgm:bulletEnabled val="1"/>
        </dgm:presLayoutVars>
      </dgm:prSet>
      <dgm:spPr/>
    </dgm:pt>
  </dgm:ptLst>
  <dgm:cxnLst>
    <dgm:cxn modelId="{A95EE613-708D-45F9-8590-8E0A4CA24D21}" srcId="{F391AFCC-85FD-457B-9E93-317AC8ECB6E1}" destId="{A8A1BCAD-32EE-4802-85DD-82BE555E3681}" srcOrd="2" destOrd="0" parTransId="{84F763B2-E1F7-46CD-AB66-5F05CA6DCA76}" sibTransId="{F2CB1741-BBEB-4B6B-98E5-35B954D16A76}"/>
    <dgm:cxn modelId="{F9471816-252F-401F-8DC8-17408B77AB94}" type="presOf" srcId="{B553C859-F3E9-4C0B-8BA9-A5B96F0D3C88}" destId="{C8FA3F8A-4DA9-4633-A655-3B1540F0FCEB}" srcOrd="0" destOrd="2" presId="urn:microsoft.com/office/officeart/2005/8/layout/hList6"/>
    <dgm:cxn modelId="{3BC1CB1B-30B8-47DA-8C21-B2DD1D7FDE2F}" srcId="{5DD147EC-0B8F-42F1-A9EF-A92A4A630DBA}" destId="{B5E7EB51-D072-4561-8025-730488FD5470}" srcOrd="2" destOrd="0" parTransId="{BA3FDC53-B30E-44FC-9401-033DB6C3143A}" sibTransId="{DDC08F6A-3B0F-48A5-9E10-67EC0E0D3708}"/>
    <dgm:cxn modelId="{1C837E1D-7F98-4454-B386-75ACE8B49740}" srcId="{5DD147EC-0B8F-42F1-A9EF-A92A4A630DBA}" destId="{B553C859-F3E9-4C0B-8BA9-A5B96F0D3C88}" srcOrd="1" destOrd="0" parTransId="{7844E6A7-573D-4C18-A320-80BEC514A720}" sibTransId="{4BD931E6-A0A0-4D44-8939-E6DD6627681C}"/>
    <dgm:cxn modelId="{B7E1C62C-FBA0-4AFA-A236-AF1AECF91CE0}" srcId="{F391AFCC-85FD-457B-9E93-317AC8ECB6E1}" destId="{168046EC-ADE5-448F-8D2C-0387C6289947}" srcOrd="1" destOrd="0" parTransId="{63BBA532-0E0E-45F1-9F24-90250E44FAD3}" sibTransId="{68140FF3-37C1-4F05-94A9-0F306454F20B}"/>
    <dgm:cxn modelId="{C5A86633-96E3-4CF8-9AF3-4B44DF646778}" type="presOf" srcId="{581FEB1B-4554-43B2-AF77-8700D6A48378}" destId="{08A429C3-B15F-4AEA-B88B-9529E1A61FAD}" srcOrd="0" destOrd="4" presId="urn:microsoft.com/office/officeart/2005/8/layout/hList6"/>
    <dgm:cxn modelId="{8DC5BD5C-1902-49B8-8564-6E7B9D134DB1}" srcId="{6E0B248B-D84E-4E0A-A858-F0DA1A0C2F6B}" destId="{1616F231-75BD-4755-8B7D-4C836982BFA6}" srcOrd="0" destOrd="0" parTransId="{6AC6B298-DACB-4CAC-B2B8-E8317116AAD0}" sibTransId="{7752CB15-D1F9-4A74-8B6F-5BF7D9E785A5}"/>
    <dgm:cxn modelId="{9ECE4E66-B8CD-4D5B-8F2E-6EC251E27DB7}" type="presOf" srcId="{168046EC-ADE5-448F-8D2C-0387C6289947}" destId="{08A429C3-B15F-4AEA-B88B-9529E1A61FAD}" srcOrd="0" destOrd="2" presId="urn:microsoft.com/office/officeart/2005/8/layout/hList6"/>
    <dgm:cxn modelId="{D3E71B6C-EACE-46D2-A4C4-E12F90203F17}" type="presOf" srcId="{431BEB6C-798F-405D-8F30-BA17CE1E3899}" destId="{F478DFBE-E25F-4748-B742-F9C02F907BAE}" srcOrd="0" destOrd="2" presId="urn:microsoft.com/office/officeart/2005/8/layout/hList6"/>
    <dgm:cxn modelId="{9383FC59-A47B-404F-A64C-4448087D770A}" type="presOf" srcId="{5DD147EC-0B8F-42F1-A9EF-A92A4A630DBA}" destId="{C8FA3F8A-4DA9-4633-A655-3B1540F0FCEB}" srcOrd="0" destOrd="0" presId="urn:microsoft.com/office/officeart/2005/8/layout/hList6"/>
    <dgm:cxn modelId="{4FAA985A-6088-4450-9715-A714F9DC8D95}" srcId="{F391AFCC-85FD-457B-9E93-317AC8ECB6E1}" destId="{581FEB1B-4554-43B2-AF77-8700D6A48378}" srcOrd="3" destOrd="0" parTransId="{FA3A3321-D190-47CB-B359-C07F86474D4B}" sibTransId="{7EAFF7D7-5527-4C6C-84F5-35E8550D253B}"/>
    <dgm:cxn modelId="{348B5C82-EA57-425C-BE1E-EADEC6C44073}" srcId="{5DD147EC-0B8F-42F1-A9EF-A92A4A630DBA}" destId="{19C9B43A-A0CE-4B67-9562-9373573F660E}" srcOrd="0" destOrd="0" parTransId="{F7EE424C-ACF6-4085-AA58-AB5BF4F6547E}" sibTransId="{E6FC304C-C189-4489-A553-5DCABBE132A8}"/>
    <dgm:cxn modelId="{A9959991-2398-4386-A4C0-CBB4B9030A7B}" type="presOf" srcId="{A8A1BCAD-32EE-4802-85DD-82BE555E3681}" destId="{08A429C3-B15F-4AEA-B88B-9529E1A61FAD}" srcOrd="0" destOrd="3" presId="urn:microsoft.com/office/officeart/2005/8/layout/hList6"/>
    <dgm:cxn modelId="{B5F5E493-8E68-4BB6-ABDA-ED2CBAF29810}" type="presOf" srcId="{F391AFCC-85FD-457B-9E93-317AC8ECB6E1}" destId="{08A429C3-B15F-4AEA-B88B-9529E1A61FAD}" srcOrd="0" destOrd="0" presId="urn:microsoft.com/office/officeart/2005/8/layout/hList6"/>
    <dgm:cxn modelId="{1E31389C-CA75-4533-8869-6AF37A85E0E1}" srcId="{1616F231-75BD-4755-8B7D-4C836982BFA6}" destId="{431BEB6C-798F-405D-8F30-BA17CE1E3899}" srcOrd="1" destOrd="0" parTransId="{22FFBE9B-92E0-4561-9AB2-B59BC0292416}" sibTransId="{E7891BFA-1B22-43D6-A14C-57F231E2B7D0}"/>
    <dgm:cxn modelId="{FC43159D-3FFF-427E-823B-6558B465472B}" srcId="{6E0B248B-D84E-4E0A-A858-F0DA1A0C2F6B}" destId="{F391AFCC-85FD-457B-9E93-317AC8ECB6E1}" srcOrd="2" destOrd="0" parTransId="{ED4DCC79-7222-4300-A6F4-01B3503A4645}" sibTransId="{610C1C02-7A4E-412F-8A15-FA3ADC94A170}"/>
    <dgm:cxn modelId="{D8517DA1-31F8-4709-8C4F-0D0EF67DC995}" type="presOf" srcId="{1616F231-75BD-4755-8B7D-4C836982BFA6}" destId="{F478DFBE-E25F-4748-B742-F9C02F907BAE}" srcOrd="0" destOrd="0" presId="urn:microsoft.com/office/officeart/2005/8/layout/hList6"/>
    <dgm:cxn modelId="{7D462AAB-65B0-4B45-9B3F-BABE11B14A50}" srcId="{5DD147EC-0B8F-42F1-A9EF-A92A4A630DBA}" destId="{BB0FDB5C-91AC-4274-9562-E006AEE76C29}" srcOrd="3" destOrd="0" parTransId="{E6389E91-8C1E-4AA4-BDD1-4010BD7BBDFB}" sibTransId="{AA0E15CB-6A0A-44F2-80B0-0A64220CC562}"/>
    <dgm:cxn modelId="{91BDA1AE-0F7F-4270-8D21-975F1E76D071}" srcId="{6E0B248B-D84E-4E0A-A858-F0DA1A0C2F6B}" destId="{5DD147EC-0B8F-42F1-A9EF-A92A4A630DBA}" srcOrd="3" destOrd="0" parTransId="{C1B5A1A3-411D-4109-AFEF-B56436DE445B}" sibTransId="{A5AC7AC6-090D-44E5-986B-DAFFC6988C1D}"/>
    <dgm:cxn modelId="{2A8C0AAF-9CB0-4AF7-AD57-D0C4AF8A5E32}" type="presOf" srcId="{BB0FDB5C-91AC-4274-9562-E006AEE76C29}" destId="{C8FA3F8A-4DA9-4633-A655-3B1540F0FCEB}" srcOrd="0" destOrd="4" presId="urn:microsoft.com/office/officeart/2005/8/layout/hList6"/>
    <dgm:cxn modelId="{806448B9-838A-470F-ADF5-C6866A2477D8}" type="presOf" srcId="{19C9B43A-A0CE-4B67-9562-9373573F660E}" destId="{C8FA3F8A-4DA9-4633-A655-3B1540F0FCEB}" srcOrd="0" destOrd="1" presId="urn:microsoft.com/office/officeart/2005/8/layout/hList6"/>
    <dgm:cxn modelId="{D59AB5C0-F760-432C-A660-E499F8C9FD9D}" srcId="{F391AFCC-85FD-457B-9E93-317AC8ECB6E1}" destId="{F039D82A-ACFA-49ED-A4C1-FD6A126C6540}" srcOrd="0" destOrd="0" parTransId="{43ADCC5C-B8A0-4D23-969C-8D5995318A6C}" sibTransId="{397EB33C-2575-4086-8E90-716523C84CAC}"/>
    <dgm:cxn modelId="{881ED7C5-79FB-4B2E-A05A-3D0926D66BDD}" srcId="{6E0B248B-D84E-4E0A-A858-F0DA1A0C2F6B}" destId="{16CBABED-DCC8-4190-8E1A-A00BEAA4CDC1}" srcOrd="1" destOrd="0" parTransId="{B4C04DFE-10DA-490F-A509-132D6651A9BC}" sibTransId="{9439BA23-1F91-420A-A1DC-8AADDAA3A35F}"/>
    <dgm:cxn modelId="{EBBAE3CC-2090-425B-BC10-D6F49698AD0D}" type="presOf" srcId="{F039D82A-ACFA-49ED-A4C1-FD6A126C6540}" destId="{08A429C3-B15F-4AEA-B88B-9529E1A61FAD}" srcOrd="0" destOrd="1" presId="urn:microsoft.com/office/officeart/2005/8/layout/hList6"/>
    <dgm:cxn modelId="{A314C9E2-AA05-4DC5-B9E5-E3B584741C88}" srcId="{1616F231-75BD-4755-8B7D-4C836982BFA6}" destId="{32320644-AB4F-4A10-993C-95AE2637103A}" srcOrd="0" destOrd="0" parTransId="{0E405034-D324-4690-8E95-CC77B3E6B7C1}" sibTransId="{A17C51F2-96F2-4169-A738-253D8CF2B87C}"/>
    <dgm:cxn modelId="{5C9526E4-40C7-4BE6-AC7E-8195986C9C9A}" srcId="{1616F231-75BD-4755-8B7D-4C836982BFA6}" destId="{3EEAA593-E6DB-434C-A428-9073C873FCB7}" srcOrd="2" destOrd="0" parTransId="{BBCE4DC9-630D-4543-BBF9-9F8C8D702132}" sibTransId="{95015A02-0AF7-4D79-A781-22AFBF8D3C81}"/>
    <dgm:cxn modelId="{B3FDE1EE-3175-4FC9-BB7D-09E9CA8F98C4}" type="presOf" srcId="{16CBABED-DCC8-4190-8E1A-A00BEAA4CDC1}" destId="{402426FD-9BCE-4AF2-9B21-652DBF34663E}" srcOrd="0" destOrd="0" presId="urn:microsoft.com/office/officeart/2005/8/layout/hList6"/>
    <dgm:cxn modelId="{ADA2EAF0-76C6-4077-B66E-FE582EC74288}" type="presOf" srcId="{6E0B248B-D84E-4E0A-A858-F0DA1A0C2F6B}" destId="{431263A5-D95C-462F-ACD0-5DA5F6BCD4B9}" srcOrd="0" destOrd="0" presId="urn:microsoft.com/office/officeart/2005/8/layout/hList6"/>
    <dgm:cxn modelId="{F79DB0F4-51C7-46AE-81F6-0FA190E68EEE}" type="presOf" srcId="{3EEAA593-E6DB-434C-A428-9073C873FCB7}" destId="{F478DFBE-E25F-4748-B742-F9C02F907BAE}" srcOrd="0" destOrd="3" presId="urn:microsoft.com/office/officeart/2005/8/layout/hList6"/>
    <dgm:cxn modelId="{2A8281F5-591F-4823-AEC7-CA06E5BB26A7}" type="presOf" srcId="{32320644-AB4F-4A10-993C-95AE2637103A}" destId="{F478DFBE-E25F-4748-B742-F9C02F907BAE}" srcOrd="0" destOrd="1" presId="urn:microsoft.com/office/officeart/2005/8/layout/hList6"/>
    <dgm:cxn modelId="{F3ECEEF7-9B88-4573-8A30-641B0CA6CCAF}" type="presOf" srcId="{B5E7EB51-D072-4561-8025-730488FD5470}" destId="{C8FA3F8A-4DA9-4633-A655-3B1540F0FCEB}" srcOrd="0" destOrd="3" presId="urn:microsoft.com/office/officeart/2005/8/layout/hList6"/>
    <dgm:cxn modelId="{98193645-47E9-4AAC-9457-8B2B97E19590}" type="presParOf" srcId="{431263A5-D95C-462F-ACD0-5DA5F6BCD4B9}" destId="{F478DFBE-E25F-4748-B742-F9C02F907BAE}" srcOrd="0" destOrd="0" presId="urn:microsoft.com/office/officeart/2005/8/layout/hList6"/>
    <dgm:cxn modelId="{A2BA9613-8AB7-40D1-91AB-960F9138F512}" type="presParOf" srcId="{431263A5-D95C-462F-ACD0-5DA5F6BCD4B9}" destId="{22C4A42B-EB68-4D16-8F74-7FD177E241E9}" srcOrd="1" destOrd="0" presId="urn:microsoft.com/office/officeart/2005/8/layout/hList6"/>
    <dgm:cxn modelId="{4F39C462-508D-4EC7-9134-A9A1DF452E11}" type="presParOf" srcId="{431263A5-D95C-462F-ACD0-5DA5F6BCD4B9}" destId="{402426FD-9BCE-4AF2-9B21-652DBF34663E}" srcOrd="2" destOrd="0" presId="urn:microsoft.com/office/officeart/2005/8/layout/hList6"/>
    <dgm:cxn modelId="{F0BCA6B4-3E46-40FC-84A9-4F6B5671D3EF}" type="presParOf" srcId="{431263A5-D95C-462F-ACD0-5DA5F6BCD4B9}" destId="{EB1591AD-4A6D-4379-8668-94A5989AF536}" srcOrd="3" destOrd="0" presId="urn:microsoft.com/office/officeart/2005/8/layout/hList6"/>
    <dgm:cxn modelId="{CCF27D7F-5EC4-450C-ADC1-AADFDDCEEC84}" type="presParOf" srcId="{431263A5-D95C-462F-ACD0-5DA5F6BCD4B9}" destId="{08A429C3-B15F-4AEA-B88B-9529E1A61FAD}" srcOrd="4" destOrd="0" presId="urn:microsoft.com/office/officeart/2005/8/layout/hList6"/>
    <dgm:cxn modelId="{FA540E70-C965-450C-A1D7-F345CF390ABC}" type="presParOf" srcId="{431263A5-D95C-462F-ACD0-5DA5F6BCD4B9}" destId="{5E56EBB7-6A5B-4511-B0B6-74049F3EF1EB}" srcOrd="5" destOrd="0" presId="urn:microsoft.com/office/officeart/2005/8/layout/hList6"/>
    <dgm:cxn modelId="{742B40B7-EA63-4F6D-A15D-EA7343B5A930}" type="presParOf" srcId="{431263A5-D95C-462F-ACD0-5DA5F6BCD4B9}" destId="{C8FA3F8A-4DA9-4633-A655-3B1540F0FCEB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78DFBE-E25F-4748-B742-F9C02F907BAE}">
      <dsp:nvSpPr>
        <dsp:cNvPr id="0" name=""/>
        <dsp:cNvSpPr/>
      </dsp:nvSpPr>
      <dsp:spPr>
        <a:xfrm rot="16200000">
          <a:off x="-1745944" y="1747903"/>
          <a:ext cx="5418667" cy="1922859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1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Planning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and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Preparation</a:t>
          </a:r>
        </a:p>
      </dsp:txBody>
      <dsp:txXfrm rot="5400000">
        <a:off x="1960" y="1083732"/>
        <a:ext cx="1922859" cy="3251201"/>
      </dsp:txXfrm>
    </dsp:sp>
    <dsp:sp modelId="{402426FD-9BCE-4AF2-9B21-652DBF34663E}">
      <dsp:nvSpPr>
        <dsp:cNvPr id="0" name=""/>
        <dsp:cNvSpPr/>
      </dsp:nvSpPr>
      <dsp:spPr>
        <a:xfrm rot="16200000">
          <a:off x="321129" y="1747903"/>
          <a:ext cx="5418667" cy="1922859"/>
        </a:xfrm>
        <a:prstGeom prst="flowChartManualOperation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2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Data</a:t>
          </a:r>
          <a:r>
            <a:rPr lang="en-US" sz="2700" kern="1200"/>
            <a:t> </a:t>
          </a: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Collection and Analysis</a:t>
          </a:r>
          <a:endParaRPr lang="en-US" sz="28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ade Gothic Next HvyCd" panose="020B0906040303020004" pitchFamily="34" charset="0"/>
          </a:endParaRPr>
        </a:p>
      </dsp:txBody>
      <dsp:txXfrm rot="5400000">
        <a:off x="2069033" y="1083732"/>
        <a:ext cx="1922859" cy="3251201"/>
      </dsp:txXfrm>
    </dsp:sp>
    <dsp:sp modelId="{08A429C3-B15F-4AEA-B88B-9529E1A61FAD}">
      <dsp:nvSpPr>
        <dsp:cNvPr id="0" name=""/>
        <dsp:cNvSpPr/>
      </dsp:nvSpPr>
      <dsp:spPr>
        <a:xfrm rot="16200000">
          <a:off x="2388203" y="1747903"/>
          <a:ext cx="5418667" cy="1922859"/>
        </a:xfrm>
        <a:prstGeom prst="flowChartManualOperation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3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Community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Engagement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Feedback</a:t>
          </a:r>
        </a:p>
      </dsp:txBody>
      <dsp:txXfrm rot="5400000">
        <a:off x="4136107" y="1083732"/>
        <a:ext cx="1922859" cy="3251201"/>
      </dsp:txXfrm>
    </dsp:sp>
    <dsp:sp modelId="{C8FA3F8A-4DA9-4633-A655-3B1540F0FCEB}">
      <dsp:nvSpPr>
        <dsp:cNvPr id="0" name=""/>
        <dsp:cNvSpPr/>
      </dsp:nvSpPr>
      <dsp:spPr>
        <a:xfrm rot="16200000">
          <a:off x="4457236" y="1747903"/>
          <a:ext cx="5418667" cy="1922859"/>
        </a:xfrm>
        <a:prstGeom prst="flowChartManualOperation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ade Gothic Next HvyCd" panose="020B0906040303020004" pitchFamily="34" charset="0"/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4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Decision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Making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Planning</a:t>
          </a:r>
        </a:p>
      </dsp:txBody>
      <dsp:txXfrm rot="5400000">
        <a:off x="6205140" y="1083732"/>
        <a:ext cx="1922859" cy="3251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500A-7836-AEF9-E9D1-FF2F86FFD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6FB5A3-9147-3299-46D3-95F8882172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251A3D-E370-5A1E-A73E-028F6EEA5C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DBA775-C032-17FF-271A-1C289E7DDF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5322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9FA98-8673-EFBF-0467-56FD7B4E0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3AF68E-A1B2-1203-0C61-D8B5E7BB94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23EDA0-0E7B-0AA0-82E6-506D68947A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B6E9A-E8DA-B88B-C4CA-D5BF711A83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071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976A5-BFD6-D1AF-BE04-9F260AAB0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370A7B-5152-1AFE-E6C6-9E7B4B85B8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41C8CB-EF39-BD7C-0ABD-5A622B645B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15ED18-5CBB-0976-CA90-EAD89A0037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166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FEC0D-D0BD-A0B1-8409-CE03F43A2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2B8A5E-58EF-CB80-8970-E8F100AC0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4B6F44-68C7-DA7F-FA2F-4195134F4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D1AC-64C3-67C0-8525-D3E540441E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958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966F8-4739-0D35-74C1-619AE60AC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516574-72B1-E861-2D8F-F308F3849C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552C63-A201-6FFB-8110-354F35CF02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98C69-CC9D-A38A-F07A-8894AFDCA9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48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5FCAE-D737-700F-49F9-B8F490159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42F278-C56E-CB48-6707-C41EEA147F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D611CE-C565-319E-6DB0-31153C853E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3BFA78-9166-0BA0-1A2C-866A89FA2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66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4C126-AF6B-A88A-D4EC-94C67C3E3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837468-F7E3-2F02-CC6C-41E81620F8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8C901E-D34F-FFF1-7FBB-7F274BD18E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0E317-F330-E3D5-3D04-88FC19BF24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75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9BCDA-6E12-8891-4FB0-FD0A188AA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872764-2517-8C95-EEC8-87098D2EB3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D15410-C9C5-3375-2F59-3BCB2ABC70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F675B-D9DB-E6C2-FE1A-4B37870F62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77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0705B-1C09-E587-D524-18EAE0D0A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64F2F4-B54E-7E46-C4AD-1853B1757E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5E7504-35EB-5015-4669-AEF1F04CA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4B2B5-4F20-BE9A-50D8-0E73E8E4E6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16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0B0AC-5E1B-7932-ADA0-3382F7433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961381-78A4-C3CB-D1DD-DE00A0BE72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693283-B590-F8CE-C51D-AE3DBD2F73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AA769-9E1E-63E5-8E20-70CB4F6D71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354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59346-CF58-BDBB-1098-16DC5687C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F702AA-8697-A833-D9FB-D83D131EBA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DC96B1-EE73-6541-BC70-9BD8E7E10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19D189-D33C-8163-00B4-00298F2EA6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184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FB692-C858-3B9F-FD56-3FC4203FD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9FFD6D-25F8-69BC-7528-D8C0D19630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73EE0B-AD8E-41D1-880B-4E89A2072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A424F3-3EAB-D83F-EA52-9D0392629A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43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942BF-1C41-BD1D-21E7-A20D54E9C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6BB2A0-8007-8264-3B69-DF3EF098CF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E069CB-C461-AA9F-05FB-B7CB1A23EF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E733D-0175-34C0-3F7E-782DDBBC6B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843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1.svg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9.svg"/><Relationship Id="rId5" Type="http://schemas.openxmlformats.org/officeDocument/2006/relationships/diagramLayout" Target="../diagrams/layout1.xml"/><Relationship Id="rId10" Type="http://schemas.openxmlformats.org/officeDocument/2006/relationships/image" Target="../media/image8.png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362059" y="2335521"/>
            <a:ext cx="11457432" cy="304698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Exploring School Consolidation Efforts in 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Bibb County School District for 2025-2026 School Year: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  <a:cs typeface="Arial" panose="020B0604020202020204" pitchFamily="34" charset="0"/>
              </a:rPr>
              <a:t>December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2024 Update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Dr. Katika D. Lovett</a:t>
            </a:r>
            <a:r>
              <a:rPr lang="en-US" sz="2400" b="1" dirty="0">
                <a:solidFill>
                  <a:prstClr val="white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Cond" panose="020B0506040303020004" pitchFamily="34" charset="0"/>
                <a:ea typeface="+mn-ea"/>
                <a:cs typeface="Arial" panose="020B0604020202020204" pitchFamily="34" charset="0"/>
              </a:rPr>
              <a:t>Deputy Superintendent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Thelron Pleas</a:t>
            </a:r>
            <a:r>
              <a:rPr lang="en-US" sz="2400" i="1" dirty="0">
                <a:solidFill>
                  <a:prstClr val="white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, Towering Your Success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Cond" panose="020B05060403030200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C700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December 19,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0" y="5534970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455A81-9B6B-0016-44A1-F15020C62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46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39" y="984770"/>
            <a:ext cx="11817235" cy="5278007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Arial Narrow"/>
              </a:rPr>
              <a:t>The purpose of this presentation is to provide an update on exploring school consolidation within the Bibb County School District for the 2025-2026 school year. </a:t>
            </a:r>
            <a:endParaRPr lang="en-US" sz="7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0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Arial Narrow" panose="020B0606020202030204" pitchFamily="34" charset="0"/>
              </a:rPr>
              <a:t>Core Elements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Arial Narrow" panose="020B0606020202030204" pitchFamily="34" charset="0"/>
              </a:rPr>
              <a:t>Timeline Overview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Arial Narrow" panose="020B0606020202030204" pitchFamily="34" charset="0"/>
              </a:rPr>
              <a:t>BCSD School Consolidation Survey Results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Arial Narrow" panose="020B0606020202030204" pitchFamily="34" charset="0"/>
              </a:rPr>
              <a:t>Next Steps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Arial Narrow" panose="020B0606020202030204" pitchFamily="34" charset="0"/>
              </a:rPr>
              <a:t>Q &amp;A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Arial Narrow" panose="020B0606020202030204" pitchFamily="34" charset="0"/>
              </a:rPr>
              <a:t>With a focus on robust planning, rigorous data analysis, and active stakeholder engagement, the Bibb County School District is poised to explore school consolidation as a key strategy for future budget planning. This comprehensive and balanced approach will empower us to make informed decisions that prioritize financial efficiency and significantly enhance student outcomes and experiences.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44190D-CC8B-79BA-0888-C11A13083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036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6B9615-37FC-391F-991F-CA7F1831F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164" y="1643402"/>
            <a:ext cx="4213672" cy="1918887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Bibb County School District maximizes student achievement and </a:t>
            </a:r>
            <a:r>
              <a:rPr lang="en-US" sz="2200" kern="100" dirty="0" err="1">
                <a:latin typeface="Trade Gothic Next HvyCd" panose="020B0906040303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socialemotional</a:t>
            </a: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wellbeing by building a sense of community in safe, equitable learning environments.</a:t>
            </a:r>
            <a:endParaRPr lang="en-US" sz="2200" dirty="0">
              <a:latin typeface="Trade Gothic Next HvyCd" panose="020B09060403030200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 dirty="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 dirty="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Calibri" panose="020F050202020403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Calibri" panose="020F050202020403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Calibri" panose="020F050202020403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 dirty="0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Calibri" panose="020F050202020403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Calibri" panose="020F050202020403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 dirty="0">
                <a:latin typeface="Trade Gothic Next" panose="020B0503040303020004" pitchFamily="34" charset="0"/>
              </a:rPr>
              <a:t>will graduate </a:t>
            </a:r>
            <a:r>
              <a:rPr lang="en-US" sz="2000" b="1" i="1" dirty="0">
                <a:latin typeface="Trade Gothic Next" panose="020B0503040303020004" pitchFamily="34" charset="0"/>
              </a:rPr>
              <a:t>empowered</a:t>
            </a:r>
            <a:r>
              <a:rPr lang="en-US" sz="2000" dirty="0">
                <a:latin typeface="Trade Gothic Next" panose="020B0503040303020004" pitchFamily="34" charset="0"/>
              </a:rPr>
              <a:t> to make a </a:t>
            </a:r>
            <a:r>
              <a:rPr lang="en-US" sz="2000" dirty="0" err="1">
                <a:latin typeface="Trade Gothic Next" panose="020B0503040303020004" pitchFamily="34" charset="0"/>
              </a:rPr>
              <a:t>wellinformed</a:t>
            </a:r>
            <a:r>
              <a:rPr lang="en-US" sz="2000" dirty="0">
                <a:latin typeface="Trade Gothic Next" panose="020B0503040303020004" pitchFamily="34" charset="0"/>
              </a:rPr>
              <a:t> decision about their next step. They will learn about themselves as they </a:t>
            </a:r>
            <a:r>
              <a:rPr lang="en-US" sz="2000" b="1" i="1" dirty="0">
                <a:latin typeface="Trade Gothic Next" panose="020B0503040303020004" pitchFamily="34" charset="0"/>
              </a:rPr>
              <a:t>engage</a:t>
            </a:r>
            <a:r>
              <a:rPr lang="en-US" sz="2000" dirty="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 dirty="0">
                <a:latin typeface="Trade Gothic Next" panose="020B0503040303020004" pitchFamily="34" charset="0"/>
              </a:rPr>
              <a:t>exposure</a:t>
            </a:r>
            <a:r>
              <a:rPr lang="en-US" sz="2000" dirty="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 dirty="0">
                <a:latin typeface="Trade Gothic Next" panose="020B0503040303020004" pitchFamily="34" charset="0"/>
              </a:rPr>
              <a:t>experiences</a:t>
            </a:r>
            <a:r>
              <a:rPr lang="en-US" sz="2000" dirty="0">
                <a:latin typeface="Trade Gothic Next" panose="020B0503040303020004" pitchFamily="34" charset="0"/>
              </a:rPr>
              <a:t>, thereby </a:t>
            </a:r>
            <a:r>
              <a:rPr lang="en-US" sz="2000" b="1" i="1" dirty="0">
                <a:latin typeface="Trade Gothic Next" panose="020B0503040303020004" pitchFamily="34" charset="0"/>
              </a:rPr>
              <a:t>enlightening</a:t>
            </a:r>
            <a:r>
              <a:rPr lang="en-US" sz="2000" dirty="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4ED30-E091-AB15-8C2E-E6298C5EE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F441E8-2481-9E15-7381-820B49CFE2DF}"/>
              </a:ext>
            </a:extLst>
          </p:cNvPr>
          <p:cNvSpPr/>
          <p:nvPr/>
        </p:nvSpPr>
        <p:spPr>
          <a:xfrm>
            <a:off x="11009" y="0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CORE ELEMENTS OF THE PROCESS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F0FA0A-A510-C47D-D41C-F83A1A697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A7C9B4-93D6-C6DA-CC17-6C9E443A3B07}"/>
              </a:ext>
            </a:extLst>
          </p:cNvPr>
          <p:cNvSpPr txBox="1"/>
          <p:nvPr/>
        </p:nvSpPr>
        <p:spPr>
          <a:xfrm>
            <a:off x="186613" y="1057915"/>
            <a:ext cx="1199437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3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Transparency:  </a:t>
            </a:r>
            <a:r>
              <a: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Maintain open lines of communication throughout the process, ensuring all stakeholders, especially students, are informed and heard.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3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Equity:  </a:t>
            </a:r>
            <a:r>
              <a: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Ensure that consolidation decisions do not disproportionately impact any particular group and enhance equitable access to resources and opportunities.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3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Student Support:  </a:t>
            </a:r>
            <a:r>
              <a: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Provide resources and support for students affected by the consolidation, including counseling, academic support, and extracurricular opportunities.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3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Financial Efficiency:  </a:t>
            </a:r>
            <a:r>
              <a: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Conduct a thorough analysis of potential cost savings and financial implications.  Identify opportunities for increased efficiency and effectiveness through consolidation while maintaining or improving education outcomes.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3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Future Budget Planning:  </a:t>
            </a:r>
            <a:r>
              <a: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Integrate school consolidation considerations into future budget planning processes.  Provide recommendations and strategies for long-term financial planning.</a:t>
            </a:r>
            <a:endParaRPr kumimoji="0" lang="en-US" sz="23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CF7E57-7BA2-213A-C83D-20587C8CC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7404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F2633-89AF-8DA6-BD49-049582179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81FAB3D-7E0F-DF3E-1C92-7079CCD43DE5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909BF9-AACF-3C72-7C2B-4C5FA14FD6EF}"/>
              </a:ext>
            </a:extLst>
          </p:cNvPr>
          <p:cNvSpPr txBox="1"/>
          <p:nvPr/>
        </p:nvSpPr>
        <p:spPr>
          <a:xfrm>
            <a:off x="11009" y="140607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Timeline OVERVIEW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F00727-81C1-9A08-D002-4CBAEFFFD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F745D9E-0DE8-F214-1BFA-A46321DC16D0}"/>
              </a:ext>
            </a:extLst>
          </p:cNvPr>
          <p:cNvGraphicFramePr/>
          <p:nvPr/>
        </p:nvGraphicFramePr>
        <p:xfrm>
          <a:off x="3796308" y="121926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319706B-2C7F-538E-D7E7-5556FCF7F8D8}"/>
              </a:ext>
            </a:extLst>
          </p:cNvPr>
          <p:cNvSpPr/>
          <p:nvPr/>
        </p:nvSpPr>
        <p:spPr>
          <a:xfrm>
            <a:off x="3796308" y="4709283"/>
            <a:ext cx="8128000" cy="42984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793F9A12-B7A9-DB8D-FA5A-B5C4869BFBD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78" b="28796"/>
          <a:stretch/>
        </p:blipFill>
        <p:spPr>
          <a:xfrm>
            <a:off x="-211016" y="3947938"/>
            <a:ext cx="4485897" cy="1952536"/>
          </a:xfrm>
          <a:prstGeom prst="rect">
            <a:avLst/>
          </a:prstGeom>
        </p:spPr>
      </p:pic>
      <p:pic>
        <p:nvPicPr>
          <p:cNvPr id="9" name="Graphic 8" descr="Schoolhouse with solid fill">
            <a:extLst>
              <a:ext uri="{FF2B5EF4-FFF2-40B4-BE49-F238E27FC236}">
                <a16:creationId xmlns:a16="http://schemas.microsoft.com/office/drawing/2014/main" id="{33686ACD-16DC-3313-0F86-E7F6BE8A6F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66978" y="2358655"/>
            <a:ext cx="914400" cy="914400"/>
          </a:xfrm>
          <a:prstGeom prst="rect">
            <a:avLst/>
          </a:prstGeom>
        </p:spPr>
      </p:pic>
      <p:pic>
        <p:nvPicPr>
          <p:cNvPr id="12" name="Graphic 11" descr="Checklist with solid fill">
            <a:extLst>
              <a:ext uri="{FF2B5EF4-FFF2-40B4-BE49-F238E27FC236}">
                <a16:creationId xmlns:a16="http://schemas.microsoft.com/office/drawing/2014/main" id="{BBDCB554-6045-F4C9-CEFB-20D933CCB1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274881" y="3733145"/>
            <a:ext cx="914400" cy="914400"/>
          </a:xfrm>
          <a:prstGeom prst="rect">
            <a:avLst/>
          </a:prstGeo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0328DEE-6C7E-613E-11F0-8EC70D8BC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D7D129-3C3E-D531-2A7C-7412FD20A42E}"/>
              </a:ext>
            </a:extLst>
          </p:cNvPr>
          <p:cNvSpPr txBox="1"/>
          <p:nvPr/>
        </p:nvSpPr>
        <p:spPr>
          <a:xfrm>
            <a:off x="5966978" y="4765761"/>
            <a:ext cx="1632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Sept-Nov 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FF0A4C-6A4A-E629-AB3A-564402357802}"/>
              </a:ext>
            </a:extLst>
          </p:cNvPr>
          <p:cNvSpPr txBox="1"/>
          <p:nvPr/>
        </p:nvSpPr>
        <p:spPr>
          <a:xfrm>
            <a:off x="8129565" y="4765761"/>
            <a:ext cx="1632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Nov 2024 -Feb 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E6FA53-EC7E-C649-5839-5C5653D6C0FF}"/>
              </a:ext>
            </a:extLst>
          </p:cNvPr>
          <p:cNvSpPr txBox="1"/>
          <p:nvPr/>
        </p:nvSpPr>
        <p:spPr>
          <a:xfrm>
            <a:off x="10160000" y="4765761"/>
            <a:ext cx="1632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March-May  2025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D1D8B0-8191-20EA-2F87-530A9F61CFD0}"/>
              </a:ext>
            </a:extLst>
          </p:cNvPr>
          <p:cNvSpPr txBox="1"/>
          <p:nvPr/>
        </p:nvSpPr>
        <p:spPr>
          <a:xfrm>
            <a:off x="3857083" y="4793357"/>
            <a:ext cx="1632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July-Aug 2024</a:t>
            </a:r>
          </a:p>
        </p:txBody>
      </p:sp>
    </p:spTree>
    <p:extLst>
      <p:ext uri="{BB962C8B-B14F-4D97-AF65-F5344CB8AC3E}">
        <p14:creationId xmlns:p14="http://schemas.microsoft.com/office/powerpoint/2010/main" val="158311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A3A77-65F6-A6A0-561F-917422799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Bibb County Schools Consolidation Exploration Survey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C62A6-D8B0-1CF1-D922-AC4C52186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61042"/>
            <a:ext cx="5013961" cy="2329186"/>
          </a:xfrm>
        </p:spPr>
        <p:txBody>
          <a:bodyPr>
            <a:noAutofit/>
          </a:bodyPr>
          <a:lstStyle/>
          <a:p>
            <a:r>
              <a:rPr lang="en-US" dirty="0"/>
              <a:t>1497 Respondents</a:t>
            </a:r>
          </a:p>
          <a:p>
            <a:r>
              <a:rPr lang="en-US" dirty="0"/>
              <a:t>08:47 Average Time for Completion</a:t>
            </a:r>
          </a:p>
          <a:p>
            <a:r>
              <a:rPr lang="en-US" dirty="0"/>
              <a:t>11 Multiple Choice/Likert Scaled Questions</a:t>
            </a:r>
          </a:p>
          <a:p>
            <a:r>
              <a:rPr lang="en-US" dirty="0"/>
              <a:t>2 Open-Ended Questions</a:t>
            </a:r>
          </a:p>
          <a:p>
            <a:r>
              <a:rPr lang="en-US" dirty="0"/>
              <a:t>All Schools and All Stakeholders are reflected in the responses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B22FDC-2840-3E4C-76D4-D9640B82B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842" y="2061042"/>
            <a:ext cx="5431284" cy="35709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0137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STAKEHOLDER GROUPS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1858AA-1E58-3661-751F-BC814F076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569132"/>
            <a:ext cx="11739164" cy="435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BCDD37-0268-47F6-83F9-9FCCF058C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A6F43A2-FB49-ED0A-4749-189AE5DB2AC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97C91A-5789-65D8-DB07-E0476E9F7405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FAMILIARITY WITH SCHOOL CONSOLIDATION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9E1218-3439-7848-BE44-A6C8DB583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1A4676-2A4B-68A8-9AB8-5B3CD062D3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64"/>
          <a:stretch/>
        </p:blipFill>
        <p:spPr>
          <a:xfrm>
            <a:off x="139284" y="1359656"/>
            <a:ext cx="11913431" cy="45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651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C12C7-2A30-11A5-CC5E-869FBA962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0259BFB-436C-6A6E-4B1B-CF8A0C4FEA6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63F55B-990E-3F0F-6CE5-6E545EE685E3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IMPORTANT FACTORS TO CONSIDER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29A974-932F-09C7-A249-05C2E9D75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9A4D3D-EBBB-12C0-E690-6655ED9538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96"/>
          <a:stretch/>
        </p:blipFill>
        <p:spPr>
          <a:xfrm>
            <a:off x="457200" y="1309842"/>
            <a:ext cx="11387703" cy="503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35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FBBAC-DDE5-1211-120B-E6853CECE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0FC0AA-FB7A-5578-4AC6-FD1A39006BF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71FF46-77D0-9ED6-CDB6-7B582683E1F5}"/>
              </a:ext>
            </a:extLst>
          </p:cNvPr>
          <p:cNvSpPr txBox="1"/>
          <p:nvPr/>
        </p:nvSpPr>
        <p:spPr>
          <a:xfrm>
            <a:off x="199872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POTENTIAL BENEFITS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4011AD-DCD6-F765-9B59-16AE6749C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7257A9-CC06-33CD-5BE5-97D98583D9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872" y="1501875"/>
            <a:ext cx="11792256" cy="44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2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9B388-52EC-5198-E2AE-D5BB2514F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595803-4C92-DEC7-4417-891006FA132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1445DA-6C01-D24B-5F9E-48D59F5EC8D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PRIMARY CONCERNS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362CBC-3620-71E5-C31C-89311926D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38653D-2928-1754-440B-35068E727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87" y="1359656"/>
            <a:ext cx="11827443" cy="439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414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0A89A-6800-97A5-6968-37CE5B9B9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722321-D6A2-B7A1-05D3-8E41B19DBCEF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AB5CC4-E337-825E-5F9F-571DEA76A17D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COMMUNITY INVOLVEMENT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1C0D58-6FFF-16D5-D734-C04CB9CB0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D0007B-0E41-FD46-2E67-A5E96B1093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57" r="890" b="1895"/>
          <a:stretch/>
        </p:blipFill>
        <p:spPr>
          <a:xfrm>
            <a:off x="86264" y="1323460"/>
            <a:ext cx="12007970" cy="420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660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19C0D-B0F9-5DFA-4BC7-3431E35C7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F35FEEB-2F1B-B7D6-7D16-95B7E0A4B4D0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1FB8BA-8C82-C7E4-3B35-CA03CFE1A852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SUPPORT FOR CONSOLIDATION OF SCHOOLS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D961E2C-0CD3-82CF-B05A-F766235E2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90A162-02E7-DA92-5C34-84BF66AB0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252944"/>
            <a:ext cx="11739598" cy="440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713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46433-4DCE-ABE2-5BCB-7CAF8B52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4C2FF49-F094-A54E-E3AF-EEAA13D771D0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C6012E-9F16-5C82-67C5-0953E1D84F34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ADDITI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2FD285-8E2F-285C-C5EC-84EC9E2D0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0B8794-3FA3-BDB0-29B2-9217C9D6E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309842"/>
            <a:ext cx="11739882" cy="437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36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AB1F7-D1B8-989B-244A-2AB4C03A9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3E87E7-893A-67A5-DC3C-D5FCECD29D5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F85D4E-75A5-6E09-B7AD-2FA29D3B8B6A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SCHOOL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792F2C-293E-40BF-A825-5915FE1EA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12A908-11F4-5198-210E-414B281F9F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055" y="1309842"/>
            <a:ext cx="11665890" cy="451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493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DEF46-C6FB-8625-13D0-3FF360F1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346082-3A88-5295-0ADE-4ED999F634F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72C493-4471-095A-6226-9503DD453FAC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COMMUNICATIONS PREFERENCES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D36548-E3C9-500B-228C-C3389D7DA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6BA74F-955A-84AC-0774-767DE1454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261941"/>
            <a:ext cx="11701512" cy="43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80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65390-5B4B-D1E5-A5AD-B0C2BE763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4D8707B-AD3C-8766-BD23-C90B5D7DB8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5496"/>
          <a:stretch/>
        </p:blipFill>
        <p:spPr>
          <a:xfrm>
            <a:off x="0" y="816939"/>
            <a:ext cx="5629696" cy="59083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E0E40F-5171-191C-5530-B76C7DA0E6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1850"/>
          <a:stretch/>
        </p:blipFill>
        <p:spPr>
          <a:xfrm>
            <a:off x="5826237" y="1028852"/>
            <a:ext cx="6169221" cy="46148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E653BA-0E6D-8FA2-43F2-BFDC660219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9234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38028E-B861-50C0-5F1E-2157D09365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4779" y="-78030"/>
            <a:ext cx="1390008" cy="139000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EE644D3-E2D6-E548-69AC-A5CF08ED7DEB}"/>
              </a:ext>
            </a:extLst>
          </p:cNvPr>
          <p:cNvSpPr txBox="1"/>
          <p:nvPr/>
        </p:nvSpPr>
        <p:spPr>
          <a:xfrm>
            <a:off x="225240" y="77006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RESPONDENTS BY SCHOOL AFFILIATION</a:t>
            </a:r>
          </a:p>
        </p:txBody>
      </p:sp>
    </p:spTree>
    <p:extLst>
      <p:ext uri="{BB962C8B-B14F-4D97-AF65-F5344CB8AC3E}">
        <p14:creationId xmlns:p14="http://schemas.microsoft.com/office/powerpoint/2010/main" val="2394573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896F3A-3C57-CA5F-DD3F-50DBF85B17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6" t="24" r="-1156" b="6095"/>
          <a:stretch/>
        </p:blipFill>
        <p:spPr>
          <a:xfrm>
            <a:off x="140878" y="894736"/>
            <a:ext cx="5955122" cy="58305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9416A5-4BE8-C6D6-78BA-4D6362BD0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9204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723FAB-5FC7-FEAE-AA40-6D57B937C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1114" y="0"/>
            <a:ext cx="1390008" cy="13900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A9A5D5-605D-3282-231A-2FD45C7E626B}"/>
              </a:ext>
            </a:extLst>
          </p:cNvPr>
          <p:cNvSpPr txBox="1"/>
          <p:nvPr/>
        </p:nvSpPr>
        <p:spPr>
          <a:xfrm>
            <a:off x="140878" y="68744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RESPONDENTS BY SCHOOL AFFILIATION</a:t>
            </a:r>
          </a:p>
        </p:txBody>
      </p:sp>
    </p:spTree>
    <p:extLst>
      <p:ext uri="{BB962C8B-B14F-4D97-AF65-F5344CB8AC3E}">
        <p14:creationId xmlns:p14="http://schemas.microsoft.com/office/powerpoint/2010/main" val="1496344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61D34-F904-1D2B-FF40-D8BD83EA1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0" y="731419"/>
            <a:ext cx="10910455" cy="1325563"/>
          </a:xfrm>
        </p:spPr>
        <p:txBody>
          <a:bodyPr>
            <a:normAutofit/>
          </a:bodyPr>
          <a:lstStyle/>
          <a:p>
            <a:r>
              <a:rPr lang="en-US" sz="24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additional information would you like to have about the school consolidation process?</a:t>
            </a:r>
            <a:endParaRPr lang="en-US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BD79E-770A-FB93-AE0C-16FB835B1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333"/>
            <a:ext cx="10224654" cy="489844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100" b="1" i="1" dirty="0">
                <a:latin typeface="Calibri" panose="020F0502020204030204" pitchFamily="34" charset="0"/>
                <a:cs typeface="Calibri" panose="020F0502020204030204" pitchFamily="34" charset="0"/>
              </a:rPr>
              <a:t>Transparency and Rationale: </a:t>
            </a:r>
            <a:r>
              <a:rPr lang="en-US" sz="3100" dirty="0">
                <a:latin typeface="Calibri" panose="020F0502020204030204" pitchFamily="34" charset="0"/>
                <a:cs typeface="Calibri" panose="020F0502020204030204" pitchFamily="34" charset="0"/>
              </a:rPr>
              <a:t>Clear reasons, criteria for school selection, and open communication.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100" b="1" i="1" dirty="0">
                <a:latin typeface="Calibri" panose="020F0502020204030204" pitchFamily="34" charset="0"/>
                <a:cs typeface="Calibri" panose="020F0502020204030204" pitchFamily="34" charset="0"/>
              </a:rPr>
              <a:t>Impact on Schools, Students, and Staff: </a:t>
            </a:r>
            <a:r>
              <a:rPr lang="en-US" sz="3100" dirty="0">
                <a:latin typeface="Calibri" panose="020F0502020204030204" pitchFamily="34" charset="0"/>
                <a:cs typeface="Calibri" panose="020F0502020204030204" pitchFamily="34" charset="0"/>
              </a:rPr>
              <a:t>Clarity on class sizes, staff roles, and effects on school culture.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100" b="1" i="1" dirty="0">
                <a:latin typeface="Calibri" panose="020F0502020204030204" pitchFamily="34" charset="0"/>
                <a:cs typeface="Calibri" panose="020F0502020204030204" pitchFamily="34" charset="0"/>
              </a:rPr>
              <a:t>Logistics and Implementation: </a:t>
            </a:r>
            <a:r>
              <a:rPr lang="en-US" sz="3100" dirty="0">
                <a:latin typeface="Calibri" panose="020F0502020204030204" pitchFamily="34" charset="0"/>
                <a:cs typeface="Calibri" panose="020F0502020204030204" pitchFamily="34" charset="0"/>
              </a:rPr>
              <a:t>Specifics on timelines, transportation, and building repurposing.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100" b="1" i="1" dirty="0">
                <a:latin typeface="Calibri" panose="020F0502020204030204" pitchFamily="34" charset="0"/>
                <a:cs typeface="Calibri" panose="020F0502020204030204" pitchFamily="34" charset="0"/>
              </a:rPr>
              <a:t>Financial Implications: </a:t>
            </a:r>
            <a:r>
              <a:rPr lang="en-US" sz="3100" dirty="0">
                <a:latin typeface="Calibri" panose="020F0502020204030204" pitchFamily="34" charset="0"/>
                <a:cs typeface="Calibri" panose="020F0502020204030204" pitchFamily="34" charset="0"/>
              </a:rPr>
              <a:t>Cost benefit analysis and assurance savings will benefit students.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100" b="1" i="1" dirty="0">
                <a:latin typeface="Calibri" panose="020F0502020204030204" pitchFamily="34" charset="0"/>
                <a:cs typeface="Calibri" panose="020F0502020204030204" pitchFamily="34" charset="0"/>
              </a:rPr>
              <a:t>Community Engagement: </a:t>
            </a:r>
            <a:r>
              <a:rPr lang="en-US" sz="3100" dirty="0">
                <a:latin typeface="Calibri" panose="020F0502020204030204" pitchFamily="34" charset="0"/>
                <a:cs typeface="Calibri" panose="020F0502020204030204" pitchFamily="34" charset="0"/>
              </a:rPr>
              <a:t>Regular updates, inclusive meetings, and stakeholder representation.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100" b="1" i="1" dirty="0">
                <a:latin typeface="Calibri" panose="020F0502020204030204" pitchFamily="34" charset="0"/>
                <a:cs typeface="Calibri" panose="020F0502020204030204" pitchFamily="34" charset="0"/>
              </a:rPr>
              <a:t>Educational and Equity Considerations: </a:t>
            </a:r>
            <a:r>
              <a:rPr lang="en-US" sz="3100" dirty="0">
                <a:latin typeface="Calibri" panose="020F0502020204030204" pitchFamily="34" charset="0"/>
                <a:cs typeface="Calibri" panose="020F0502020204030204" pitchFamily="34" charset="0"/>
              </a:rPr>
              <a:t>Maintaining small classes, equity, and resource support.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100" b="1" i="1" dirty="0">
                <a:latin typeface="Calibri" panose="020F0502020204030204" pitchFamily="34" charset="0"/>
                <a:cs typeface="Calibri" panose="020F0502020204030204" pitchFamily="34" charset="0"/>
              </a:rPr>
              <a:t>Exploring Alternatives: </a:t>
            </a:r>
            <a:r>
              <a:rPr lang="en-US" sz="3100" dirty="0">
                <a:latin typeface="Calibri" panose="020F0502020204030204" pitchFamily="34" charset="0"/>
                <a:cs typeface="Calibri" panose="020F0502020204030204" pitchFamily="34" charset="0"/>
              </a:rPr>
              <a:t>Redistricting and resource investments as options to closures.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40C047-E8B3-31C2-A5BF-31765D98B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234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4A6206-FFC1-9F65-52CA-D5F8C0947D7D}"/>
              </a:ext>
            </a:extLst>
          </p:cNvPr>
          <p:cNvSpPr txBox="1"/>
          <p:nvPr/>
        </p:nvSpPr>
        <p:spPr>
          <a:xfrm>
            <a:off x="225240" y="77006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OPEN-ENDED SURVEY QUESTION #1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C727AC-7878-E4BA-31C9-B1D992FAA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6399" y="-34311"/>
            <a:ext cx="1390008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284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A425B-69F6-0E3C-F945-3528BBD61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B88B2-51FB-E516-4231-FB8477DA9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0" y="731419"/>
            <a:ext cx="10910455" cy="1325563"/>
          </a:xfrm>
        </p:spPr>
        <p:txBody>
          <a:bodyPr>
            <a:normAutofit/>
          </a:bodyPr>
          <a:lstStyle/>
          <a:p>
            <a:r>
              <a:rPr lang="en-US" sz="24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Is there anything else you would like to share with the district?</a:t>
            </a:r>
            <a:endParaRPr lang="en-US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1E903-F46E-EF6C-D22B-CD31FF0F6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40" y="1825333"/>
            <a:ext cx="11741520" cy="489844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Supportive Themes:</a:t>
            </a:r>
            <a:endParaRPr lang="en-US" dirty="0"/>
          </a:p>
          <a:p>
            <a:r>
              <a:rPr lang="en-US" b="1" i="1" dirty="0"/>
              <a:t>Educational Benefits</a:t>
            </a:r>
            <a:r>
              <a:rPr lang="en-US" i="1" dirty="0"/>
              <a:t>: </a:t>
            </a:r>
            <a:r>
              <a:rPr lang="en-US" dirty="0"/>
              <a:t>Opportunities for broader course offerings, improved resources, and better alignment with workforce needs.</a:t>
            </a:r>
          </a:p>
          <a:p>
            <a:r>
              <a:rPr lang="en-US" b="1" i="1" dirty="0"/>
              <a:t>Financial Efficiency</a:t>
            </a:r>
            <a:r>
              <a:rPr lang="en-US" i="1" dirty="0"/>
              <a:t>: </a:t>
            </a:r>
            <a:r>
              <a:rPr lang="en-US" dirty="0"/>
              <a:t>Potential for better fiscal stewardship and resource allocation.</a:t>
            </a:r>
          </a:p>
          <a:p>
            <a:r>
              <a:rPr lang="en-US" b="1" i="1" dirty="0"/>
              <a:t>Infrastructure Optimization</a:t>
            </a:r>
            <a:r>
              <a:rPr lang="en-US" i="1" dirty="0"/>
              <a:t>: </a:t>
            </a:r>
            <a:r>
              <a:rPr lang="en-US" dirty="0"/>
              <a:t>Enhanced use of facilities and potential cost savings.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Concerns:</a:t>
            </a:r>
            <a:endParaRPr lang="en-US" dirty="0"/>
          </a:p>
          <a:p>
            <a:r>
              <a:rPr lang="en-US" b="1" i="1" dirty="0"/>
              <a:t>Class Size</a:t>
            </a:r>
            <a:r>
              <a:rPr lang="en-US" i="1" dirty="0"/>
              <a:t>: </a:t>
            </a:r>
            <a:r>
              <a:rPr lang="en-US" dirty="0"/>
              <a:t>Larger classes may overwhelm teachers, reduce personalized attention, and strain resources.</a:t>
            </a:r>
          </a:p>
          <a:p>
            <a:r>
              <a:rPr lang="en-US" b="1" i="1" dirty="0"/>
              <a:t>Community Impact</a:t>
            </a:r>
            <a:r>
              <a:rPr lang="en-US" i="1" dirty="0"/>
              <a:t>: </a:t>
            </a:r>
            <a:r>
              <a:rPr lang="en-US" dirty="0"/>
              <a:t>Loss of neighborhood schools could erode community identity and access.</a:t>
            </a:r>
          </a:p>
          <a:p>
            <a:r>
              <a:rPr lang="en-US" b="1" i="1" dirty="0"/>
              <a:t>Students with Disabilities</a:t>
            </a:r>
            <a:r>
              <a:rPr lang="en-US" i="1" dirty="0"/>
              <a:t>: </a:t>
            </a:r>
            <a:r>
              <a:rPr lang="en-US" dirty="0"/>
              <a:t>Risks of insufficient support for students requiring specialized attention.</a:t>
            </a:r>
          </a:p>
          <a:p>
            <a:r>
              <a:rPr lang="en-US" b="1" i="1" dirty="0"/>
              <a:t>Teacher &amp; Staff Impacts</a:t>
            </a:r>
            <a:r>
              <a:rPr lang="en-US" i="1" dirty="0"/>
              <a:t>: </a:t>
            </a:r>
            <a:r>
              <a:rPr lang="en-US" dirty="0"/>
              <a:t>Job security, increased workloads, and maintaining morale.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939D7A-D6A5-7E54-AD69-73E9987E3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234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F65F55-8B6F-FE71-D4F4-7412D1D220C1}"/>
              </a:ext>
            </a:extLst>
          </p:cNvPr>
          <p:cNvSpPr txBox="1"/>
          <p:nvPr/>
        </p:nvSpPr>
        <p:spPr>
          <a:xfrm>
            <a:off x="225240" y="77006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OPEN-ENDED SURVEY QUESTION #2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B4150A-4ECA-4561-D133-C59A23854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6399" y="-34311"/>
            <a:ext cx="1390008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99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A425B-69F6-0E3C-F945-3528BBD61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B88B2-51FB-E516-4231-FB8477DA9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0" y="731419"/>
            <a:ext cx="10910455" cy="1325563"/>
          </a:xfrm>
        </p:spPr>
        <p:txBody>
          <a:bodyPr>
            <a:normAutofit/>
          </a:bodyPr>
          <a:lstStyle/>
          <a:p>
            <a:r>
              <a:rPr lang="en-US" sz="24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Is there anything else you would like to share with the district?</a:t>
            </a:r>
            <a:endParaRPr lang="en-US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1E903-F46E-EF6C-D22B-CD31FF0F6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604" y="1816096"/>
            <a:ext cx="11741520" cy="48987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dirty="0"/>
              <a:t>Recommendations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i="1" dirty="0"/>
              <a:t>Maintain Community Schools</a:t>
            </a:r>
            <a:r>
              <a:rPr lang="en-US" sz="2400" i="1" dirty="0"/>
              <a:t>: </a:t>
            </a:r>
            <a:r>
              <a:rPr lang="en-US" sz="2400" dirty="0"/>
              <a:t>Focus on strengthening existing schools rather than closures.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i="1" dirty="0"/>
              <a:t>Ensure Transparency</a:t>
            </a:r>
            <a:r>
              <a:rPr lang="en-US" sz="2400" i="1" dirty="0"/>
              <a:t>: </a:t>
            </a:r>
            <a:r>
              <a:rPr lang="en-US" sz="2400" dirty="0"/>
              <a:t>Communicate plans clearly and involve stakeholders throughout the process.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i="1" dirty="0"/>
              <a:t>Address Behavior and Safety</a:t>
            </a:r>
            <a:r>
              <a:rPr lang="en-US" sz="2400" i="1" dirty="0"/>
              <a:t>: </a:t>
            </a:r>
            <a:r>
              <a:rPr lang="en-US" sz="2400" dirty="0"/>
              <a:t>Mitigate potential conflicts from merging school populations.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i="1" dirty="0"/>
              <a:t>Enhance Support</a:t>
            </a:r>
            <a:r>
              <a:rPr lang="en-US" sz="2400" i="1" dirty="0"/>
              <a:t>: </a:t>
            </a:r>
            <a:r>
              <a:rPr lang="en-US" sz="2400" dirty="0"/>
              <a:t>Hire additional teachers and provide adequate training to improve outcomes.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i="1" dirty="0"/>
              <a:t>Plan Thoughtfully</a:t>
            </a:r>
            <a:r>
              <a:rPr lang="en-US" sz="2400" i="1" dirty="0"/>
              <a:t>: </a:t>
            </a:r>
            <a:r>
              <a:rPr lang="en-US" sz="2400" dirty="0"/>
              <a:t>Use data-driven decisions, consider future growth, and ensure gradual transitions.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Highlighted Priorities: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Academic excellence and equity.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Protecting the culture and heritage of historically significant schools.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Preserving teacher and student well-being.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Investing in whole-child supports and mental health resources.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939D7A-D6A5-7E54-AD69-73E9987E3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234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F65F55-8B6F-FE71-D4F4-7412D1D220C1}"/>
              </a:ext>
            </a:extLst>
          </p:cNvPr>
          <p:cNvSpPr txBox="1"/>
          <p:nvPr/>
        </p:nvSpPr>
        <p:spPr>
          <a:xfrm>
            <a:off x="225240" y="77006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OPEN-ENDED SURVEY QUESTION #2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B4150A-4ECA-4561-D133-C59A23854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6399" y="-34311"/>
            <a:ext cx="1390008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3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Summary of Bibb County Schools Consolidation Exploration Survey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62B34088-8E27-61F8-30EC-042A1202C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239" y="1060000"/>
            <a:ext cx="11843115" cy="5586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Stakeholder Groups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Responses from parents, teachers, administrators, and community members.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Familiarity with School Consolidation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Varied levels of familiarity among respondents.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Important Factors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Key considerations include educational outcomes, financial efficiency, and community impact.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Potential Benefits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Improved educational resources, better facilities, and enhanced extracurricular opportunities.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Primary Concerns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Larger class sizes, transportation issues, and loss of community identity.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Community Involvement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High importance placed on community involvement in the decision making process.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Support for Consolidation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Support likely if it leads to improved educational outcomes and financial efficiency.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Additional Services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Interest in counseling services, extracurricular activities, and academic support during the transition.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Comfort with Larger Schools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Mixed comfort levels with children attending larger, consolidated schools.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Preferred Communication Channels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Email, newsletters, and community meetings.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NEXT STEPS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3D9909-AE13-69EF-463B-36DEFE233133}"/>
              </a:ext>
            </a:extLst>
          </p:cNvPr>
          <p:cNvSpPr txBox="1"/>
          <p:nvPr/>
        </p:nvSpPr>
        <p:spPr>
          <a:xfrm>
            <a:off x="301658" y="1216058"/>
            <a:ext cx="11670383" cy="5496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December 2024 (Currently In-Progress):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Develop Preliminary Scenarios: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Create multiple consolidation and non-consolidation models based on collected data, emphasizing the impact on student outcomes, financial implications, and community sentiment.</a:t>
            </a:r>
            <a:endParaRPr kumimoji="0" lang="en-US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Conduct a detailed analysis of the advantages and disadvantages of each scenario, including impacts on student achievement, community cohesion, operational efficiency, and financial health.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Review data and preliminary scenarios for feedback and refinement.</a:t>
            </a:r>
          </a:p>
          <a:p>
            <a:endParaRPr lang="en-US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January 2025: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Host Community Forums: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Present preliminary scenarios to the public and gather feedback, with specific sessions for students and parents. </a:t>
            </a: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Provide detailed pros and cons for each scenario.</a:t>
            </a: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Conduct Additional Focus Groups: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Focus on areas with high impact from consolidation to understand specific concerns, particularly from students and families.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Refine Scenarios: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Incorporate community and student feedback into revised models, ensuring a balanced view of consolidation and non-consolidation options.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4735D9-CEA1-DFCB-2C37-A3417D32D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6460BAA-BE81-CA05-7D15-AEC873402E09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00F463-F058-9330-F17E-A46E64D1AB02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7DF6F3-1410-B282-76E1-D08CEB803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28D066AF-999B-4983-7A77-662FB1E228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17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0666fd-25b7-44ec-9ab0-d0858433a284">
      <Terms xmlns="http://schemas.microsoft.com/office/infopath/2007/PartnerControls"/>
    </lcf76f155ced4ddcb4097134ff3c332f>
    <TaxCatchAll xmlns="b1de22aa-c0d9-4cf3-918b-b54bddbb283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3CA0A6B0BEF148A950B13793DB3E53" ma:contentTypeVersion="14" ma:contentTypeDescription="Create a new document." ma:contentTypeScope="" ma:versionID="ca73b89557a60fa9fa341def7f053cca">
  <xsd:schema xmlns:xsd="http://www.w3.org/2001/XMLSchema" xmlns:xs="http://www.w3.org/2001/XMLSchema" xmlns:p="http://schemas.microsoft.com/office/2006/metadata/properties" xmlns:ns2="780666fd-25b7-44ec-9ab0-d0858433a284" xmlns:ns3="b1de22aa-c0d9-4cf3-918b-b54bddbb2836" targetNamespace="http://schemas.microsoft.com/office/2006/metadata/properties" ma:root="true" ma:fieldsID="7ed7602ca7e64fce74071eb4f916610a" ns2:_="" ns3:_="">
    <xsd:import namespace="780666fd-25b7-44ec-9ab0-d0858433a284"/>
    <xsd:import namespace="b1de22aa-c0d9-4cf3-918b-b54bddbb28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666fd-25b7-44ec-9ab0-d0858433a2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d8b5c29-6ec2-45ab-accb-d02a3b8c98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e22aa-c0d9-4cf3-918b-b54bddbb28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3c891fa-248d-436c-b510-4227195a1223}" ma:internalName="TaxCatchAll" ma:showField="CatchAllData" ma:web="b1de22aa-c0d9-4cf3-918b-b54bddbb28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C7DA45-915F-4C47-A457-9BC5C7429D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B6C1B-9DF4-4218-A4E7-1C6026363604}">
  <ds:schemaRefs>
    <ds:schemaRef ds:uri="http://schemas.microsoft.com/office/2006/metadata/properties"/>
    <ds:schemaRef ds:uri="http://schemas.microsoft.com/office/infopath/2007/PartnerControls"/>
    <ds:schemaRef ds:uri="780666fd-25b7-44ec-9ab0-d0858433a284"/>
    <ds:schemaRef ds:uri="b1de22aa-c0d9-4cf3-918b-b54bddbb2836"/>
  </ds:schemaRefs>
</ds:datastoreItem>
</file>

<file path=customXml/itemProps3.xml><?xml version="1.0" encoding="utf-8"?>
<ds:datastoreItem xmlns:ds="http://schemas.openxmlformats.org/officeDocument/2006/customXml" ds:itemID="{DFA9CE02-15DD-4646-A729-FDE914C64C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0666fd-25b7-44ec-9ab0-d0858433a284"/>
    <ds:schemaRef ds:uri="b1de22aa-c0d9-4cf3-918b-b54bddbb28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6196</TotalTime>
  <Words>1255</Words>
  <Application>Microsoft Office PowerPoint</Application>
  <PresentationFormat>Widescreen</PresentationFormat>
  <Paragraphs>191</Paragraphs>
  <Slides>26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OUR MISSION</vt:lpstr>
      <vt:lpstr>OUR GUIDING PRINCIPLES</vt:lpstr>
      <vt:lpstr>PowerPoint Presentation</vt:lpstr>
      <vt:lpstr>PowerPoint Presentation</vt:lpstr>
      <vt:lpstr>Bibb County Schools Consolidation Exploration Survey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additional information would you like to have about the school consolidation process?</vt:lpstr>
      <vt:lpstr>Is there anything else you would like to share with the district?</vt:lpstr>
      <vt:lpstr>Is there anything else you would like to share with the district?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Lovett, Katika</cp:lastModifiedBy>
  <cp:revision>14</cp:revision>
  <cp:lastPrinted>2023-05-01T18:56:22Z</cp:lastPrinted>
  <dcterms:created xsi:type="dcterms:W3CDTF">2023-05-01T16:02:45Z</dcterms:created>
  <dcterms:modified xsi:type="dcterms:W3CDTF">2024-12-06T18:53:27Z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0x010100113CA0A6B0BEF148A950B13793DB3E53</vt:lpwstr>
  </property>
</Properties>
</file>