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4"/>
  </p:notesMasterIdLst>
  <p:sldIdLst>
    <p:sldId id="292" r:id="rId3"/>
    <p:sldId id="400" r:id="rId4"/>
    <p:sldId id="399" r:id="rId5"/>
    <p:sldId id="298" r:id="rId6"/>
    <p:sldId id="297" r:id="rId7"/>
    <p:sldId id="390" r:id="rId8"/>
    <p:sldId id="394" r:id="rId9"/>
    <p:sldId id="391" r:id="rId10"/>
    <p:sldId id="392" r:id="rId11"/>
    <p:sldId id="393" r:id="rId12"/>
    <p:sldId id="395" r:id="rId13"/>
    <p:sldId id="377" r:id="rId14"/>
    <p:sldId id="378" r:id="rId15"/>
    <p:sldId id="379" r:id="rId16"/>
    <p:sldId id="389" r:id="rId17"/>
    <p:sldId id="380" r:id="rId18"/>
    <p:sldId id="381" r:id="rId19"/>
    <p:sldId id="382" r:id="rId20"/>
    <p:sldId id="383" r:id="rId21"/>
    <p:sldId id="295" r:id="rId22"/>
    <p:sldId id="279"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E72526-F4E8-A4B0-249A-DC4EE8CB94A1}" v="6" dt="2025-07-31T13:29:06.039"/>
    <p1510:client id="{AABAFC3B-DF56-4A80-9E54-9923F984F3BA}" v="680" dt="2025-07-31T13:27:24.879"/>
    <p1510:client id="{BCE24FBA-3357-4615-54C7-BFF6D14B30CB}" v="17" dt="2025-07-31T12:29:29.5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dirty="0"/>
            <a:t>“Roll-back rate” means the previous year’s millage rate minus the millage equivalent of the total net assessed value added by reassessments.    </a:t>
          </a:r>
        </a:p>
        <a:p>
          <a:r>
            <a:rPr lang="en-US" sz="1600" b="1" dirty="0"/>
            <a:t>	</a:t>
          </a:r>
          <a:r>
            <a:rPr lang="en-US" sz="2000" b="1" dirty="0"/>
            <a:t>(CY 2025 Preliminary Roll-back rate = 14.674 – .652 = 14.022)</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dirty="0"/>
            <a:t>“Mill” means one one-thousandth of a United States dollar.  </a:t>
          </a:r>
        </a:p>
        <a:p>
          <a:r>
            <a:rPr lang="en-US" sz="1200" b="1" dirty="0"/>
            <a:t>	</a:t>
          </a:r>
          <a:r>
            <a:rPr lang="en-US" sz="2000" b="1" dirty="0"/>
            <a:t>(BCSD Preliminary value of one mill for CY 2025 is $6,183,710)</a:t>
          </a:r>
          <a:endParaRPr lang="en-US" sz="1500" dirty="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dirty="0"/>
            <a:t>“Millage rate” means the levy, in mills, which is established by the governing authority </a:t>
          </a:r>
          <a:r>
            <a:rPr lang="en-US" sz="1500" b="1" dirty="0"/>
            <a:t>(Bibb County Board of Education) </a:t>
          </a:r>
          <a:r>
            <a:rPr lang="en-US" sz="1500" dirty="0"/>
            <a:t>for purposes of financing, in whole or in part, the taxing jurisdiction’s </a:t>
          </a:r>
          <a:r>
            <a:rPr lang="en-US" sz="1500" b="1" dirty="0"/>
            <a:t>(BCSD) </a:t>
          </a:r>
          <a:r>
            <a:rPr lang="en-US" sz="1500" dirty="0"/>
            <a:t>expenses for its fiscal year. 					</a:t>
          </a:r>
          <a:endParaRPr lang="en-US" sz="2000" b="1" dirty="0"/>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r>
            <a:rPr lang="en-US" dirty="0"/>
            <a:t>Millage Equivalent” means the number of mills which would result when the total net assessed value added by reassessments is divided by the certified tax digest and the result is multiplied by the previous year’s millage rate. </a:t>
          </a:r>
          <a:r>
            <a:rPr lang="en-US" b="1" dirty="0"/>
            <a:t>(millage equivalent = .652)</a:t>
          </a:r>
          <a:endParaRPr lang="en-US" dirty="0"/>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ScaleX="103587" custLinFactY="12082" custLinFactNeighborX="1875"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20010" custLinFactNeighborY="-137488">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34407" y="4126453"/>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“Roll-back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dirty="0"/>
            <a:t>	</a:t>
          </a:r>
          <a:r>
            <a:rPr lang="en-US" sz="2000" b="1" kern="1200" dirty="0"/>
            <a:t>(CY 2025 Preliminary Roll-back rate = 14.674 – .652 = 14.022)</a:t>
          </a:r>
        </a:p>
      </dsp:txBody>
      <dsp:txXfrm>
        <a:off x="1369091" y="4161137"/>
        <a:ext cx="7210681" cy="1114818"/>
      </dsp:txXfrm>
    </dsp:sp>
    <dsp:sp modelId="{49491563-DEE1-4B82-851E-E628B8B1E3EF}">
      <dsp:nvSpPr>
        <dsp:cNvPr id="0" name=""/>
        <dsp:cNvSpPr/>
      </dsp:nvSpPr>
      <dsp:spPr>
        <a:xfrm>
          <a:off x="726292" y="2726754"/>
          <a:ext cx="8896648"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 means one one-thousandth of a United States dollar.  </a:t>
          </a:r>
        </a:p>
        <a:p>
          <a:pPr marL="0" lvl="0" indent="0" algn="l" defTabSz="666750">
            <a:lnSpc>
              <a:spcPct val="90000"/>
            </a:lnSpc>
            <a:spcBef>
              <a:spcPct val="0"/>
            </a:spcBef>
            <a:spcAft>
              <a:spcPct val="35000"/>
            </a:spcAft>
            <a:buNone/>
          </a:pPr>
          <a:r>
            <a:rPr lang="en-US" sz="1200" b="1" kern="1200" dirty="0"/>
            <a:t>	</a:t>
          </a:r>
          <a:r>
            <a:rPr lang="en-US" sz="2000" b="1" kern="1200" dirty="0"/>
            <a:t>(BCSD Preliminary value of one mill for CY 2025 is $6,183,710)</a:t>
          </a:r>
          <a:endParaRPr lang="en-US" sz="1500" kern="1200" dirty="0"/>
        </a:p>
      </dsp:txBody>
      <dsp:txXfrm>
        <a:off x="760976" y="2761438"/>
        <a:ext cx="7284854" cy="1114818"/>
      </dsp:txXfrm>
    </dsp:sp>
    <dsp:sp modelId="{91E6695B-3612-4473-9624-BDC051FF46F4}">
      <dsp:nvSpPr>
        <dsp:cNvPr id="0" name=""/>
        <dsp:cNvSpPr/>
      </dsp:nvSpPr>
      <dsp:spPr>
        <a:xfrm>
          <a:off x="99713" y="41596"/>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“Millage rate” means the levy, in mills, which is established by the governing authority </a:t>
          </a:r>
          <a:r>
            <a:rPr lang="en-US" sz="1500" b="1" kern="1200" dirty="0"/>
            <a:t>(Bibb County Board of Education) </a:t>
          </a:r>
          <a:r>
            <a:rPr lang="en-US" sz="1500" kern="1200" dirty="0"/>
            <a:t>for purposes of financing, in whole or in part, the taxing jurisdiction’s </a:t>
          </a:r>
          <a:r>
            <a:rPr lang="en-US" sz="1500" b="1" kern="1200" dirty="0"/>
            <a:t>(BCSD) </a:t>
          </a:r>
          <a:r>
            <a:rPr lang="en-US" sz="1500" kern="1200" dirty="0"/>
            <a:t>expenses for its fiscal year. 					</a:t>
          </a:r>
          <a:endParaRPr lang="en-US" sz="2000" b="1" kern="1200" dirty="0"/>
        </a:p>
      </dsp:txBody>
      <dsp:txXfrm>
        <a:off x="134397" y="76280"/>
        <a:ext cx="7040928" cy="1114818"/>
      </dsp:txXfrm>
    </dsp:sp>
    <dsp:sp modelId="{D742B197-A1B6-4284-B45F-3ECBECB0D305}">
      <dsp:nvSpPr>
        <dsp:cNvPr id="0" name=""/>
        <dsp:cNvSpPr/>
      </dsp:nvSpPr>
      <dsp:spPr>
        <a:xfrm>
          <a:off x="428569" y="1386179"/>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Millage Equivalent” means the number of mills which would result when the total net assessed value added by reassessments is divided by the certified tax digest and the result is multiplied by the previous year’s millage rate. </a:t>
          </a:r>
          <a:r>
            <a:rPr lang="en-US" sz="1700" b="1" kern="1200" dirty="0"/>
            <a:t>(millage equivalent = .652)</a:t>
          </a:r>
          <a:endParaRPr lang="en-US" sz="1700" kern="1200" dirty="0"/>
        </a:p>
      </dsp:txBody>
      <dsp:txXfrm>
        <a:off x="463253" y="1420863"/>
        <a:ext cx="7030193" cy="1114818"/>
      </dsp:txXfrm>
    </dsp:sp>
    <dsp:sp modelId="{658E7C3F-ECD1-4836-8096-4097111A6793}">
      <dsp:nvSpPr>
        <dsp:cNvPr id="0" name=""/>
        <dsp:cNvSpPr/>
      </dsp:nvSpPr>
      <dsp:spPr>
        <a:xfrm>
          <a:off x="7818854" y="906979"/>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992041" y="906979"/>
        <a:ext cx="423347" cy="579215"/>
      </dsp:txXfrm>
    </dsp:sp>
    <dsp:sp modelId="{43A3B932-D130-4726-84B6-FDA83D870437}">
      <dsp:nvSpPr>
        <dsp:cNvPr id="0" name=""/>
        <dsp:cNvSpPr/>
      </dsp:nvSpPr>
      <dsp:spPr>
        <a:xfrm>
          <a:off x="8538147" y="230647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711334" y="2306473"/>
        <a:ext cx="423347" cy="579215"/>
      </dsp:txXfrm>
    </dsp:sp>
    <dsp:sp modelId="{F0F56AEB-C053-4D9C-8E62-C068289FABCB}">
      <dsp:nvSpPr>
        <dsp:cNvPr id="0" name=""/>
        <dsp:cNvSpPr/>
      </dsp:nvSpPr>
      <dsp:spPr>
        <a:xfrm>
          <a:off x="9019198" y="374712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192385" y="3747123"/>
        <a:ext cx="423347" cy="57921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7/31/2025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1852833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r>
              <a:rPr lang="en-US" dirty="0"/>
              <a:t>Dr. Sims</a:t>
            </a: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BB074-F07F-42F5-2111-7F084423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58B67-A894-5914-A6AC-5B32C7DC35B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4800386-A7B0-D81F-66B3-E47998BD0D45}"/>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1696CDAF-36D9-8C94-F128-B33EA769D669}"/>
              </a:ext>
            </a:extLst>
          </p:cNvPr>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2699356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4EA47-98E0-FEE9-1624-3F33CC3FB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3C0E9-D232-22C2-E7F8-C3A449697D6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DA794E0-7889-28DC-BD27-3218AE79B62B}"/>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BA864516-D9BE-F2B6-6087-CB5033B3ADF1}"/>
              </a:ext>
            </a:extLst>
          </p:cNvPr>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3322603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643F3-163E-DC28-D081-E8517DA794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8E3E2E-0C88-174C-9C87-A71B95915B2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86EE435-56E0-88A4-FA1F-D1D9328C1FF7}"/>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33CD8D16-CDDD-FC75-E3E4-4E202F0DE4AF}"/>
              </a:ext>
            </a:extLst>
          </p:cNvPr>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68629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8F71C-64D5-A9E1-64F0-4B3A098B0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A07B9-8E95-1B98-3573-AD8AD1D7438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4EA7C3A-B478-AC91-81AA-7C0D9EB75BAE}"/>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93C01E50-10B1-D5DF-D1E1-1471E83B1664}"/>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1147230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BAE19-2322-5826-63CD-B176A710C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3AD9E-E1CB-B379-F497-34870514601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49256E-96F9-2647-69B5-D926CDF5B93F}"/>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28F1AC7A-8F68-B267-F675-D41A14E183B6}"/>
              </a:ext>
            </a:extLst>
          </p:cNvPr>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3724280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E31-ED8C-9788-FBF0-C5BC37AAF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61EDD-7622-247A-5F43-A54782EFCBB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9D9F35D-3B3D-CA85-20BE-F6F84376F11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A646A1A4-C4A2-411F-B7B0-E8C7560C17E5}"/>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197913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7/31/2025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7/31/2025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7/31/2025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09960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5658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81699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213772-5A8E-4CA2-9495-07BA94319129}" type="datetimeFigureOut">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80481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213772-5A8E-4CA2-9495-07BA94319129}" type="datetimeFigureOut">
              <a:rPr lang="en-US" smtClean="0"/>
              <a:t>7/31/2025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04711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213772-5A8E-4CA2-9495-07BA94319129}" type="datetimeFigureOut">
              <a:rPr lang="en-US" smtClean="0"/>
              <a:t>7/31/2025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155548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7/31/2025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774875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93491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73488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68339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78451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7/31/2025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7/31/2025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7298710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openclipart.org/detail/170352/extended-community-circle-by-josephluis-170352" TargetMode="Externa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0" y="5616655"/>
            <a:ext cx="12192000" cy="12358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445250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2025 (FY 2026)</a:t>
            </a:r>
          </a:p>
          <a:p>
            <a:pPr algn="ctr"/>
            <a:r>
              <a:rPr lang="en-US" sz="4000" b="1" dirty="0">
                <a:latin typeface="Arial" panose="020B0604020202020204" pitchFamily="34" charset="0"/>
                <a:cs typeface="Arial" panose="020B0604020202020204" pitchFamily="34" charset="0"/>
              </a:rPr>
              <a:t>Tax Digest and Millage Rate</a:t>
            </a:r>
          </a:p>
          <a:p>
            <a:pPr algn="ctr"/>
            <a:r>
              <a:rPr lang="en-US" sz="4000" b="1" dirty="0">
                <a:latin typeface="Arial"/>
                <a:cs typeface="Arial"/>
              </a:rPr>
              <a:t>Public Hearings 1, 2 &amp; 3</a:t>
            </a:r>
          </a:p>
          <a:p>
            <a:pPr marL="0" marR="0" algn="ctr">
              <a:lnSpc>
                <a:spcPct val="50000"/>
              </a:lnSpc>
              <a:spcBef>
                <a:spcPts val="0"/>
              </a:spcBef>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0" marR="0" algn="ctr">
              <a:lnSpc>
                <a:spcPct val="50000"/>
              </a:lnSpc>
              <a:spcBef>
                <a:spcPts val="0"/>
              </a:spcBef>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Meeting Dates and Times: </a:t>
            </a:r>
          </a:p>
          <a:p>
            <a:pPr algn="ctr">
              <a:lnSpc>
                <a:spcPct val="50000"/>
              </a:lnSpc>
              <a:spcAft>
                <a:spcPts val="800"/>
              </a:spcAft>
            </a:pPr>
            <a:r>
              <a:rPr lang="en-US" sz="1800" kern="100" dirty="0">
                <a:effectLst/>
                <a:latin typeface="Aptos"/>
                <a:ea typeface="Aptos" panose="020B0004020202020204" pitchFamily="34" charset="0"/>
                <a:cs typeface="Times New Roman"/>
              </a:rPr>
              <a:t>Thursday, July 31,2025 at 11:00 AM and 6:00 PM at the BCSD Professional Learning Center</a:t>
            </a:r>
          </a:p>
          <a:p>
            <a:pPr algn="ctr">
              <a:lnSpc>
                <a:spcPct val="50000"/>
              </a:lnSpc>
              <a:spcAft>
                <a:spcPts val="800"/>
              </a:spcAft>
            </a:pPr>
            <a:r>
              <a:rPr lang="en-US" sz="1800" kern="100" dirty="0">
                <a:effectLst/>
                <a:latin typeface="Aptos"/>
                <a:ea typeface="Aptos" panose="020B0004020202020204" pitchFamily="34" charset="0"/>
                <a:cs typeface="Times New Roman"/>
              </a:rPr>
              <a:t>and Thursday, August 14, 2025, at 5:30 PM at </a:t>
            </a:r>
            <a:r>
              <a:rPr lang="en-US" kern="100" dirty="0">
                <a:latin typeface="Aptos"/>
                <a:ea typeface="Aptos" panose="020B0004020202020204" pitchFamily="34" charset="0"/>
                <a:cs typeface="Times New Roman"/>
              </a:rPr>
              <a:t>the BCSD Professional Learning Center</a:t>
            </a:r>
            <a:endParaRPr lang="en-US" sz="1800" kern="100" dirty="0">
              <a:effectLst/>
              <a:latin typeface="Aptos"/>
              <a:ea typeface="Aptos" panose="020B0004020202020204" pitchFamily="34" charset="0"/>
              <a:cs typeface="Times New Roman"/>
            </a:endParaRPr>
          </a:p>
          <a:p>
            <a:pPr algn="ctr"/>
            <a:endParaRPr lang="en-US" sz="4000" b="1" dirty="0">
              <a:latin typeface="Arial" panose="020B0604020202020204" pitchFamily="34" charset="0"/>
              <a:cs typeface="Arial" panose="020B0604020202020204" pitchFamily="34" charset="0"/>
            </a:endParaRPr>
          </a:p>
          <a:p>
            <a:pPr algn="ctr"/>
            <a:endParaRPr lang="en-US" sz="45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3973803" cy="830997"/>
          </a:xfrm>
          <a:prstGeom prst="rect">
            <a:avLst/>
          </a:prstGeom>
          <a:noFill/>
        </p:spPr>
        <p:txBody>
          <a:bodyPr wrap="square" lIns="91440" tIns="45720" rIns="91440" bIns="45720" rtlCol="0" anchor="t">
            <a:spAutoFit/>
          </a:bodyPr>
          <a:lstStyle/>
          <a:p>
            <a:r>
              <a:rPr lang="en-US" sz="2400">
                <a:solidFill>
                  <a:schemeClr val="bg1"/>
                </a:solidFill>
                <a:latin typeface="Trade Gothic Next HvyCd"/>
                <a:cs typeface="Arial"/>
              </a:rPr>
              <a:t>Eric Bush, CPA</a:t>
            </a:r>
          </a:p>
          <a:p>
            <a:r>
              <a:rPr lang="en-US" sz="2400" i="1">
                <a:solidFill>
                  <a:schemeClr val="bg1"/>
                </a:solidFill>
                <a:latin typeface="Trade Gothic Next Cond"/>
                <a:cs typeface="Arial"/>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r>
              <a:rPr lang="en-US" sz="2000" i="1" dirty="0">
                <a:solidFill>
                  <a:srgbClr val="FFC700"/>
                </a:solidFill>
                <a:latin typeface="Trade Gothic Next HvyCd"/>
                <a:cs typeface="Arial"/>
              </a:rPr>
              <a:t>July 31st &amp; August 14th,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6">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
        <p:nvSpPr>
          <p:cNvPr id="4" name="TextBox 3">
            <a:extLst>
              <a:ext uri="{FF2B5EF4-FFF2-40B4-BE49-F238E27FC236}">
                <a16:creationId xmlns:a16="http://schemas.microsoft.com/office/drawing/2014/main" id="{0B6EC9C0-43F5-1E0B-DB68-88F7DEE36F36}"/>
              </a:ext>
            </a:extLst>
          </p:cNvPr>
          <p:cNvSpPr txBox="1"/>
          <p:nvPr/>
        </p:nvSpPr>
        <p:spPr>
          <a:xfrm>
            <a:off x="3839039" y="5583695"/>
            <a:ext cx="3973803" cy="461665"/>
          </a:xfrm>
          <a:prstGeom prst="rect">
            <a:avLst/>
          </a:prstGeom>
          <a:noFill/>
        </p:spPr>
        <p:txBody>
          <a:bodyPr wrap="square" rtlCol="0">
            <a:spAutoFit/>
          </a:bodyPr>
          <a:lstStyle/>
          <a:p>
            <a:endParaRPr lang="en-US" sz="2400" i="1">
              <a:solidFill>
                <a:schemeClr val="bg1"/>
              </a:solidFill>
              <a:latin typeface="Trade Gothic Next Cond" panose="020B0506040303020004" pitchFamily="34" charset="0"/>
              <a:cs typeface="Arial" panose="020B0604020202020204" pitchFamily="34" charset="0"/>
            </a:endParaRPr>
          </a:p>
        </p:txBody>
      </p:sp>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112698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a:rPr>
              <a:t>The purpose of this presentation is to share the calendar year (CY) 2025 tax digest information and tentatively adopted millage rate to the public and to receive public comment.  </a:t>
            </a:r>
          </a:p>
          <a:p>
            <a:pPr marL="0" indent="0">
              <a:lnSpc>
                <a:spcPct val="100000"/>
              </a:lnSpc>
              <a:spcBef>
                <a:spcPts val="0"/>
              </a:spcBef>
              <a:buNone/>
            </a:pPr>
            <a:endParaRPr lang="en-US" sz="2000" dirty="0">
              <a:latin typeface="Arial Narrow"/>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000" dirty="0">
                <a:latin typeface="Arial Narrow"/>
              </a:rPr>
              <a:t>This presentation will cover the 2025 tax digest and the tentatively adopted millage rate of 14.674 Mills and provide the public an opportunity to make comments to the Board. </a:t>
            </a:r>
          </a:p>
          <a:p>
            <a:pPr marL="0" indent="0">
              <a:lnSpc>
                <a:spcPct val="100000"/>
              </a:lnSpc>
              <a:spcBef>
                <a:spcPts val="0"/>
              </a:spcBef>
              <a:buNone/>
            </a:pPr>
            <a:endParaRPr lang="en-US" sz="2000" dirty="0">
              <a:latin typeface="Arial Narrow"/>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000" dirty="0">
                <a:latin typeface="Arial Narrow"/>
              </a:rPr>
              <a:t>The decision in setting the calendar year (CY) 2025 millage rate determines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will position the District to compete with surrounding districts’ salaries, which affects recruitment and retention efforts for FY 2026 and beyond. </a:t>
            </a:r>
          </a:p>
          <a:p>
            <a:pPr marL="0" indent="0">
              <a:lnSpc>
                <a:spcPct val="100000"/>
              </a:lnSpc>
              <a:spcBef>
                <a:spcPts val="0"/>
              </a:spcBef>
              <a:buNone/>
            </a:pPr>
            <a:endParaRPr lang="en-US" sz="22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98884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449147" y="1173639"/>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STRATEGIC GOAL(S) ADDRESSED</a:t>
            </a:r>
          </a:p>
          <a:p>
            <a:pPr marL="0" indent="0">
              <a:lnSpc>
                <a:spcPct val="100000"/>
              </a:lnSpc>
              <a:spcBef>
                <a:spcPts val="0"/>
              </a:spcBef>
              <a:buNone/>
            </a:pPr>
            <a:r>
              <a:rPr lang="en-US" sz="2200" dirty="0">
                <a:latin typeface="Arial Narrow"/>
              </a:rPr>
              <a:t>Goal 1: Student Achievement</a:t>
            </a:r>
          </a:p>
          <a:p>
            <a:pPr marL="0" indent="0">
              <a:lnSpc>
                <a:spcPct val="100000"/>
              </a:lnSpc>
              <a:spcBef>
                <a:spcPts val="0"/>
              </a:spcBef>
              <a:buNone/>
            </a:pPr>
            <a:r>
              <a:rPr lang="en-US" sz="2200" dirty="0">
                <a:latin typeface="Arial Narrow"/>
              </a:rPr>
              <a:t>Goal 2: Staff Effectiveness</a:t>
            </a:r>
          </a:p>
          <a:p>
            <a:pPr marL="0" indent="0">
              <a:lnSpc>
                <a:spcPct val="100000"/>
              </a:lnSpc>
              <a:spcBef>
                <a:spcPts val="0"/>
              </a:spcBef>
              <a:buNone/>
            </a:pPr>
            <a:r>
              <a:rPr lang="en-US" sz="2200" dirty="0">
                <a:latin typeface="Arial Narrow"/>
              </a:rPr>
              <a:t>Goal 3: Stakeholder Engagement</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PERFORMANCE MEASURE(S)</a:t>
            </a:r>
          </a:p>
          <a:p>
            <a:pPr marL="0" indent="0">
              <a:lnSpc>
                <a:spcPct val="100000"/>
              </a:lnSpc>
              <a:spcBef>
                <a:spcPts val="0"/>
              </a:spcBef>
              <a:buNone/>
            </a:pPr>
            <a:r>
              <a:rPr lang="en-US" sz="2200">
                <a:latin typeface="Arial Narrow"/>
              </a:rPr>
              <a:t>The Budget and Millage Rate adoptions ensures adequate funding to the District and allows us to focus on all performance measures in our Strategic Plan. </a:t>
            </a:r>
          </a:p>
          <a:p>
            <a:pPr marL="0" indent="0">
              <a:lnSpc>
                <a:spcPct val="100000"/>
              </a:lnSpc>
              <a:spcBef>
                <a:spcPts val="0"/>
              </a:spcBef>
              <a:buNone/>
            </a:pPr>
            <a:endParaRPr lang="en-US" sz="2400">
              <a:latin typeface="Calibri"/>
              <a:ea typeface="Calibri"/>
              <a:cs typeface="Calibri"/>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PRIORITY AREA(S)</a:t>
            </a:r>
            <a:endParaRPr lang="en-US" sz="3000" b="1"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200">
                <a:latin typeface="Arial Narrow"/>
              </a:rPr>
              <a:t>Attendance, Literacy, Achievement, Discipline, Climate &amp; Culture</a:t>
            </a:r>
          </a:p>
        </p:txBody>
      </p:sp>
      <p:sp>
        <p:nvSpPr>
          <p:cNvPr id="8" name="Rectangle 7">
            <a:extLst>
              <a:ext uri="{FF2B5EF4-FFF2-40B4-BE49-F238E27FC236}">
                <a16:creationId xmlns:a16="http://schemas.microsoft.com/office/drawing/2014/main" id="{3FEAE109-326E-FBFE-32B6-93A1257240C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4238326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35744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ACB68-C7D5-C30A-4376-36FA562CC6C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772A31A-A150-0D85-7559-90F40801BDC3}"/>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Review of Millage Rate Process</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B8B9C091-BACF-5440-DEBD-F3B52CCCA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BEA4D534-CCCA-04BF-488D-4FC71EA130B1}"/>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D48C533D-5731-AA8E-AB9F-17EC3E9DCF2A}"/>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424254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8D834-D175-ED8B-49D3-ACF0D1AEB45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D353A7-7B83-0977-9704-3BB254C8A9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477AF2D-E350-A0B3-92DF-DF6EA00D5012}"/>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General Requirements for Millage Rate Adoption </a:t>
            </a:r>
          </a:p>
        </p:txBody>
      </p:sp>
      <p:pic>
        <p:nvPicPr>
          <p:cNvPr id="11" name="Picture 10">
            <a:extLst>
              <a:ext uri="{FF2B5EF4-FFF2-40B4-BE49-F238E27FC236}">
                <a16:creationId xmlns:a16="http://schemas.microsoft.com/office/drawing/2014/main" id="{84D2E9D8-4A84-E458-3C18-AA71E544E01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F2143C2-FFD3-37F8-00C5-615524BD6D67}"/>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6" name="TextBox 4">
            <a:extLst>
              <a:ext uri="{FF2B5EF4-FFF2-40B4-BE49-F238E27FC236}">
                <a16:creationId xmlns:a16="http://schemas.microsoft.com/office/drawing/2014/main" id="{40164878-473B-CFF7-9A22-A8149CF92312}"/>
              </a:ext>
            </a:extLst>
          </p:cNvPr>
          <p:cNvSpPr txBox="1"/>
          <p:nvPr/>
        </p:nvSpPr>
        <p:spPr>
          <a:xfrm>
            <a:off x="405848" y="1432441"/>
            <a:ext cx="11380304" cy="480131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US" b="1" dirty="0"/>
              <a:t>Once the tax digest is received from the Tax Commissioner, we evaluate and prepare options for the board to review. </a:t>
            </a:r>
            <a:r>
              <a:rPr lang="en-US" b="1" dirty="0">
                <a:solidFill>
                  <a:srgbClr val="00B050"/>
                </a:solidFill>
              </a:rPr>
              <a:t>(Complete)</a:t>
            </a:r>
          </a:p>
          <a:p>
            <a:pPr marL="342900" indent="-342900">
              <a:buFont typeface="+mj-lt"/>
              <a:buAutoNum type="arabicPeriod"/>
            </a:pPr>
            <a:endParaRPr lang="en-US" b="1" dirty="0"/>
          </a:p>
          <a:p>
            <a:pPr marL="342900" indent="-342900">
              <a:buFont typeface="+mj-lt"/>
              <a:buAutoNum type="arabicPeriod"/>
            </a:pPr>
            <a:r>
              <a:rPr lang="en-US" b="1" dirty="0"/>
              <a:t>The millage rate options are presented to the board, and the tentative millage rate shall be tentatively adopted. Additionally, the Board approves dates for subsequent required meetings as deemed necessary.</a:t>
            </a:r>
            <a:r>
              <a:rPr lang="en-US" b="1" dirty="0">
                <a:solidFill>
                  <a:srgbClr val="00B050"/>
                </a:solidFill>
              </a:rPr>
              <a:t> (Complete)</a:t>
            </a:r>
          </a:p>
          <a:p>
            <a:pPr marL="342900" indent="-342900">
              <a:buFont typeface="+mj-lt"/>
              <a:buAutoNum type="arabicPeriod"/>
            </a:pPr>
            <a:endParaRPr lang="en-US" b="1" dirty="0"/>
          </a:p>
          <a:p>
            <a:pPr marL="342900" indent="-342900">
              <a:buFont typeface="+mj-lt"/>
              <a:buAutoNum type="arabicPeriod"/>
            </a:pPr>
            <a:r>
              <a:rPr lang="en-US" b="1" dirty="0"/>
              <a:t>If the millage rate which is tentatively adopted constitutes a tax increase, state law requires that the district advertise a Notice of Current Tax Digest and Five-Year History of Levy, as well as a NOTICE OF PROPERTY TAX INCREASE at least one week before each meeting,  Hold three public hearings, held on at least two separate dates, which are no less than 5 days apart, and one being between 6:00 and 7:00 PM. </a:t>
            </a:r>
            <a:r>
              <a:rPr lang="en-US" b="1" dirty="0">
                <a:solidFill>
                  <a:srgbClr val="FF0000"/>
                </a:solidFill>
              </a:rPr>
              <a:t>(July 31</a:t>
            </a:r>
            <a:r>
              <a:rPr lang="en-US" b="1" baseline="30000" dirty="0">
                <a:solidFill>
                  <a:srgbClr val="FF0000"/>
                </a:solidFill>
              </a:rPr>
              <a:t>st</a:t>
            </a:r>
            <a:r>
              <a:rPr lang="en-US" b="1" dirty="0">
                <a:solidFill>
                  <a:srgbClr val="FF0000"/>
                </a:solidFill>
              </a:rPr>
              <a:t> , 11:00 am &amp; 6:00 pm, &amp; August 14</a:t>
            </a:r>
            <a:r>
              <a:rPr lang="en-US" b="1" baseline="30000" dirty="0">
                <a:solidFill>
                  <a:srgbClr val="FF0000"/>
                </a:solidFill>
              </a:rPr>
              <a:t>th</a:t>
            </a:r>
            <a:r>
              <a:rPr lang="en-US" b="1" dirty="0">
                <a:solidFill>
                  <a:srgbClr val="FF0000"/>
                </a:solidFill>
              </a:rPr>
              <a:t>, 2025 at 5:30 pm)</a:t>
            </a:r>
          </a:p>
          <a:p>
            <a:pPr marL="342900" indent="-342900">
              <a:buFont typeface="+mj-lt"/>
              <a:buAutoNum type="arabicPeriod"/>
            </a:pPr>
            <a:endParaRPr lang="en-US" b="1" dirty="0"/>
          </a:p>
          <a:p>
            <a:pPr marL="342900" indent="-342900">
              <a:buFont typeface="+mj-lt"/>
              <a:buAutoNum type="arabicPeriod"/>
            </a:pPr>
            <a:r>
              <a:rPr lang="en-US" b="1" dirty="0"/>
              <a:t>If the millage rate tentatively adopted constitutes no tax increase (equal to the full roll-back rate), State law requires the district advertise a Notice of Current Tax Digest and Five-Year History of Levy at least 7 days before the final adoption. </a:t>
            </a:r>
            <a:r>
              <a:rPr lang="en-US" b="1" dirty="0">
                <a:solidFill>
                  <a:srgbClr val="FF0000"/>
                </a:solidFill>
              </a:rPr>
              <a:t>(Not Applicable)</a:t>
            </a:r>
          </a:p>
          <a:p>
            <a:pPr marL="342900" indent="-342900">
              <a:buFont typeface="+mj-lt"/>
              <a:buAutoNum type="arabicPeriod"/>
            </a:pPr>
            <a:endParaRPr lang="en-US" b="1" dirty="0"/>
          </a:p>
          <a:p>
            <a:pPr marL="342900" indent="-342900">
              <a:buFont typeface="+mj-lt"/>
              <a:buAutoNum type="arabicPeriod"/>
            </a:pPr>
            <a:r>
              <a:rPr lang="en-US" b="1" dirty="0"/>
              <a:t>Hold a final Board meeting for final adoption of the millage rate. </a:t>
            </a:r>
            <a:r>
              <a:rPr lang="en-US" b="1" dirty="0">
                <a:solidFill>
                  <a:srgbClr val="FF0000"/>
                </a:solidFill>
              </a:rPr>
              <a:t>(August 14</a:t>
            </a:r>
            <a:r>
              <a:rPr lang="en-US" b="1" baseline="30000" dirty="0">
                <a:solidFill>
                  <a:srgbClr val="FF0000"/>
                </a:solidFill>
              </a:rPr>
              <a:t>th</a:t>
            </a:r>
            <a:r>
              <a:rPr lang="en-US" b="1" dirty="0">
                <a:solidFill>
                  <a:srgbClr val="FF0000"/>
                </a:solidFill>
              </a:rPr>
              <a:t>, 2025 @ 6:00 pm)</a:t>
            </a:r>
          </a:p>
        </p:txBody>
      </p:sp>
    </p:spTree>
    <p:extLst>
      <p:ext uri="{BB962C8B-B14F-4D97-AF65-F5344CB8AC3E}">
        <p14:creationId xmlns:p14="http://schemas.microsoft.com/office/powerpoint/2010/main" val="124603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AEACF-41FE-80CA-A5C5-A6DE8047C0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B7A610-14AD-729D-EB74-429F6EFDCDB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42222E7-666B-51C3-0DF2-BFBE7C52D960}"/>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Millage Rate Calendar</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5443B4C0-FB84-3A4E-A90A-64BE9F586A0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CF09EC1D-7D3E-791E-0A5A-7BE2193F74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6" name="Picture 5">
            <a:extLst>
              <a:ext uri="{FF2B5EF4-FFF2-40B4-BE49-F238E27FC236}">
                <a16:creationId xmlns:a16="http://schemas.microsoft.com/office/drawing/2014/main" id="{954E465D-F11B-5F7F-B804-859FC8E0478F}"/>
              </a:ext>
            </a:extLst>
          </p:cNvPr>
          <p:cNvPicPr>
            <a:picLocks noChangeAspect="1"/>
          </p:cNvPicPr>
          <p:nvPr/>
        </p:nvPicPr>
        <p:blipFill>
          <a:blip r:embed="rId4"/>
          <a:stretch>
            <a:fillRect/>
          </a:stretch>
        </p:blipFill>
        <p:spPr>
          <a:xfrm>
            <a:off x="617051" y="1126989"/>
            <a:ext cx="10957898" cy="5167810"/>
          </a:xfrm>
          <a:prstGeom prst="rect">
            <a:avLst/>
          </a:prstGeom>
        </p:spPr>
      </p:pic>
    </p:spTree>
    <p:extLst>
      <p:ext uri="{BB962C8B-B14F-4D97-AF65-F5344CB8AC3E}">
        <p14:creationId xmlns:p14="http://schemas.microsoft.com/office/powerpoint/2010/main" val="3764186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A52F-7819-3811-9362-BE785ECAA0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14D24D-A231-EB63-D3FF-C21642361AD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EA8D053-CD75-314E-D39A-1422712DAF38}"/>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Current 2025 Tax Digest and 5 Year History of Levy (Advertised on July 23</a:t>
            </a:r>
            <a:r>
              <a:rPr lang="en-US" sz="2700" baseline="30000" dirty="0">
                <a:solidFill>
                  <a:schemeClr val="bg1"/>
                </a:solidFill>
                <a:effectLst>
                  <a:outerShdw blurRad="38100" dist="38100" dir="2700000" algn="tl">
                    <a:srgbClr val="000000">
                      <a:alpha val="43137"/>
                    </a:srgbClr>
                  </a:outerShdw>
                </a:effectLst>
                <a:latin typeface="Trade Gothic Next HvyCd" panose="020B0906040303020004" pitchFamily="34" charset="0"/>
              </a:rPr>
              <a:t>rd)</a:t>
            </a:r>
            <a:endPar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51D05910-D799-719D-F488-B701F0CEE1E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F06780B5-52CD-2D20-7DD0-B1950D78C715}"/>
              </a:ext>
            </a:extLst>
          </p:cNvPr>
          <p:cNvSpPr>
            <a:spLocks noGrp="1"/>
          </p:cNvSpPr>
          <p:nvPr>
            <p:ph type="sldNum" sz="quarter" idx="12"/>
          </p:nvPr>
        </p:nvSpPr>
        <p:spPr/>
        <p:txBody>
          <a:bodyPr/>
          <a:lstStyle/>
          <a:p>
            <a:fld id="{28E6F07D-F62F-4C3B-A21E-2367E9A39921}" type="slidenum">
              <a:rPr lang="en-US" smtClean="0"/>
              <a:t>9</a:t>
            </a:fld>
            <a:endParaRPr lang="en-US"/>
          </a:p>
        </p:txBody>
      </p:sp>
      <p:pic>
        <p:nvPicPr>
          <p:cNvPr id="7" name="Picture 6">
            <a:extLst>
              <a:ext uri="{FF2B5EF4-FFF2-40B4-BE49-F238E27FC236}">
                <a16:creationId xmlns:a16="http://schemas.microsoft.com/office/drawing/2014/main" id="{BFE22C42-ACD4-7E73-7824-6BF2770F018B}"/>
              </a:ext>
            </a:extLst>
          </p:cNvPr>
          <p:cNvPicPr>
            <a:picLocks noChangeAspect="1"/>
          </p:cNvPicPr>
          <p:nvPr/>
        </p:nvPicPr>
        <p:blipFill>
          <a:blip r:embed="rId4"/>
          <a:stretch>
            <a:fillRect/>
          </a:stretch>
        </p:blipFill>
        <p:spPr>
          <a:xfrm>
            <a:off x="559056" y="1136820"/>
            <a:ext cx="10896600" cy="4967755"/>
          </a:xfrm>
          <a:prstGeom prst="rect">
            <a:avLst/>
          </a:prstGeom>
        </p:spPr>
      </p:pic>
    </p:spTree>
    <p:extLst>
      <p:ext uri="{BB962C8B-B14F-4D97-AF65-F5344CB8AC3E}">
        <p14:creationId xmlns:p14="http://schemas.microsoft.com/office/powerpoint/2010/main" val="1282345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B7532-EBA5-F897-01A2-1B678F694EE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8C1D0DD-29D4-90DC-D25E-1E716F699A8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382D7E4-8A9F-5891-AE74-BC0C85D2F803}"/>
              </a:ext>
            </a:extLst>
          </p:cNvPr>
          <p:cNvSpPr txBox="1"/>
          <p:nvPr/>
        </p:nvSpPr>
        <p:spPr>
          <a:xfrm>
            <a:off x="225240" y="165515"/>
            <a:ext cx="10627939" cy="553998"/>
          </a:xfrm>
          <a:prstGeom prst="rect">
            <a:avLst/>
          </a:prstGeom>
          <a:noFill/>
        </p:spPr>
        <p:txBody>
          <a:bodyPr wrap="square" rtlCol="0">
            <a:spAutoFit/>
          </a:bodyPr>
          <a:lstStyle/>
          <a:p>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 (Advertised on July 23</a:t>
            </a:r>
            <a:r>
              <a:rPr lang="en-US" sz="3000" baseline="30000" dirty="0">
                <a:solidFill>
                  <a:schemeClr val="bg1"/>
                </a:solidFill>
                <a:effectLst>
                  <a:outerShdw blurRad="38100" dist="38100" dir="2700000" algn="tl">
                    <a:srgbClr val="000000">
                      <a:alpha val="43137"/>
                    </a:srgbClr>
                  </a:outerShdw>
                </a:effectLst>
                <a:latin typeface="Trade Gothic Next HvyCd" panose="020B0906040303020004" pitchFamily="34" charset="0"/>
              </a:rPr>
              <a:t>rd</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a:t>
            </a:r>
          </a:p>
        </p:txBody>
      </p:sp>
      <p:pic>
        <p:nvPicPr>
          <p:cNvPr id="11" name="Picture 10">
            <a:extLst>
              <a:ext uri="{FF2B5EF4-FFF2-40B4-BE49-F238E27FC236}">
                <a16:creationId xmlns:a16="http://schemas.microsoft.com/office/drawing/2014/main" id="{42F1E685-EDD0-42CC-FDAE-F233683F6BC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536BF328-E1D0-3171-0FCE-A57FFFF0DC99}"/>
              </a:ext>
            </a:extLst>
          </p:cNvPr>
          <p:cNvSpPr>
            <a:spLocks noGrp="1"/>
          </p:cNvSpPr>
          <p:nvPr>
            <p:ph type="sldNum" sz="quarter" idx="12"/>
          </p:nvPr>
        </p:nvSpPr>
        <p:spPr/>
        <p:txBody>
          <a:bodyPr/>
          <a:lstStyle/>
          <a:p>
            <a:fld id="{28E6F07D-F62F-4C3B-A21E-2367E9A39921}" type="slidenum">
              <a:rPr lang="en-US" smtClean="0"/>
              <a:t>10</a:t>
            </a:fld>
            <a:endParaRPr lang="en-US"/>
          </a:p>
        </p:txBody>
      </p:sp>
      <p:sp>
        <p:nvSpPr>
          <p:cNvPr id="13" name="TextBox 12">
            <a:extLst>
              <a:ext uri="{FF2B5EF4-FFF2-40B4-BE49-F238E27FC236}">
                <a16:creationId xmlns:a16="http://schemas.microsoft.com/office/drawing/2014/main" id="{4C7D6090-22BA-8D81-8CC8-CEE03541F39B}"/>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A6C47C66-F486-0422-8DDF-41E8C2855199}"/>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A882426-0875-9091-78C4-2C686266C504}"/>
              </a:ext>
            </a:extLst>
          </p:cNvPr>
          <p:cNvSpPr txBox="1"/>
          <p:nvPr/>
        </p:nvSpPr>
        <p:spPr>
          <a:xfrm>
            <a:off x="2852529" y="1309842"/>
            <a:ext cx="8746435" cy="4734566"/>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p>
          <a:p>
            <a:pPr marL="0" marR="0" algn="ctr">
              <a:lnSpc>
                <a:spcPct val="107000"/>
              </a:lnSpc>
              <a:spcBef>
                <a:spcPts val="0"/>
              </a:spcBef>
              <a:spcAft>
                <a:spcPts val="800"/>
              </a:spcAft>
            </a:pPr>
            <a:endParaRPr lang="en-US" sz="1600" b="1" u="sng" dirty="0">
              <a:latin typeface="Arial" panose="020B060402020202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4.65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dirty="0">
                <a:latin typeface="Arial"/>
                <a:ea typeface="Calibri" panose="020F0502020204030204" pitchFamily="34" charset="0"/>
                <a:cs typeface="Times New Roman"/>
              </a:rPr>
              <a:t>2003</a:t>
            </a:r>
            <a:r>
              <a:rPr lang="en-US" sz="1600" dirty="0">
                <a:effectLst/>
                <a:latin typeface="Arial"/>
                <a:ea typeface="Calibri" panose="020F0502020204030204" pitchFamily="34" charset="0"/>
                <a:cs typeface="Times New Roman"/>
              </a:rPr>
              <a:t> Riverside Drive, Macon, Georgia on </a:t>
            </a:r>
            <a:r>
              <a:rPr lang="en-US" sz="1600" dirty="0">
                <a:solidFill>
                  <a:srgbClr val="FF0000"/>
                </a:solidFill>
                <a:latin typeface="Arial"/>
                <a:ea typeface="Calibri" panose="020F0502020204030204" pitchFamily="34" charset="0"/>
                <a:cs typeface="Times New Roman"/>
              </a:rPr>
              <a:t>July 31</a:t>
            </a:r>
            <a:r>
              <a:rPr lang="en-US" sz="1600" dirty="0">
                <a:solidFill>
                  <a:srgbClr val="FF0000"/>
                </a:solidFill>
                <a:effectLst/>
                <a:latin typeface="Arial"/>
                <a:ea typeface="Calibri" panose="020F0502020204030204" pitchFamily="34" charset="0"/>
                <a:cs typeface="Times New Roman"/>
              </a:rPr>
              <a:t>, 2025, at 11:00 A.M. </a:t>
            </a:r>
            <a:r>
              <a:rPr lang="en-US" sz="1600" dirty="0">
                <a:effectLst/>
                <a:latin typeface="Arial"/>
                <a:ea typeface="Calibri" panose="020F0502020204030204" pitchFamily="34" charset="0"/>
                <a:cs typeface="Times New Roman"/>
              </a:rPr>
              <a:t>and at the second public hearing at the same location and date </a:t>
            </a:r>
            <a:r>
              <a:rPr lang="en-US" sz="1600" dirty="0">
                <a:solidFill>
                  <a:srgbClr val="FF0000"/>
                </a:solidFill>
                <a:effectLst/>
                <a:latin typeface="Arial"/>
                <a:ea typeface="Calibri" panose="020F0502020204030204" pitchFamily="34" charset="0"/>
                <a:cs typeface="Times New Roman"/>
              </a:rPr>
              <a:t>at 6:00 P.M.</a:t>
            </a:r>
            <a:r>
              <a:rPr lang="en-US" sz="1600" dirty="0">
                <a:effectLst/>
                <a:latin typeface="Arial"/>
                <a:ea typeface="Calibri" panose="020F0502020204030204" pitchFamily="34" charset="0"/>
                <a:cs typeface="Times New Roman"/>
              </a:rPr>
              <a:t>  </a:t>
            </a:r>
          </a:p>
          <a:p>
            <a:pPr>
              <a:lnSpc>
                <a:spcPct val="107000"/>
              </a:lnSpc>
              <a:spcAft>
                <a:spcPts val="800"/>
              </a:spcAft>
            </a:pPr>
            <a:r>
              <a:rPr lang="en-US" sz="1600" dirty="0">
                <a:latin typeface="Arial"/>
                <a:ea typeface="Calibri" panose="020F0502020204030204" pitchFamily="34" charset="0"/>
                <a:cs typeface="Times New Roman"/>
              </a:rPr>
              <a:t>Times and places of additional public hearing on this tax increase are at the Professional Learning Center at the Martin-Whitley Educational Complex, 2003 Riverside Drive, Macon, Georgia, on </a:t>
            </a:r>
            <a:r>
              <a:rPr lang="en-US" sz="1600" dirty="0">
                <a:solidFill>
                  <a:srgbClr val="FF0000"/>
                </a:solidFill>
                <a:latin typeface="Arial"/>
                <a:ea typeface="Calibri" panose="020F0502020204030204" pitchFamily="34" charset="0"/>
                <a:cs typeface="Times New Roman"/>
              </a:rPr>
              <a:t>August 14, 2025, at 5:30 P.M.  </a:t>
            </a:r>
            <a:endParaRPr lang="en-US" sz="1600" dirty="0">
              <a:latin typeface="Arial"/>
              <a:ea typeface="Calibri" panose="020F0502020204030204" pitchFamily="34" charset="0"/>
              <a:cs typeface="Times New Roman"/>
            </a:endParaRPr>
          </a:p>
          <a:p>
            <a:r>
              <a:rPr lang="en-US" sz="1600" dirty="0">
                <a:effectLst/>
                <a:latin typeface="Arial" panose="020B0604020202020204" pitchFamily="34" charset="0"/>
                <a:ea typeface="Calibri" panose="020F0502020204030204" pitchFamily="34" charset="0"/>
              </a:rPr>
              <a:t>This tentative increase will result in a millage rate of 14.674 mills, an increase of .652 mills above the roll-back rate.  Without this tentative tax increase, the millage rate will be no more than 14.022 mills.  The proposed tax increase for a home with a fair market value of $200,000 is approximately $47.60 and the proposed tax increase for non-homestead property with a fair market value of $200,000 is approximately $52.16.</a:t>
            </a:r>
            <a:endParaRPr lang="en-US" sz="1600" dirty="0"/>
          </a:p>
        </p:txBody>
      </p:sp>
    </p:spTree>
    <p:extLst>
      <p:ext uri="{BB962C8B-B14F-4D97-AF65-F5344CB8AC3E}">
        <p14:creationId xmlns:p14="http://schemas.microsoft.com/office/powerpoint/2010/main" val="2000231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CE66E-4B5A-9577-12EF-B94A53C0578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1FFFE9-FC1D-386B-D4D6-F23989517536}"/>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Tax Digest Overview</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A197BC12-DC92-2F44-1A9D-5782F6B62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AB00F1E5-6385-613B-D713-24813F6ED103}"/>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E0CBFD83-EF4A-3C2D-4786-E45CA5D7B90B}"/>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1007587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12</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298189839"/>
              </p:ext>
            </p:extLst>
          </p:nvPr>
        </p:nvGraphicFramePr>
        <p:xfrm>
          <a:off x="748709" y="1126989"/>
          <a:ext cx="10735720" cy="53826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04152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53998"/>
          </a:xfrm>
          <a:prstGeom prst="rect">
            <a:avLst/>
          </a:prstGeom>
          <a:noFill/>
        </p:spPr>
        <p:txBody>
          <a:bodyPr wrap="square" rtlCol="0">
            <a:spAutoFit/>
          </a:bodyPr>
          <a:lstStyle/>
          <a:p>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2025 vs. Final CY 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13</a:t>
            </a:fld>
            <a:endParaRPr lang="en-US"/>
          </a:p>
        </p:txBody>
      </p:sp>
      <p:pic>
        <p:nvPicPr>
          <p:cNvPr id="9" name="Picture 8">
            <a:extLst>
              <a:ext uri="{FF2B5EF4-FFF2-40B4-BE49-F238E27FC236}">
                <a16:creationId xmlns:a16="http://schemas.microsoft.com/office/drawing/2014/main" id="{6117522D-4D7F-FDAE-FC08-04B2BA599C3D}"/>
              </a:ext>
            </a:extLst>
          </p:cNvPr>
          <p:cNvPicPr>
            <a:picLocks noChangeAspect="1"/>
          </p:cNvPicPr>
          <p:nvPr/>
        </p:nvPicPr>
        <p:blipFill>
          <a:blip r:embed="rId4"/>
          <a:stretch>
            <a:fillRect/>
          </a:stretch>
        </p:blipFill>
        <p:spPr>
          <a:xfrm>
            <a:off x="726205" y="1024264"/>
            <a:ext cx="10480936" cy="5565496"/>
          </a:xfrm>
          <a:prstGeom prst="rect">
            <a:avLst/>
          </a:prstGeom>
        </p:spPr>
      </p:pic>
    </p:spTree>
    <p:extLst>
      <p:ext uri="{BB962C8B-B14F-4D97-AF65-F5344CB8AC3E}">
        <p14:creationId xmlns:p14="http://schemas.microsoft.com/office/powerpoint/2010/main" val="4193250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CY 2025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4" name="Picture 3">
            <a:extLst>
              <a:ext uri="{FF2B5EF4-FFF2-40B4-BE49-F238E27FC236}">
                <a16:creationId xmlns:a16="http://schemas.microsoft.com/office/drawing/2014/main" id="{3265230E-D1F8-10E1-12F4-45CB11CCF393}"/>
              </a:ext>
            </a:extLst>
          </p:cNvPr>
          <p:cNvPicPr>
            <a:picLocks noChangeAspect="1"/>
          </p:cNvPicPr>
          <p:nvPr/>
        </p:nvPicPr>
        <p:blipFill>
          <a:blip r:embed="rId4"/>
          <a:stretch>
            <a:fillRect/>
          </a:stretch>
        </p:blipFill>
        <p:spPr>
          <a:xfrm>
            <a:off x="2029918" y="1126989"/>
            <a:ext cx="8048147" cy="5392901"/>
          </a:xfrm>
          <a:prstGeom prst="rect">
            <a:avLst/>
          </a:prstGeom>
        </p:spPr>
      </p:pic>
    </p:spTree>
    <p:extLst>
      <p:ext uri="{BB962C8B-B14F-4D97-AF65-F5344CB8AC3E}">
        <p14:creationId xmlns:p14="http://schemas.microsoft.com/office/powerpoint/2010/main" val="3423759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CEDF5-0FAF-DEEF-C243-B19269888F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C9AC1D-BE8D-A61F-FF07-BA3FBDD715B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81E8FB9-9154-F42B-7BF5-9F35081F3165}"/>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2026</a:t>
            </a:r>
          </a:p>
        </p:txBody>
      </p:sp>
      <p:pic>
        <p:nvPicPr>
          <p:cNvPr id="11" name="Picture 10">
            <a:extLst>
              <a:ext uri="{FF2B5EF4-FFF2-40B4-BE49-F238E27FC236}">
                <a16:creationId xmlns:a16="http://schemas.microsoft.com/office/drawing/2014/main" id="{0726FF95-1C28-1BB5-453D-94AA8EF5526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503FA931-37DC-020A-52AE-B14256615819}"/>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15</a:t>
            </a:fld>
            <a:endParaRPr lang="en-US"/>
          </a:p>
        </p:txBody>
      </p:sp>
      <p:pic>
        <p:nvPicPr>
          <p:cNvPr id="6" name="Picture 5">
            <a:extLst>
              <a:ext uri="{FF2B5EF4-FFF2-40B4-BE49-F238E27FC236}">
                <a16:creationId xmlns:a16="http://schemas.microsoft.com/office/drawing/2014/main" id="{B1053106-5FB1-42C3-E402-9B0A47F1C748}"/>
              </a:ext>
            </a:extLst>
          </p:cNvPr>
          <p:cNvPicPr>
            <a:picLocks noChangeAspect="1"/>
          </p:cNvPicPr>
          <p:nvPr/>
        </p:nvPicPr>
        <p:blipFill>
          <a:blip r:embed="rId4"/>
          <a:stretch>
            <a:fillRect/>
          </a:stretch>
        </p:blipFill>
        <p:spPr>
          <a:xfrm>
            <a:off x="142996" y="1148105"/>
            <a:ext cx="11906008" cy="4953537"/>
          </a:xfrm>
          <a:prstGeom prst="rect">
            <a:avLst/>
          </a:prstGeom>
        </p:spPr>
      </p:pic>
    </p:spTree>
    <p:extLst>
      <p:ext uri="{BB962C8B-B14F-4D97-AF65-F5344CB8AC3E}">
        <p14:creationId xmlns:p14="http://schemas.microsoft.com/office/powerpoint/2010/main" val="4283807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2025 (FY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Recommendation to  	</a:t>
            </a:r>
          </a:p>
          <a:p>
            <a:pPr algn="ctr"/>
            <a:r>
              <a:rPr lang="en-US" sz="3000" b="1" dirty="0">
                <a:solidFill>
                  <a:srgbClr val="00B050"/>
                </a:solidFill>
                <a:latin typeface="Arial" panose="020B0604020202020204" pitchFamily="34" charset="0"/>
                <a:cs typeface="Arial" panose="020B0604020202020204" pitchFamily="34" charset="0"/>
              </a:rPr>
              <a:t>Maintain CY 2024 Millage Rate with No Rollback</a:t>
            </a:r>
          </a:p>
          <a:p>
            <a:pPr algn="ctr"/>
            <a:r>
              <a:rPr lang="en-US" sz="3000" b="1" dirty="0">
                <a:solidFill>
                  <a:srgbClr val="00B050"/>
                </a:solidFill>
                <a:latin typeface="Arial" panose="020B0604020202020204" pitchFamily="34" charset="0"/>
                <a:cs typeface="Arial" panose="020B0604020202020204" pitchFamily="34" charset="0"/>
              </a:rPr>
              <a:t>14.674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281431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CY2025 to CY2024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 = 4.65%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4" name="Picture 3">
            <a:extLst>
              <a:ext uri="{FF2B5EF4-FFF2-40B4-BE49-F238E27FC236}">
                <a16:creationId xmlns:a16="http://schemas.microsoft.com/office/drawing/2014/main" id="{97341ACE-CA4D-6D9C-31E0-BB39604FF616}"/>
              </a:ext>
            </a:extLst>
          </p:cNvPr>
          <p:cNvPicPr>
            <a:picLocks noChangeAspect="1"/>
          </p:cNvPicPr>
          <p:nvPr/>
        </p:nvPicPr>
        <p:blipFill>
          <a:blip r:embed="rId4"/>
          <a:stretch>
            <a:fillRect/>
          </a:stretch>
        </p:blipFill>
        <p:spPr>
          <a:xfrm>
            <a:off x="88490" y="1367778"/>
            <a:ext cx="12015019" cy="4613690"/>
          </a:xfrm>
          <a:prstGeom prst="rect">
            <a:avLst/>
          </a:prstGeom>
        </p:spPr>
      </p:pic>
    </p:spTree>
    <p:extLst>
      <p:ext uri="{BB962C8B-B14F-4D97-AF65-F5344CB8AC3E}">
        <p14:creationId xmlns:p14="http://schemas.microsoft.com/office/powerpoint/2010/main" val="2525095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47732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2024 Millage Rate - Trend Projected Using Approved Budget Trends Expenditures and No Increase in Millage Rate in FY 2026 – FY 2031</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18</a:t>
            </a:fld>
            <a:endParaRPr lang="en-US" dirty="0"/>
          </a:p>
        </p:txBody>
      </p:sp>
      <p:pic>
        <p:nvPicPr>
          <p:cNvPr id="6" name="Picture 5">
            <a:extLst>
              <a:ext uri="{FF2B5EF4-FFF2-40B4-BE49-F238E27FC236}">
                <a16:creationId xmlns:a16="http://schemas.microsoft.com/office/drawing/2014/main" id="{41A1725F-7E01-F020-6312-E88B2CE2650F}"/>
              </a:ext>
            </a:extLst>
          </p:cNvPr>
          <p:cNvPicPr>
            <a:picLocks noChangeAspect="1"/>
          </p:cNvPicPr>
          <p:nvPr/>
        </p:nvPicPr>
        <p:blipFill>
          <a:blip r:embed="rId4"/>
          <a:stretch>
            <a:fillRect/>
          </a:stretch>
        </p:blipFill>
        <p:spPr>
          <a:xfrm>
            <a:off x="148660" y="1233985"/>
            <a:ext cx="11916697" cy="4551003"/>
          </a:xfrm>
          <a:prstGeom prst="rect">
            <a:avLst/>
          </a:prstGeom>
        </p:spPr>
      </p:pic>
    </p:spTree>
    <p:extLst>
      <p:ext uri="{BB962C8B-B14F-4D97-AF65-F5344CB8AC3E}">
        <p14:creationId xmlns:p14="http://schemas.microsoft.com/office/powerpoint/2010/main" val="2898049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DDFAC-99D1-5C19-5393-761584F025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30CDF8-6DEF-83B6-7303-485C7122C22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99ADF76-2113-422D-76DC-012BE3964A0E}"/>
              </a:ext>
            </a:extLst>
          </p:cNvPr>
          <p:cNvSpPr txBox="1"/>
          <p:nvPr/>
        </p:nvSpPr>
        <p:spPr>
          <a:xfrm>
            <a:off x="225240" y="165515"/>
            <a:ext cx="10627939" cy="523220"/>
          </a:xfrm>
          <a:prstGeom prst="rect">
            <a:avLst/>
          </a:prstGeom>
          <a:noFill/>
        </p:spPr>
        <p:txBody>
          <a:bodyPr wrap="square" rtlCol="0">
            <a:spAutoFit/>
          </a:bodyPr>
          <a:lstStyle/>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Cost to Homeowner to maintain Millage rate of 14.674 Mills</a:t>
            </a:r>
          </a:p>
        </p:txBody>
      </p:sp>
      <p:pic>
        <p:nvPicPr>
          <p:cNvPr id="11" name="Picture 10">
            <a:extLst>
              <a:ext uri="{FF2B5EF4-FFF2-40B4-BE49-F238E27FC236}">
                <a16:creationId xmlns:a16="http://schemas.microsoft.com/office/drawing/2014/main" id="{FF3DCD7D-9D71-9E73-0CF2-8429EFAE1E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96895C-ED6E-6F97-9C0E-969A6DBD09C2}"/>
              </a:ext>
            </a:extLst>
          </p:cNvPr>
          <p:cNvSpPr>
            <a:spLocks noGrp="1"/>
          </p:cNvSpPr>
          <p:nvPr>
            <p:ph type="sldNum" sz="quarter" idx="12"/>
          </p:nvPr>
        </p:nvSpPr>
        <p:spPr>
          <a:xfrm>
            <a:off x="9301018" y="6377174"/>
            <a:ext cx="2743200" cy="365125"/>
          </a:xfrm>
        </p:spPr>
        <p:txBody>
          <a:bodyPr/>
          <a:lstStyle/>
          <a:p>
            <a:fld id="{28E6F07D-F62F-4C3B-A21E-2367E9A39921}" type="slidenum">
              <a:rPr lang="en-US" smtClean="0"/>
              <a:t>19</a:t>
            </a:fld>
            <a:endParaRPr lang="en-US"/>
          </a:p>
        </p:txBody>
      </p:sp>
      <p:pic>
        <p:nvPicPr>
          <p:cNvPr id="7" name="Picture 6">
            <a:extLst>
              <a:ext uri="{FF2B5EF4-FFF2-40B4-BE49-F238E27FC236}">
                <a16:creationId xmlns:a16="http://schemas.microsoft.com/office/drawing/2014/main" id="{E3E67058-8C0F-D7C1-E671-DF20E9E874E8}"/>
              </a:ext>
            </a:extLst>
          </p:cNvPr>
          <p:cNvPicPr>
            <a:picLocks noChangeAspect="1"/>
          </p:cNvPicPr>
          <p:nvPr/>
        </p:nvPicPr>
        <p:blipFill>
          <a:blip r:embed="rId4"/>
          <a:stretch>
            <a:fillRect/>
          </a:stretch>
        </p:blipFill>
        <p:spPr>
          <a:xfrm>
            <a:off x="1453801" y="1076158"/>
            <a:ext cx="9218817" cy="5534701"/>
          </a:xfrm>
          <a:prstGeom prst="rect">
            <a:avLst/>
          </a:prstGeom>
        </p:spPr>
      </p:pic>
    </p:spTree>
    <p:extLst>
      <p:ext uri="{BB962C8B-B14F-4D97-AF65-F5344CB8AC3E}">
        <p14:creationId xmlns:p14="http://schemas.microsoft.com/office/powerpoint/2010/main" val="2958236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Public Comment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7" name="Picture 6" descr="A group of colorful people holding hands&#10;&#10;AI-generated content may be incorrect.">
            <a:extLst>
              <a:ext uri="{FF2B5EF4-FFF2-40B4-BE49-F238E27FC236}">
                <a16:creationId xmlns:a16="http://schemas.microsoft.com/office/drawing/2014/main" id="{AB5AA9DF-F36A-9574-9945-6EB800BFA34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8571" y="1855742"/>
            <a:ext cx="10916875" cy="3579825"/>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400</TotalTime>
  <Words>1318</Words>
  <Application>Microsoft Office PowerPoint</Application>
  <PresentationFormat>Widescreen</PresentationFormat>
  <Paragraphs>149</Paragraphs>
  <Slides>21</Slides>
  <Notes>16</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Aptos</vt:lpstr>
      <vt:lpstr>Arial</vt:lpstr>
      <vt:lpstr>Arial Narrow</vt:lpstr>
      <vt:lpstr>Calibri</vt:lpstr>
      <vt:lpstr>Calibri Light</vt:lpstr>
      <vt:lpstr>Trade Gothic Next</vt:lpstr>
      <vt:lpstr>Trade Gothic Next Cond</vt:lpstr>
      <vt:lpstr>Trade Gothic Next HvyCd</vt:lpstr>
      <vt:lpstr>Wingdings</vt:lpstr>
      <vt:lpstr>Office Theme</vt:lpstr>
      <vt:lpstr>1_Office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Everidge, Tiffany</cp:lastModifiedBy>
  <cp:revision>12</cp:revision>
  <cp:lastPrinted>2024-08-19T16:20:21Z</cp:lastPrinted>
  <dcterms:created xsi:type="dcterms:W3CDTF">2023-05-01T16:02:45Z</dcterms:created>
  <dcterms:modified xsi:type="dcterms:W3CDTF">2025-07-31T13:33:40Z</dcterms:modified>
</cp:coreProperties>
</file>