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0"/>
  </p:notesMasterIdLst>
  <p:sldIdLst>
    <p:sldId id="271" r:id="rId3"/>
    <p:sldId id="287" r:id="rId4"/>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051" autoAdjust="0"/>
  </p:normalViewPr>
  <p:slideViewPr>
    <p:cSldViewPr snapToGrid="0" snapToObjects="1">
      <p:cViewPr varScale="1">
        <p:scale>
          <a:sx n="92" d="100"/>
          <a:sy n="92" d="100"/>
        </p:scale>
        <p:origin x="31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FEA900-7D65-4494-8E58-F8227F7DFCD1}"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93018-D840-4437-B60F-99DFAAF0875F}" type="slidenum">
              <a:rPr lang="en-US" smtClean="0"/>
              <a:t>‹#›</a:t>
            </a:fld>
            <a:endParaRPr lang="en-US"/>
          </a:p>
        </p:txBody>
      </p:sp>
    </p:spTree>
    <p:extLst>
      <p:ext uri="{BB962C8B-B14F-4D97-AF65-F5344CB8AC3E}">
        <p14:creationId xmlns:p14="http://schemas.microsoft.com/office/powerpoint/2010/main" val="1897986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morning, and thank you all for being here.</a:t>
            </a:r>
          </a:p>
          <a:p>
            <a:r>
              <a:rPr lang="en-US"/>
              <a:t>Before we get into today's activity, I want to spend just a couple of minutes recapping where we are. This is not a new process — we have been working on consolidation and rezoning throughout FY25-26, and today builds directly on that work.</a:t>
            </a:r>
          </a:p>
          <a:p>
            <a:r>
              <a:rPr lang="en-US"/>
              <a:t>I want to be clear about one thing up front: we are not going to talk about specific schools today. Not one name. What we are going to do is decide, together, how any school should be evaluated. Criteria first, schools second.</a:t>
            </a:r>
          </a:p>
          <a:p>
            <a:r>
              <a:rPr lang="en-US"/>
              <a:t>So let me start with where the process stands.</a:t>
            </a:r>
          </a:p>
        </p:txBody>
      </p:sp>
      <p:sp>
        <p:nvSpPr>
          <p:cNvPr id="4" name="Slide Number Placeholder 3"/>
          <p:cNvSpPr>
            <a:spLocks noGrp="1"/>
          </p:cNvSpPr>
          <p:nvPr>
            <p:ph type="sldNum" sz="quarter" idx="5"/>
          </p:nvPr>
        </p:nvSpPr>
        <p:spPr/>
        <p:txBody>
          <a:bodyPr/>
          <a:lstStyle/>
          <a:p>
            <a:fld id="{97693018-D840-4437-B60F-99DFAAF0875F}" type="slidenum">
              <a:rPr lang="en-US" smtClean="0"/>
              <a:t>1</a:t>
            </a:fld>
            <a:endParaRPr lang="en-US"/>
          </a:p>
        </p:txBody>
      </p:sp>
    </p:spTree>
    <p:extLst>
      <p:ext uri="{BB962C8B-B14F-4D97-AF65-F5344CB8AC3E}">
        <p14:creationId xmlns:p14="http://schemas.microsoft.com/office/powerpoint/2010/main" val="133483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Here is the districtwide picture — and I want to emphasize districtwide, because these are the numbers that brought us to this conversation in the first place.</a:t>
            </a:r>
          </a:p>
          <a:p>
            <a:r>
              <a:rPr lang="en-US"/>
              <a:t>Our enrollment is declining, and our projections show that continuing. Our elementary utilization sits at about 77.6 percent. That translates to more than 2,600 empty elementary seats across the district. Nine of our elementary schools are below 450 students in K through 5, which puts them under the state enrollment threshold.</a:t>
            </a:r>
          </a:p>
          <a:p>
            <a:r>
              <a:rPr lang="en-US"/>
              <a:t>At the same time, we are facing real fiscal pressure and real facility needs — buildings that will require significant investment to maintain or modernize.</a:t>
            </a:r>
          </a:p>
          <a:p>
            <a:r>
              <a:rPr lang="en-US"/>
              <a:t>And we have heard from our community. Families have raised concerns throughout this process, and I will come back to those near the end of today.</a:t>
            </a:r>
          </a:p>
          <a:p>
            <a:r>
              <a:rPr lang="en-US"/>
              <a:t>One more piece of context. In September, we paused the scenarios that had been shared previously and created a new advisory process. That pause is exactly why we are here today. Rather than debating scenarios that were already on paper, we are going back a step and building the framework that any scenario should be measured against.</a:t>
            </a:r>
          </a:p>
          <a:p>
            <a:r>
              <a:rPr lang="en-US"/>
              <a:t>Are there questions on the context before we move into the activity?</a:t>
            </a:r>
            <a:endParaRPr lang="en-US"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here is our question for today: What should matter most?</a:t>
            </a:r>
          </a:p>
          <a:p>
            <a:r>
              <a:rPr lang="en-US"/>
              <a:t>I want to be very precise about what that question is — and what it is not.</a:t>
            </a:r>
          </a:p>
          <a:p>
            <a:r>
              <a:rPr lang="en-US"/>
              <a:t>The question is not "Which schools should close?" That is not what we are doing this morning.</a:t>
            </a:r>
          </a:p>
          <a:p>
            <a:r>
              <a:rPr lang="en-US"/>
              <a:t>The question is "How should we evaluate any potential consolidation scenario?"</a:t>
            </a:r>
          </a:p>
          <a:p>
            <a:r>
              <a:rPr lang="en-US"/>
              <a:t>That distinction matters enormously. If we start with schools, every criterion we pick gets shaped by the school we already have in mind. If we start with criteria, we end up with something fair, consistent, and defensible — something we can apply the same way to every school in the approved scope.</a:t>
            </a:r>
          </a:p>
          <a:p>
            <a:r>
              <a:rPr lang="en-US"/>
              <a:t>Criteria first. Schools second. You are going to hear me say that several more times today.</a:t>
            </a:r>
          </a:p>
        </p:txBody>
      </p:sp>
      <p:sp>
        <p:nvSpPr>
          <p:cNvPr id="4" name="Slide Number Placeholder 3"/>
          <p:cNvSpPr>
            <a:spLocks noGrp="1"/>
          </p:cNvSpPr>
          <p:nvPr>
            <p:ph type="sldNum" sz="quarter" idx="5"/>
          </p:nvPr>
        </p:nvSpPr>
        <p:spPr/>
        <p:txBody>
          <a:bodyPr/>
          <a:lstStyle/>
          <a:p>
            <a:fld id="{97693018-D840-4437-B60F-99DFAAF0875F}" type="slidenum">
              <a:rPr lang="en-US" smtClean="0"/>
              <a:t>3</a:t>
            </a:fld>
            <a:endParaRPr lang="en-US"/>
          </a:p>
        </p:txBody>
      </p:sp>
    </p:spTree>
    <p:extLst>
      <p:ext uri="{BB962C8B-B14F-4D97-AF65-F5344CB8AC3E}">
        <p14:creationId xmlns:p14="http://schemas.microsoft.com/office/powerpoint/2010/main" val="2594641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frame why we are here.</a:t>
            </a:r>
          </a:p>
          <a:p>
            <a:r>
              <a:rPr lang="en-US"/>
              <a:t>On the left is where we have come from. Our prior work established a data-based approach for comparing consolidation scenarios. The September reset paused what had been shared and created a new advisory process. And that gives this Board an opportunity — the opportunity to define the criteria, the measures, the relative importance, and the guardrails that should guide everything that comes next.</a:t>
            </a:r>
          </a:p>
          <a:p>
            <a:r>
              <a:rPr lang="en-US"/>
              <a:t>On the right is what I would like us to walk out of this room having accomplished.</a:t>
            </a:r>
          </a:p>
          <a:p>
            <a:r>
              <a:rPr lang="en-US"/>
              <a:t>First, agreement on the factors that should be considered.</a:t>
            </a:r>
          </a:p>
          <a:p>
            <a:r>
              <a:rPr lang="en-US"/>
              <a:t>Second, clarity on what data we will actually use to measure each factor.</a:t>
            </a:r>
          </a:p>
          <a:p>
            <a:r>
              <a:rPr lang="en-US"/>
              <a:t>Third, a decision on how much influence each factor should have.</a:t>
            </a:r>
          </a:p>
          <a:p>
            <a:r>
              <a:rPr lang="en-US"/>
              <a:t>Fourth, identification of any non-negotiable guardrails.</a:t>
            </a:r>
          </a:p>
          <a:p>
            <a:r>
              <a:rPr lang="en-US"/>
              <a:t>And fifth, authorization for administration and our consultants to apply this framework consistently to the schools within the approved scope.</a:t>
            </a:r>
          </a:p>
          <a:p>
            <a:r>
              <a:rPr lang="en-US"/>
              <a:t>Before we start — is there an outcome any of you would add to that list?</a:t>
            </a:r>
          </a:p>
        </p:txBody>
      </p:sp>
      <p:sp>
        <p:nvSpPr>
          <p:cNvPr id="4" name="Slide Number Placeholder 3"/>
          <p:cNvSpPr>
            <a:spLocks noGrp="1"/>
          </p:cNvSpPr>
          <p:nvPr>
            <p:ph type="sldNum" sz="quarter" idx="5"/>
          </p:nvPr>
        </p:nvSpPr>
        <p:spPr/>
        <p:txBody>
          <a:bodyPr/>
          <a:lstStyle/>
          <a:p>
            <a:fld id="{97693018-D840-4437-B60F-99DFAAF0875F}" type="slidenum">
              <a:rPr lang="en-US" smtClean="0"/>
              <a:t>4</a:t>
            </a:fld>
            <a:endParaRPr lang="en-US"/>
          </a:p>
        </p:txBody>
      </p:sp>
    </p:spTree>
    <p:extLst>
      <p:ext uri="{BB962C8B-B14F-4D97-AF65-F5344CB8AC3E}">
        <p14:creationId xmlns:p14="http://schemas.microsoft.com/office/powerpoint/2010/main" val="1383698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want to put our ground rule on the screen, and I am going to read it out loud because it is the most important thing I will say today.</a:t>
            </a:r>
          </a:p>
          <a:p>
            <a:r>
              <a:rPr lang="en-US"/>
              <a:t>Criteria first. Schools second.</a:t>
            </a:r>
          </a:p>
          <a:p>
            <a:r>
              <a:rPr lang="en-US"/>
              <a:t>Today we are establishing the lens, not looking through it. We will not discuss whether any particular school should or should not be consolidated during this exercise. Our goal is to establish a fair and consistent framework first. Once it is established, the same criteria, the same measures, the same weights, and the same guardrails will be applied consistently to every school within the scope of the analysis.</a:t>
            </a:r>
          </a:p>
          <a:p>
            <a:r>
              <a:rPr lang="en-US"/>
              <a:t>Here is why that matters. If a school name enters this conversation in the next hour, every one of us will start — probably without meaning to — building criteria that point toward or away from that school. That is human nature. It is also how a process loses its credibility.</a:t>
            </a:r>
          </a:p>
          <a:p>
            <a:r>
              <a:rPr lang="en-US"/>
              <a:t>So if a name comes up, I am going to stop us and ask you to turn it into a criterion instead. Fair enough?</a:t>
            </a:r>
          </a:p>
        </p:txBody>
      </p:sp>
      <p:sp>
        <p:nvSpPr>
          <p:cNvPr id="4" name="Slide Number Placeholder 3"/>
          <p:cNvSpPr>
            <a:spLocks noGrp="1"/>
          </p:cNvSpPr>
          <p:nvPr>
            <p:ph type="sldNum" sz="quarter" idx="5"/>
          </p:nvPr>
        </p:nvSpPr>
        <p:spPr/>
        <p:txBody>
          <a:bodyPr/>
          <a:lstStyle/>
          <a:p>
            <a:fld id="{97693018-D840-4437-B60F-99DFAAF0875F}" type="slidenum">
              <a:rPr lang="en-US" smtClean="0"/>
              <a:t>5</a:t>
            </a:fld>
            <a:endParaRPr lang="en-US"/>
          </a:p>
        </p:txBody>
      </p:sp>
    </p:spTree>
    <p:extLst>
      <p:ext uri="{BB962C8B-B14F-4D97-AF65-F5344CB8AC3E}">
        <p14:creationId xmlns:p14="http://schemas.microsoft.com/office/powerpoint/2010/main" val="3725574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twelve factors we will be working with today. They are not something administration invented last week — they come from the consolidation work this District has already done, with three additions you asked for. Let me walk the first six.</a:t>
            </a:r>
          </a:p>
          <a:p>
            <a:r>
              <a:rPr lang="en-US"/>
              <a:t>One, Enrollment and Utilization. To what extent are current enrollment and building utilization sustainable? This is a "where are we now" question.</a:t>
            </a:r>
          </a:p>
          <a:p>
            <a:r>
              <a:rPr lang="en-US"/>
              <a:t>Two, Facility Condition and Future Capital Needs. What condition is the building in, and what significant investment will be required to maintain or modernize it?</a:t>
            </a:r>
          </a:p>
          <a:p>
            <a:r>
              <a:rPr lang="en-US"/>
              <a:t>Three, Financial Impact and Cost Efficiency. Operating costs, per-pupil costs, potential recurring savings, cost avoidance, and other fiscal implications.</a:t>
            </a:r>
          </a:p>
          <a:p>
            <a:r>
              <a:rPr lang="en-US"/>
              <a:t>Four, Receiving-School Capacity. Is there sufficient capacity at nearby schools to accommodate students appropriately — now and in the future?</a:t>
            </a:r>
          </a:p>
          <a:p>
            <a:r>
              <a:rPr lang="en-US"/>
              <a:t>Five, Educational and Program Opportunities. How would consolidation affect access to academic programs, specialized services, extracurriculars, staffing, and student supports?</a:t>
            </a:r>
          </a:p>
          <a:p>
            <a:r>
              <a:rPr lang="en-US"/>
              <a:t>And six, Transportation. Travel distance and time, transportation cost, accessibility, and student safety.</a:t>
            </a:r>
          </a:p>
          <a:p>
            <a:r>
              <a:rPr lang="en-US"/>
              <a:t>Six more on the next slide — including the three you specifically asked us to add.</a:t>
            </a:r>
          </a:p>
        </p:txBody>
      </p:sp>
      <p:sp>
        <p:nvSpPr>
          <p:cNvPr id="4" name="Slide Number Placeholder 3"/>
          <p:cNvSpPr>
            <a:spLocks noGrp="1"/>
          </p:cNvSpPr>
          <p:nvPr>
            <p:ph type="sldNum" sz="quarter" idx="5"/>
          </p:nvPr>
        </p:nvSpPr>
        <p:spPr/>
        <p:txBody>
          <a:bodyPr/>
          <a:lstStyle/>
          <a:p>
            <a:fld id="{97693018-D840-4437-B60F-99DFAAF0875F}" type="slidenum">
              <a:rPr lang="en-US" smtClean="0"/>
              <a:t>6</a:t>
            </a:fld>
            <a:endParaRPr lang="en-US"/>
          </a:p>
        </p:txBody>
      </p:sp>
    </p:spTree>
    <p:extLst>
      <p:ext uri="{BB962C8B-B14F-4D97-AF65-F5344CB8AC3E}">
        <p14:creationId xmlns:p14="http://schemas.microsoft.com/office/powerpoint/2010/main" val="305797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remaining six.</a:t>
            </a:r>
          </a:p>
          <a:p>
            <a:r>
              <a:rPr lang="en-US"/>
              <a:t>Seven, Community Impact and Property Reuse. The impact on families, neighborhoods, school communities, and what might happen to the property itself.</a:t>
            </a:r>
          </a:p>
          <a:p>
            <a:r>
              <a:rPr lang="en-US"/>
              <a:t>Eight, Feeder Patterns. Would consolidation strengthen or complicate the elementary-to-middle-to-high continuity for students?</a:t>
            </a:r>
          </a:p>
          <a:p>
            <a:r>
              <a:rPr lang="en-US"/>
              <a:t>Nine, Enrollment Trends and Projected Growth.</a:t>
            </a:r>
          </a:p>
          <a:p>
            <a:r>
              <a:rPr lang="en-US"/>
              <a:t>And I want to pause there, because you may be wondering why nine is separate from one. They answer genuinely different questions. Enrollment and Utilization asks where we are now. Enrollment Trends asks where we are headed. A school can be underutilized today but sit in an area projected for real growth. Another can look fine today and be projected to decline substantially. If we collapse those into one factor, we lose that distinction — and it matters for long-term planning.</a:t>
            </a:r>
          </a:p>
          <a:p>
            <a:r>
              <a:rPr lang="en-US"/>
              <a:t>Ten, eleven, and twelve are the three this Board asked us to add. Student Attendance — what do attendance and chronic absenteeism trends tell us, and how might consolidation affect a student's ability to attend consistently? School Performance — what do multiple years of achievement, growth, and school improvement indicators demonstrate? And Student Discipline and School Climate — what do discipline, behavior, safety, and climate indicators suggest about the current environment and the implications of a transition?</a:t>
            </a:r>
          </a:p>
          <a:p>
            <a:r>
              <a:rPr lang="en-US"/>
              <a:t>Now, before we go further: is anything missing that must be considered before we evaluate schools? I am genuinely asking. You will each get a blank card in a moment, but if something is on your mind now, say it. The only requirement is that we reach consensus before we add a thirteenth factor.</a:t>
            </a:r>
          </a:p>
        </p:txBody>
      </p:sp>
      <p:sp>
        <p:nvSpPr>
          <p:cNvPr id="4" name="Slide Number Placeholder 3"/>
          <p:cNvSpPr>
            <a:spLocks noGrp="1"/>
          </p:cNvSpPr>
          <p:nvPr>
            <p:ph type="sldNum" sz="quarter" idx="5"/>
          </p:nvPr>
        </p:nvSpPr>
        <p:spPr/>
        <p:txBody>
          <a:bodyPr/>
          <a:lstStyle/>
          <a:p>
            <a:fld id="{97693018-D840-4437-B60F-99DFAAF0875F}" type="slidenum">
              <a:rPr lang="en-US" smtClean="0"/>
              <a:t>7</a:t>
            </a:fld>
            <a:endParaRPr lang="en-US"/>
          </a:p>
        </p:txBody>
      </p:sp>
    </p:spTree>
    <p:extLst>
      <p:ext uri="{BB962C8B-B14F-4D97-AF65-F5344CB8AC3E}">
        <p14:creationId xmlns:p14="http://schemas.microsoft.com/office/powerpoint/2010/main" val="369455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path we are going to take, so you know where we are going.</a:t>
            </a:r>
          </a:p>
          <a:p>
            <a:r>
              <a:rPr lang="en-US"/>
              <a:t>Step one, Sort. You will each take the twelve cards and sort them individually into high, moderate, and supporting consideration.</a:t>
            </a:r>
          </a:p>
          <a:p>
            <a:r>
              <a:rPr lang="en-US"/>
              <a:t>Step two, Define. We will go factor by factor and agree on what data actually measures it.</a:t>
            </a:r>
          </a:p>
          <a:p>
            <a:r>
              <a:rPr lang="en-US"/>
              <a:t>Step three, Weight. Each of you gets 100 points to spend across the twelve.</a:t>
            </a:r>
          </a:p>
          <a:p>
            <a:r>
              <a:rPr lang="en-US"/>
              <a:t>Step four, Discuss. We will put up the factors where we disagree most and talk those through.</a:t>
            </a:r>
          </a:p>
          <a:p>
            <a:r>
              <a:rPr lang="en-US"/>
              <a:t>Step five, Guardrails. We will identify the conditions that must always be true, regardless of any score.</a:t>
            </a:r>
          </a:p>
          <a:p>
            <a:r>
              <a:rPr lang="en-US"/>
              <a:t>And step six, Confirm. We approve the framework and authorize its use.</a:t>
            </a:r>
          </a:p>
          <a:p>
            <a:r>
              <a:rPr lang="en-US"/>
              <a:t>That is roughly an hour and a half of working time. The order matters — we define what we are measuring before we assign weight to it, and we assign weight before we argue about it.</a:t>
            </a:r>
          </a:p>
          <a:p>
            <a:r>
              <a:rPr lang="en-US"/>
              <a:t>And the rule at the bottom holds throughout: no school names during criteria-setting. The framework gets built before school-level data gets reviewed.</a:t>
            </a:r>
          </a:p>
        </p:txBody>
      </p:sp>
      <p:sp>
        <p:nvSpPr>
          <p:cNvPr id="4" name="Slide Number Placeholder 3"/>
          <p:cNvSpPr>
            <a:spLocks noGrp="1"/>
          </p:cNvSpPr>
          <p:nvPr>
            <p:ph type="sldNum" sz="quarter" idx="5"/>
          </p:nvPr>
        </p:nvSpPr>
        <p:spPr/>
        <p:txBody>
          <a:bodyPr/>
          <a:lstStyle/>
          <a:p>
            <a:fld id="{97693018-D840-4437-B60F-99DFAAF0875F}" type="slidenum">
              <a:rPr lang="en-US" smtClean="0"/>
              <a:t>8</a:t>
            </a:fld>
            <a:endParaRPr lang="en-US"/>
          </a:p>
        </p:txBody>
      </p:sp>
    </p:spTree>
    <p:extLst>
      <p:ext uri="{BB962C8B-B14F-4D97-AF65-F5344CB8AC3E}">
        <p14:creationId xmlns:p14="http://schemas.microsoft.com/office/powerpoint/2010/main" val="1779270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Round one. You each have twelve criterion cards in front of you, plus one blank card.</a:t>
            </a:r>
          </a:p>
          <a:p>
            <a:r>
              <a:rPr lang="en-US"/>
              <a:t>I want you to work individually and silently for the next ten minutes or so. No table talk yet — I want your own judgment first, before it gets influenced by the person next to you.</a:t>
            </a:r>
          </a:p>
          <a:p>
            <a:r>
              <a:rPr lang="en-US"/>
              <a:t>Sort every card into one of three piles.</a:t>
            </a:r>
          </a:p>
          <a:p>
            <a:r>
              <a:rPr lang="en-US"/>
              <a:t>High consideration: this should substantially influence which scenarios we develop.</a:t>
            </a:r>
          </a:p>
          <a:p>
            <a:r>
              <a:rPr lang="en-US"/>
              <a:t>Moderate consideration: this should influence the analysis, but it should not drive the decision by itself.</a:t>
            </a:r>
          </a:p>
          <a:p>
            <a:r>
              <a:rPr lang="en-US"/>
              <a:t>Supporting consideration: this is important context, but it should carry less influence than other factors.</a:t>
            </a:r>
          </a:p>
          <a:p>
            <a:r>
              <a:rPr lang="en-US"/>
              <a:t>One clarification, because it matters. Supporting does not mean unimportant. Nothing on these cards is unimportant. It means that when two factors pull against each other, this one gives ground.</a:t>
            </a:r>
          </a:p>
          <a:p>
            <a:r>
              <a:rPr lang="en-US"/>
              <a:t>The blank card is for anything missing. I put it there deliberately — I do not want anyone leaving here feeling that administration handed you a pre-determined list.</a:t>
            </a:r>
          </a:p>
          <a:p>
            <a:r>
              <a:rPr lang="en-US"/>
              <a:t>Take your time. I will give you a two-minute warning.</a:t>
            </a:r>
          </a:p>
          <a:p>
            <a:r>
              <a:rPr lang="en-US"/>
              <a:t>And when we come back together, the question I will ask is: is anything missing that must be considered before we evaluate schools?</a:t>
            </a:r>
          </a:p>
        </p:txBody>
      </p:sp>
      <p:sp>
        <p:nvSpPr>
          <p:cNvPr id="4" name="Slide Number Placeholder 3"/>
          <p:cNvSpPr>
            <a:spLocks noGrp="1"/>
          </p:cNvSpPr>
          <p:nvPr>
            <p:ph type="sldNum" sz="quarter" idx="5"/>
          </p:nvPr>
        </p:nvSpPr>
        <p:spPr/>
        <p:txBody>
          <a:bodyPr/>
          <a:lstStyle/>
          <a:p>
            <a:fld id="{97693018-D840-4437-B60F-99DFAAF0875F}" type="slidenum">
              <a:rPr lang="en-US" smtClean="0"/>
              <a:t>9</a:t>
            </a:fld>
            <a:endParaRPr lang="en-US"/>
          </a:p>
        </p:txBody>
      </p:sp>
    </p:spTree>
    <p:extLst>
      <p:ext uri="{BB962C8B-B14F-4D97-AF65-F5344CB8AC3E}">
        <p14:creationId xmlns:p14="http://schemas.microsoft.com/office/powerpoint/2010/main" val="4140826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Round two. Before we weight anything, we need to agree on what we are actually measuring.</a:t>
            </a:r>
          </a:p>
          <a:p>
            <a:r>
              <a:rPr lang="en-US"/>
              <a:t>Here is the question for each criterion: what would we expect to see in the data to evaluate this factor fairly?</a:t>
            </a:r>
          </a:p>
          <a:p>
            <a:r>
              <a:rPr lang="en-US"/>
              <a:t>Let me give you what we have drafted, and you tell me what is missing or wrong.</a:t>
            </a:r>
          </a:p>
          <a:p>
            <a:r>
              <a:rPr lang="en-US"/>
              <a:t>Student Attendance — average daily attendance, chronic absenteeism, and the multi-year trend.</a:t>
            </a:r>
          </a:p>
          <a:p>
            <a:r>
              <a:rPr lang="en-US"/>
              <a:t>School Performance — achievement, growth, accountability indicators, multi-year trend.</a:t>
            </a:r>
          </a:p>
          <a:p>
            <a:r>
              <a:rPr lang="en-US"/>
              <a:t>Student Discipline and Climate — discipline incidents and rates, in-school and out-of-school suspension, serious incidents, and climate and safety data.</a:t>
            </a:r>
          </a:p>
          <a:p>
            <a:r>
              <a:rPr lang="en-US"/>
              <a:t>Facilities — facility condition, deferred maintenance, renovation or replacement needs, and capital avoidance.</a:t>
            </a:r>
          </a:p>
          <a:p>
            <a:r>
              <a:rPr lang="en-US"/>
              <a:t>Financial Impact — operating cost, per-pupil cost, recurring savings, transition cost, and cost avoidance.</a:t>
            </a:r>
          </a:p>
          <a:p>
            <a:r>
              <a:rPr lang="en-US"/>
              <a:t>Enrollment — current enrollment, utilization, historical trend, and a ten-year projection.</a:t>
            </a:r>
          </a:p>
          <a:p>
            <a:r>
              <a:rPr lang="en-US"/>
              <a:t>I want to spend real time here, because this step prevents a problem later. If we do not nail down what we mean by "performance" or by "discipline" today, we will end up arguing about it six months from now when the data comes back and someone says that is not what I meant.</a:t>
            </a:r>
          </a:p>
          <a:p>
            <a:r>
              <a:rPr lang="en-US"/>
              <a:t>And as we go: if any of you believe a measure requires data we do not currently have, or data that needs independent validation, flag it now and I will capture it.</a:t>
            </a:r>
          </a:p>
        </p:txBody>
      </p:sp>
      <p:sp>
        <p:nvSpPr>
          <p:cNvPr id="4" name="Slide Number Placeholder 3"/>
          <p:cNvSpPr>
            <a:spLocks noGrp="1"/>
          </p:cNvSpPr>
          <p:nvPr>
            <p:ph type="sldNum" sz="quarter" idx="5"/>
          </p:nvPr>
        </p:nvSpPr>
        <p:spPr/>
        <p:txBody>
          <a:bodyPr/>
          <a:lstStyle/>
          <a:p>
            <a:fld id="{97693018-D840-4437-B60F-99DFAAF0875F}" type="slidenum">
              <a:rPr lang="en-US" smtClean="0"/>
              <a:t>10</a:t>
            </a:fld>
            <a:endParaRPr lang="en-US"/>
          </a:p>
        </p:txBody>
      </p:sp>
    </p:spTree>
    <p:extLst>
      <p:ext uri="{BB962C8B-B14F-4D97-AF65-F5344CB8AC3E}">
        <p14:creationId xmlns:p14="http://schemas.microsoft.com/office/powerpoint/2010/main" val="4138443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Round three. This is the weighting exercise.</a:t>
            </a:r>
          </a:p>
          <a:p>
            <a:r>
              <a:rPr lang="en-US"/>
              <a:t>You each have 100 points. Your task is to distribute those 100 points across the twelve factors. The number of points you assign represents how much influence you believe that factor should have when consolidation scenarios are developed and compared.</a:t>
            </a:r>
          </a:p>
          <a:p>
            <a:r>
              <a:rPr lang="en-US"/>
              <a:t>A few rules. Do this privately — do not compare with your neighbor. You may give a factor zero if you genuinely believe it should not influence the comparison. And you can give every factor equal points, but only if you truly believe everything should carry identical influence. If you find yourself doing that just to avoid a hard choice, push yourself.</a:t>
            </a:r>
          </a:p>
          <a:p>
            <a:r>
              <a:rPr lang="en-US"/>
              <a:t>Take about fifteen minutes.</a:t>
            </a:r>
          </a:p>
          <a:p>
            <a:r>
              <a:rPr lang="en-US"/>
              <a:t>When you are done, we will collect these and I will put two numbers on the screen for each factor: the Board average, and the range.</a:t>
            </a:r>
          </a:p>
          <a:p>
            <a:r>
              <a:rPr lang="en-US"/>
              <a:t>For example, you might see Financial Impact at an average of 16 percent, with a range of 5 to 25.</a:t>
            </a:r>
          </a:p>
          <a:p>
            <a:r>
              <a:rPr lang="en-US"/>
              <a:t>I want to say something about that range, because it is the more valuable number. The average tells us where we land. The range tells us where this Board actually disagrees — and that is where our best conversation of the day is going to happen.</a:t>
            </a:r>
          </a:p>
          <a:p>
            <a:r>
              <a:rPr lang="en-US"/>
              <a:t>So I am not going to average these numbers and declare the framework finished. We are going to look at the spread.</a:t>
            </a:r>
          </a:p>
        </p:txBody>
      </p:sp>
      <p:sp>
        <p:nvSpPr>
          <p:cNvPr id="4" name="Slide Number Placeholder 3"/>
          <p:cNvSpPr>
            <a:spLocks noGrp="1"/>
          </p:cNvSpPr>
          <p:nvPr>
            <p:ph type="sldNum" sz="quarter" idx="5"/>
          </p:nvPr>
        </p:nvSpPr>
        <p:spPr/>
        <p:txBody>
          <a:bodyPr/>
          <a:lstStyle/>
          <a:p>
            <a:fld id="{97693018-D840-4437-B60F-99DFAAF0875F}" type="slidenum">
              <a:rPr lang="en-US" smtClean="0"/>
              <a:t>11</a:t>
            </a:fld>
            <a:endParaRPr lang="en-US"/>
          </a:p>
        </p:txBody>
      </p:sp>
    </p:spTree>
    <p:extLst>
      <p:ext uri="{BB962C8B-B14F-4D97-AF65-F5344CB8AC3E}">
        <p14:creationId xmlns:p14="http://schemas.microsoft.com/office/powerpoint/2010/main" val="2996509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Round four. Now we go to where we are furthest apart.</a:t>
            </a:r>
          </a:p>
          <a:p>
            <a:r>
              <a:rPr lang="en-US"/>
              <a:t>I have put up the three factors with the greatest variation among your allocations. I am deliberately skipping the ones where we are already close — if we agree, there is nothing to discuss, and our time is better spent here.</a:t>
            </a:r>
          </a:p>
          <a:p>
            <a:r>
              <a:rPr lang="en-US"/>
              <a:t>For each of these three, I want to work through three questions.</a:t>
            </a:r>
          </a:p>
          <a:p>
            <a:r>
              <a:rPr lang="en-US"/>
              <a:t>First: why should this factor matter in a consolidation decision? What are we trying to protect or accomplish through it?</a:t>
            </a:r>
          </a:p>
          <a:p>
            <a:r>
              <a:rPr lang="en-US"/>
              <a:t>Second: what risk do we create if we give this factor too much weight?</a:t>
            </a:r>
          </a:p>
          <a:p>
            <a:r>
              <a:rPr lang="en-US"/>
              <a:t>And third: what risk do we create if we give it too little?</a:t>
            </a:r>
          </a:p>
          <a:p>
            <a:r>
              <a:rPr lang="en-US"/>
              <a:t>Let me name a tension I expect we will hit, so it is not a surprise. School Performance. One of you may well argue that students at a lower-performing school could gain access to stronger academic opportunities through consolidation — and that is a legitimate argument. Another may caution that performance is shaped by student need, mobility, staffing, and poverty, and that we should not let a factor become a penalty against a school community. That is also a legitimate argument.</a:t>
            </a:r>
          </a:p>
          <a:p>
            <a:r>
              <a:rPr lang="en-US"/>
              <a:t>We do not have to resolve that philosophically today. What we do need is agreement on two things: how much influence the factor carries, and how we will interpret it.</a:t>
            </a:r>
          </a:p>
          <a:p>
            <a:r>
              <a:rPr lang="en-US"/>
              <a:t>I am going to be writing down your exact words as we go. Some of what you say in the next twenty minutes is going to become a guardrail in the next round.</a:t>
            </a:r>
          </a:p>
        </p:txBody>
      </p:sp>
      <p:sp>
        <p:nvSpPr>
          <p:cNvPr id="4" name="Slide Number Placeholder 3"/>
          <p:cNvSpPr>
            <a:spLocks noGrp="1"/>
          </p:cNvSpPr>
          <p:nvPr>
            <p:ph type="sldNum" sz="quarter" idx="5"/>
          </p:nvPr>
        </p:nvSpPr>
        <p:spPr/>
        <p:txBody>
          <a:bodyPr/>
          <a:lstStyle/>
          <a:p>
            <a:fld id="{97693018-D840-4437-B60F-99DFAAF0875F}" type="slidenum">
              <a:rPr lang="en-US" smtClean="0"/>
              <a:t>12</a:t>
            </a:fld>
            <a:endParaRPr lang="en-US"/>
          </a:p>
        </p:txBody>
      </p:sp>
    </p:spTree>
    <p:extLst>
      <p:ext uri="{BB962C8B-B14F-4D97-AF65-F5344CB8AC3E}">
        <p14:creationId xmlns:p14="http://schemas.microsoft.com/office/powerpoint/2010/main" val="625952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Round five. Guardrails.</a:t>
            </a:r>
          </a:p>
          <a:p>
            <a:r>
              <a:rPr lang="en-US"/>
              <a:t>Weighting alone is not enough, and here is why. If everything is a weighted score, then mathematically, a very large financial savings can offset an unacceptable impact on students. The numbers would say the scenario works. Most of us would say it does not.</a:t>
            </a:r>
          </a:p>
          <a:p>
            <a:r>
              <a:rPr lang="en-US"/>
              <a:t>So the question for this round is: regardless of the score, what must be true before a consolidation scenario can move forward for consideration?</a:t>
            </a:r>
          </a:p>
          <a:p>
            <a:r>
              <a:rPr lang="en-US"/>
              <a:t>Here are candidates we have drafted. Receiving schools have adequate capacity. Required student programs and services can be maintained. Transportation is operationally feasible and safe. Financial estimates demonstrate meaningful and sustainable benefit. Facility-condition information is current and validated. And the scenario includes a feasible student and staff transition plan.</a:t>
            </a:r>
          </a:p>
          <a:p>
            <a:r>
              <a:rPr lang="en-US"/>
              <a:t>These do not receive points. They are thresholds — conditions every viable scenario has to satisfy.</a:t>
            </a:r>
          </a:p>
          <a:p>
            <a:r>
              <a:rPr lang="en-US"/>
              <a:t>Let me give you a concrete example. If this Board decides receiving-school capacity is a guardrail, that means if the receiving school cannot reasonably accommodate the projected enrollment and the required programs, the scenario does not advance. Even if it saves significant money. Full stop.</a:t>
            </a:r>
          </a:p>
          <a:p>
            <a:r>
              <a:rPr lang="en-US"/>
              <a:t>Three questions for discussion. Which of these should be required for every viable scenario? Are any of the weighted criteria we just scored actually better treated as a threshold? And what would automatically make a scenario non-viable?</a:t>
            </a:r>
          </a:p>
        </p:txBody>
      </p:sp>
      <p:sp>
        <p:nvSpPr>
          <p:cNvPr id="4" name="Slide Number Placeholder 3"/>
          <p:cNvSpPr>
            <a:spLocks noGrp="1"/>
          </p:cNvSpPr>
          <p:nvPr>
            <p:ph type="sldNum" sz="quarter" idx="5"/>
          </p:nvPr>
        </p:nvSpPr>
        <p:spPr/>
        <p:txBody>
          <a:bodyPr/>
          <a:lstStyle/>
          <a:p>
            <a:fld id="{97693018-D840-4437-B60F-99DFAAF0875F}" type="slidenum">
              <a:rPr lang="en-US" smtClean="0"/>
              <a:t>13</a:t>
            </a:fld>
            <a:endParaRPr lang="en-US"/>
          </a:p>
        </p:txBody>
      </p:sp>
    </p:spTree>
    <p:extLst>
      <p:ext uri="{BB962C8B-B14F-4D97-AF65-F5344CB8AC3E}">
        <p14:creationId xmlns:p14="http://schemas.microsoft.com/office/powerpoint/2010/main" val="587449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want to handle equity differently than the other factors, and let me explain why.</a:t>
            </a:r>
          </a:p>
          <a:p>
            <a:r>
              <a:rPr lang="en-US"/>
              <a:t>We could make equity a thirteenth criterion and give it a weight. If we did that, it would probably land around five points. And here is my concern with that: if equity is worth five points, it loses. Every time. It gets outvoted by the factors carrying twenty.</a:t>
            </a:r>
          </a:p>
          <a:p>
            <a:r>
              <a:rPr lang="en-US"/>
              <a:t>So instead, I would propose we treat equity and fairness as a lens applied across all twelve factors.</a:t>
            </a:r>
          </a:p>
          <a:p>
            <a:r>
              <a:rPr lang="en-US"/>
              <a:t>The question we ask of every scenario is this: does this scenario create a disproportionate burden or benefit for a particular student population, neighborhood, geographic area, or school community?</a:t>
            </a:r>
          </a:p>
          <a:p>
            <a:r>
              <a:rPr lang="en-US"/>
              <a:t>That question gets asked through transportation. Through attendance. Through programming. Through discipline. Through capacity. Through performance. Through facilities. Through community impact.</a:t>
            </a:r>
          </a:p>
          <a:p>
            <a:r>
              <a:rPr lang="en-US"/>
              <a:t>Equity is not a box we check once. It is how we examine everything else.</a:t>
            </a:r>
          </a:p>
          <a:p>
            <a:r>
              <a:rPr lang="en-US"/>
              <a:t>Does the Board agree with that approach?</a:t>
            </a:r>
          </a:p>
        </p:txBody>
      </p:sp>
      <p:sp>
        <p:nvSpPr>
          <p:cNvPr id="4" name="Slide Number Placeholder 3"/>
          <p:cNvSpPr>
            <a:spLocks noGrp="1"/>
          </p:cNvSpPr>
          <p:nvPr>
            <p:ph type="sldNum" sz="quarter" idx="5"/>
          </p:nvPr>
        </p:nvSpPr>
        <p:spPr/>
        <p:txBody>
          <a:bodyPr/>
          <a:lstStyle/>
          <a:p>
            <a:fld id="{97693018-D840-4437-B60F-99DFAAF0875F}" type="slidenum">
              <a:rPr lang="en-US" smtClean="0"/>
              <a:t>14</a:t>
            </a:fld>
            <a:endParaRPr lang="en-US"/>
          </a:p>
        </p:txBody>
      </p:sp>
    </p:spTree>
    <p:extLst>
      <p:ext uri="{BB962C8B-B14F-4D97-AF65-F5344CB8AC3E}">
        <p14:creationId xmlns:p14="http://schemas.microsoft.com/office/powerpoint/2010/main" val="2248852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we finalize anything, I want to do one more check — and I think this one matters for our credibility with the community.</a:t>
            </a:r>
          </a:p>
          <a:p>
            <a:r>
              <a:rPr lang="en-US"/>
              <a:t>These eight concerns on the screen are not hypothetical. They are what families and community members have raised repeatedly with us throughout this process. Neighborhood preservation. Transportation and accessibility. Class size and staffing. Student well-being. Sibling separation. Pre-K access. Health-center continuity. And feeder patterns and timing.</a:t>
            </a:r>
          </a:p>
          <a:p>
            <a:r>
              <a:rPr lang="en-US"/>
              <a:t>So here is the question: looking at the framework we just built, can each of these concerns be seen somewhere in our criteria?</a:t>
            </a:r>
          </a:p>
          <a:p>
            <a:r>
              <a:rPr lang="en-US"/>
              <a:t>Let us walk them one at a time.</a:t>
            </a:r>
          </a:p>
          <a:p>
            <a:r>
              <a:rPr lang="en-US"/>
              <a:t>I want to be clear — not every community preference has to become a criterion. That is not the standard. But this Board should be able to stand in front of a room and demonstrate that the framework did not ignore what families already told us.</a:t>
            </a:r>
          </a:p>
          <a:p>
            <a:r>
              <a:rPr lang="en-US"/>
              <a:t>If one of these has no home anywhere in our twelve factors, we have a decision to make right now: do we add it, do we fold it into an existing criterion, or do we document why it sits outside the scope of this analysis? Any of those three is defensible. Silence is not.</a:t>
            </a:r>
          </a:p>
        </p:txBody>
      </p:sp>
      <p:sp>
        <p:nvSpPr>
          <p:cNvPr id="4" name="Slide Number Placeholder 3"/>
          <p:cNvSpPr>
            <a:spLocks noGrp="1"/>
          </p:cNvSpPr>
          <p:nvPr>
            <p:ph type="sldNum" sz="quarter" idx="5"/>
          </p:nvPr>
        </p:nvSpPr>
        <p:spPr/>
        <p:txBody>
          <a:bodyPr/>
          <a:lstStyle/>
          <a:p>
            <a:fld id="{97693018-D840-4437-B60F-99DFAAF0875F}" type="slidenum">
              <a:rPr lang="en-US" smtClean="0"/>
              <a:t>15</a:t>
            </a:fld>
            <a:endParaRPr lang="en-US"/>
          </a:p>
        </p:txBody>
      </p:sp>
    </p:spTree>
    <p:extLst>
      <p:ext uri="{BB962C8B-B14F-4D97-AF65-F5344CB8AC3E}">
        <p14:creationId xmlns:p14="http://schemas.microsoft.com/office/powerpoint/2010/main" val="2821004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at the finish line. I want to take five explicit consensus checks, one at a time, and I am going to ask for a clear read of the room on each one.</a:t>
            </a:r>
          </a:p>
          <a:p>
            <a:r>
              <a:rPr lang="en-US"/>
              <a:t>Number one. Criteria. Are these the factors that should guide scenario development?</a:t>
            </a:r>
          </a:p>
          <a:p>
            <a:r>
              <a:rPr lang="en-US"/>
              <a:t>Number two. Measures. Have we defined what evidence will be used to evaluate each factor?</a:t>
            </a:r>
          </a:p>
          <a:p>
            <a:r>
              <a:rPr lang="en-US"/>
              <a:t>Number three. Weights. Do the agreed weights reflect this Board's collective priorities?</a:t>
            </a:r>
          </a:p>
          <a:p>
            <a:r>
              <a:rPr lang="en-US"/>
              <a:t>Number four. Guardrails. What conditions must every viable scenario satisfy — and are we settled on them?</a:t>
            </a:r>
          </a:p>
          <a:p>
            <a:r>
              <a:rPr lang="en-US"/>
              <a:t>And before I go to five, one more: is there any additional data that must be collected or independently validated before this framework is applied? If so, I need it on the record now.</a:t>
            </a:r>
          </a:p>
          <a:p>
            <a:r>
              <a:rPr lang="en-US"/>
              <a:t>Number five. Next step. Does this Board authorize administration and our consultants to apply this framework consistently to develop scenarios for subsequent Board and community consideration?</a:t>
            </a:r>
          </a:p>
          <a:p>
            <a:r>
              <a:rPr lang="en-US"/>
              <a:t>That fifth one is the real outcome of today. And I want to confirm the approved scope along with the authorization, so there is no ambiguity about what gets analyzed.</a:t>
            </a:r>
          </a:p>
        </p:txBody>
      </p:sp>
      <p:sp>
        <p:nvSpPr>
          <p:cNvPr id="4" name="Slide Number Placeholder 3"/>
          <p:cNvSpPr>
            <a:spLocks noGrp="1"/>
          </p:cNvSpPr>
          <p:nvPr>
            <p:ph type="sldNum" sz="quarter" idx="5"/>
          </p:nvPr>
        </p:nvSpPr>
        <p:spPr/>
        <p:txBody>
          <a:bodyPr/>
          <a:lstStyle/>
          <a:p>
            <a:fld id="{97693018-D840-4437-B60F-99DFAAF0875F}" type="slidenum">
              <a:rPr lang="en-US" smtClean="0"/>
              <a:t>16</a:t>
            </a:fld>
            <a:endParaRPr lang="en-US"/>
          </a:p>
        </p:txBody>
      </p:sp>
    </p:spTree>
    <p:extLst>
      <p:ext uri="{BB962C8B-B14F-4D97-AF65-F5344CB8AC3E}">
        <p14:creationId xmlns:p14="http://schemas.microsoft.com/office/powerpoint/2010/main" val="1730474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show you what today turns into.</a:t>
            </a:r>
          </a:p>
          <a:p>
            <a:r>
              <a:rPr lang="en-US"/>
              <a:t>After this retreat, administration will convert your work into a School Consolidation Scenario Evaluation Matrix. Each criterion carries the weight this Board approved. Every scenario gets scored against the same criteria, in the same way, with the weighted score totaling 100 percent.</a:t>
            </a:r>
          </a:p>
          <a:p>
            <a:r>
              <a:rPr lang="en-US"/>
              <a:t>Underneath the matrix sits the guardrail checklist — the conditions we agreed are non-negotiable. Receiving school has sufficient capacity. Required programs and services can be maintained. Transportation and safety requirements are achievable. Financial assumptions validated. Facility data validated. Student transition implications addressed.</a:t>
            </a:r>
          </a:p>
          <a:p>
            <a:r>
              <a:rPr lang="en-US"/>
              <a:t>So the complete lens is four things together: the weighted comparison, the required guardrails, the equity and fairness check, and the community voice check.</a:t>
            </a:r>
          </a:p>
          <a:p>
            <a:r>
              <a:rPr lang="en-US"/>
              <a:t>And I want to close by naming the division of labor, because I think it is the most important outcome of today.</a:t>
            </a:r>
          </a:p>
          <a:p>
            <a:r>
              <a:rPr lang="en-US"/>
              <a:t>This Board owns the lens. Administration and HPM do the technical analysis and bring back multiple scenarios for your consideration and the community's.</a:t>
            </a:r>
          </a:p>
          <a:p>
            <a:r>
              <a:rPr lang="en-US"/>
              <a:t>You did not pick schools today. You did something harder and more durable — you decided how any school will be evaluated, before anyone knew which schools we were talking about. That is what makes this process defensible.</a:t>
            </a:r>
          </a:p>
          <a:p>
            <a:r>
              <a:rPr lang="en-US"/>
              <a:t>Thank you.</a:t>
            </a:r>
          </a:p>
        </p:txBody>
      </p:sp>
      <p:sp>
        <p:nvSpPr>
          <p:cNvPr id="4" name="Slide Number Placeholder 3"/>
          <p:cNvSpPr>
            <a:spLocks noGrp="1"/>
          </p:cNvSpPr>
          <p:nvPr>
            <p:ph type="sldNum" sz="quarter" idx="5"/>
          </p:nvPr>
        </p:nvSpPr>
        <p:spPr/>
        <p:txBody>
          <a:bodyPr/>
          <a:lstStyle/>
          <a:p>
            <a:fld id="{97693018-D840-4437-B60F-99DFAAF0875F}" type="slidenum">
              <a:rPr lang="en-US" smtClean="0"/>
              <a:t>17</a:t>
            </a:fld>
            <a:endParaRPr lang="en-US"/>
          </a:p>
        </p:txBody>
      </p:sp>
    </p:spTree>
    <p:extLst>
      <p:ext uri="{BB962C8B-B14F-4D97-AF65-F5344CB8AC3E}">
        <p14:creationId xmlns:p14="http://schemas.microsoft.com/office/powerpoint/2010/main" val="1067412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09001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95983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95967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32041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64489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8894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622517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36018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14479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42689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75505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10/2/2026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3485386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103098" y="2133926"/>
            <a:ext cx="10203380" cy="2739211"/>
          </a:xfrm>
          <a:prstGeom prst="rect">
            <a:avLst/>
          </a:prstGeom>
          <a:noFill/>
        </p:spPr>
        <p:txBody>
          <a:bodyPr wrap="square" lIns="91440" tIns="45720" rIns="91440" bIns="45720" rtlCol="0" anchor="t">
            <a:spAutoFit/>
          </a:bodyPr>
          <a:lstStyle/>
          <a:p>
            <a:pPr algn="ctr">
              <a:defRPr/>
            </a:pPr>
            <a:r>
              <a:rPr kumimoji="0" lang="en-US" sz="4000" b="1" i="0" u="none" strike="noStrike" kern="1200" cap="none" spc="0" normalizeH="0" baseline="0" noProof="0" dirty="0">
                <a:ln>
                  <a:noFill/>
                </a:ln>
                <a:solidFill>
                  <a:prstClr val="black"/>
                </a:solidFill>
                <a:effectLst/>
                <a:uLnTx/>
                <a:uFillTx/>
                <a:latin typeface="Trade Gothic Next HvyCd"/>
                <a:cs typeface="Arial"/>
              </a:rPr>
              <a:t>FY25-26 Recap of School Consolidation Process </a:t>
            </a:r>
          </a:p>
          <a:p>
            <a:pPr algn="ctr">
              <a:defRPr/>
            </a:pPr>
            <a:r>
              <a:rPr kumimoji="0" lang="en-US" sz="4400" b="1" i="0" u="none" strike="noStrike" kern="1200" cap="none" spc="0" normalizeH="0" baseline="0" noProof="0" dirty="0">
                <a:ln>
                  <a:noFill/>
                </a:ln>
                <a:solidFill>
                  <a:prstClr val="black"/>
                </a:solidFill>
                <a:effectLst/>
                <a:uLnTx/>
                <a:uFillTx/>
                <a:latin typeface="Trade Gothic Next HvyCd"/>
                <a:cs typeface="Arial"/>
              </a:rPr>
              <a:t>+</a:t>
            </a:r>
          </a:p>
          <a:p>
            <a:pPr algn="ctr">
              <a:defRPr/>
            </a:pPr>
            <a:r>
              <a:rPr kumimoji="0" lang="en-US" sz="4400" b="1" i="0" u="none" strike="noStrike" kern="1200" cap="none" spc="0" normalizeH="0" baseline="0" noProof="0" dirty="0">
                <a:ln>
                  <a:noFill/>
                </a:ln>
                <a:solidFill>
                  <a:prstClr val="black"/>
                </a:solidFill>
                <a:effectLst/>
                <a:uLnTx/>
                <a:uFillTx/>
                <a:latin typeface="Trade Gothic Next HvyCd"/>
                <a:cs typeface="Arial"/>
              </a:rPr>
              <a:t>Next Steps for FY27</a:t>
            </a:r>
          </a:p>
          <a:p>
            <a:pPr algn="ctr">
              <a:defRPr/>
            </a:pPr>
            <a:r>
              <a:rPr lang="en-US" sz="4400" b="1" dirty="0">
                <a:solidFill>
                  <a:srgbClr val="FFC000"/>
                </a:solidFill>
                <a:effectLst>
                  <a:outerShdw blurRad="38100" dist="38100" dir="2700000" algn="tl">
                    <a:srgbClr val="000000">
                      <a:alpha val="43137"/>
                    </a:srgbClr>
                  </a:outerShdw>
                </a:effectLst>
                <a:latin typeface="Trade Gothic Next HvyCd"/>
                <a:cs typeface="Arial"/>
              </a:rPr>
              <a:t>October 2026 Board Retreat</a:t>
            </a:r>
            <a:endParaRPr lang="en-US" sz="2400" b="1" dirty="0">
              <a:solidFill>
                <a:srgbClr val="FFC000"/>
              </a:solidFill>
              <a:effectLst>
                <a:outerShdw blurRad="38100" dist="38100" dir="2700000" algn="tl">
                  <a:srgbClr val="000000">
                    <a:alpha val="43137"/>
                  </a:srgbClr>
                </a:outerShdw>
              </a:effectLst>
              <a:latin typeface="Trade Gothic Next HvyCd"/>
              <a:cs typeface="Arial"/>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Katika D. Lovett, Ed.D.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Trade Gothic Next HvyCd" panose="020B0906040303020004" pitchFamily="34" charset="0"/>
                <a:cs typeface="Arial" panose="020B0604020202020204" pitchFamily="34" charset="0"/>
              </a:rPr>
              <a:t>Deputy </a:t>
            </a:r>
            <a:r>
              <a:rPr kumimoji="0" lang="en-US" sz="2400" b="1" u="none" strike="noStrike" kern="1200" cap="none" spc="0" normalizeH="0" baseline="0" noProof="0" dirty="0">
                <a:ln>
                  <a:noFill/>
                </a:ln>
                <a:solidFill>
                  <a:prstClr val="white"/>
                </a:solidFill>
                <a:effectLst/>
                <a:uLnTx/>
                <a:uFillTx/>
                <a:latin typeface="Trade Gothic Next HvyCd" panose="020B0906040303020004" pitchFamily="34" charset="0"/>
                <a:cs typeface="Arial" panose="020B0604020202020204" pitchFamily="34" charset="0"/>
              </a:rPr>
              <a:t>Superintendent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pPr>
              <a:defRPr/>
            </a:pPr>
            <a:r>
              <a:rPr lang="en-US" sz="2000" b="1" i="1" dirty="0">
                <a:solidFill>
                  <a:srgbClr val="FFC700"/>
                </a:solidFill>
                <a:latin typeface="Trade Gothic Next HvyCd"/>
                <a:cs typeface="Arial"/>
              </a:rPr>
              <a:t>October 9, 2026</a:t>
            </a:r>
            <a:endParaRPr lang="en-US" dirty="0">
              <a:ea typeface="+mn-ea"/>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a:solidFill>
              <a:srgbClr val="FFC000"/>
            </a:solidFill>
          </a:ln>
        </p:spPr>
        <p:style>
          <a:lnRef idx="3">
            <a:schemeClr val="dk1"/>
          </a:lnRef>
          <a:fillRef idx="0">
            <a:schemeClr val="dk1"/>
          </a:fillRef>
          <a:effectRef idx="2">
            <a:schemeClr val="dk1"/>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665412"/>
          </a:xfrm>
          <a:noFill/>
        </p:spPr>
        <p:txBody>
          <a:bodyPr vert="horz" lIns="91440" tIns="45720" rIns="91440" bIns="45720" rtlCol="0" anchor="t">
            <a:noAutofit/>
          </a:bodyPr>
          <a:lstStyle/>
          <a:p>
            <a:pPr>
              <a:lnSpc>
                <a:spcPct val="100000"/>
              </a:lnSpc>
              <a:spcBef>
                <a:spcPts val="0"/>
              </a:spcBef>
            </a:pPr>
            <a:r>
              <a:rPr lang="en-US" sz="3200" b="1" dirty="0"/>
              <a:t>FY25-26 School Consolidation/Rezoning Efforts</a:t>
            </a:r>
          </a:p>
          <a:p>
            <a:pPr lvl="1">
              <a:lnSpc>
                <a:spcPct val="100000"/>
              </a:lnSpc>
              <a:spcBef>
                <a:spcPts val="0"/>
              </a:spcBef>
            </a:pPr>
            <a:r>
              <a:rPr lang="en-US" sz="2800" dirty="0"/>
              <a:t>Executive Summary</a:t>
            </a:r>
          </a:p>
          <a:p>
            <a:pPr lvl="1">
              <a:lnSpc>
                <a:spcPct val="100000"/>
              </a:lnSpc>
              <a:spcBef>
                <a:spcPts val="0"/>
              </a:spcBef>
            </a:pPr>
            <a:r>
              <a:rPr lang="en-US" sz="2800" dirty="0"/>
              <a:t>Summary Table</a:t>
            </a:r>
          </a:p>
          <a:p>
            <a:pPr lvl="1">
              <a:lnSpc>
                <a:spcPct val="100000"/>
              </a:lnSpc>
              <a:spcBef>
                <a:spcPts val="0"/>
              </a:spcBef>
            </a:pPr>
            <a:endParaRPr lang="en-US" sz="2800" dirty="0"/>
          </a:p>
          <a:p>
            <a:pPr>
              <a:lnSpc>
                <a:spcPct val="100000"/>
              </a:lnSpc>
              <a:spcBef>
                <a:spcPts val="0"/>
              </a:spcBef>
            </a:pPr>
            <a:r>
              <a:rPr lang="en-US" sz="3200" b="1" dirty="0"/>
              <a:t>FY27 Process</a:t>
            </a:r>
          </a:p>
          <a:p>
            <a:pPr lvl="1">
              <a:lnSpc>
                <a:spcPct val="100000"/>
              </a:lnSpc>
              <a:spcBef>
                <a:spcPts val="0"/>
              </a:spcBef>
            </a:pPr>
            <a:r>
              <a:rPr lang="en-US" sz="2800" dirty="0"/>
              <a:t>School Consolidation Committee Overview &amp; Setting the Stage </a:t>
            </a:r>
            <a:r>
              <a:rPr lang="en-US" sz="2000" dirty="0"/>
              <a:t>(Mr. Freeman)</a:t>
            </a:r>
          </a:p>
          <a:p>
            <a:pPr lvl="1">
              <a:lnSpc>
                <a:spcPct val="100000"/>
              </a:lnSpc>
              <a:spcBef>
                <a:spcPts val="0"/>
              </a:spcBef>
            </a:pPr>
            <a:r>
              <a:rPr lang="en-US" sz="2800" dirty="0"/>
              <a:t>Building the Board’s Framework</a:t>
            </a:r>
          </a:p>
          <a:p>
            <a:pPr lvl="1">
              <a:lnSpc>
                <a:spcPct val="100000"/>
              </a:lnSpc>
              <a:spcBef>
                <a:spcPts val="0"/>
              </a:spcBef>
            </a:pPr>
            <a:r>
              <a:rPr lang="en-US" sz="2800" dirty="0"/>
              <a:t>Next Steps</a:t>
            </a:r>
          </a:p>
          <a:p>
            <a:pPr>
              <a:lnSpc>
                <a:spcPct val="100000"/>
              </a:lnSpc>
              <a:spcBef>
                <a:spcPts val="0"/>
              </a:spcBef>
            </a:pPr>
            <a:endParaRPr lang="en-US" sz="2200" dirty="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0" y="42306"/>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150376" y="43197"/>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58368" y="914400"/>
            <a:ext cx="109728" cy="4389120"/>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51560" y="1051560"/>
            <a:ext cx="9875520" cy="1508105"/>
          </a:xfrm>
          <a:prstGeom prst="rect">
            <a:avLst/>
          </a:prstGeom>
          <a:noFill/>
        </p:spPr>
        <p:txBody>
          <a:bodyPr wrap="square">
            <a:spAutoFit/>
          </a:bodyPr>
          <a:lstStyle/>
          <a:p>
            <a:r>
              <a:rPr sz="3600" b="1">
                <a:solidFill>
                  <a:srgbClr val="FFFFFF"/>
                </a:solidFill>
                <a:latin typeface="Aptos Display"/>
              </a:rPr>
              <a:t>WHAT SHOULD MATTER MOST?</a:t>
            </a:r>
          </a:p>
          <a:p>
            <a:pPr>
              <a:spcBef>
                <a:spcPts val="1200"/>
              </a:spcBef>
            </a:pPr>
            <a:r>
              <a:rPr lang="en-US" sz="2300">
                <a:solidFill>
                  <a:srgbClr val="EDEDED"/>
                </a:solidFill>
                <a:latin typeface="Aptos"/>
              </a:rPr>
              <a:t>Building the Board’s Framework for School Consolidation Scenario Development</a:t>
            </a:r>
          </a:p>
        </p:txBody>
      </p:sp>
      <p:sp>
        <p:nvSpPr>
          <p:cNvPr id="5" name="TextBox 4"/>
          <p:cNvSpPr txBox="1"/>
          <p:nvPr/>
        </p:nvSpPr>
        <p:spPr>
          <a:xfrm>
            <a:off x="1078992" y="3840480"/>
            <a:ext cx="8686800" cy="692497"/>
          </a:xfrm>
          <a:prstGeom prst="rect">
            <a:avLst/>
          </a:prstGeom>
          <a:noFill/>
        </p:spPr>
        <p:txBody>
          <a:bodyPr wrap="square">
            <a:spAutoFit/>
          </a:bodyPr>
          <a:lstStyle/>
          <a:p>
            <a:pPr>
              <a:spcAft>
                <a:spcPts val="600"/>
              </a:spcAft>
            </a:pPr>
            <a:r>
              <a:rPr lang="en-US" sz="1700">
                <a:solidFill>
                  <a:srgbClr val="F5C518"/>
                </a:solidFill>
                <a:latin typeface="Aptos"/>
              </a:rPr>
              <a:t>Board Retreat Facilitation Activity
Criteria First. Schools Second.</a:t>
            </a:r>
          </a:p>
        </p:txBody>
      </p:sp>
      <p:sp>
        <p:nvSpPr>
          <p:cNvPr id="6" name="TextBox 5"/>
          <p:cNvSpPr txBox="1"/>
          <p:nvPr/>
        </p:nvSpPr>
        <p:spPr>
          <a:xfrm>
            <a:off x="1078992" y="6080760"/>
            <a:ext cx="8229600" cy="261610"/>
          </a:xfrm>
          <a:prstGeom prst="rect">
            <a:avLst/>
          </a:prstGeom>
          <a:noFill/>
        </p:spPr>
        <p:txBody>
          <a:bodyPr wrap="square">
            <a:spAutoFit/>
          </a:bodyPr>
          <a:lstStyle/>
          <a:p>
            <a:r>
              <a:rPr lang="en-US" sz="1100">
                <a:solidFill>
                  <a:srgbClr val="BFBFBF"/>
                </a:solidFill>
                <a:latin typeface="Aptos"/>
              </a:rPr>
              <a:t>Bibb County School District • October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Why We Are Here</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Establish the decision framework before school-specific analysis begins</a:t>
            </a:r>
          </a:p>
        </p:txBody>
      </p:sp>
      <p:sp>
        <p:nvSpPr>
          <p:cNvPr id="5" name="Rounded Rectangle 4"/>
          <p:cNvSpPr/>
          <p:nvPr/>
        </p:nvSpPr>
        <p:spPr>
          <a:xfrm>
            <a:off x="640080" y="1508760"/>
            <a:ext cx="5394960" cy="448056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645920"/>
            <a:ext cx="5029200" cy="365760"/>
          </a:xfrm>
          <a:prstGeom prst="rect">
            <a:avLst/>
          </a:prstGeom>
          <a:noFill/>
        </p:spPr>
        <p:txBody>
          <a:bodyPr wrap="square">
            <a:spAutoFit/>
          </a:bodyPr>
          <a:lstStyle/>
          <a:p>
            <a:r>
              <a:rPr lang="en-US" sz="1800" b="1">
                <a:solidFill>
                  <a:srgbClr val="111111"/>
                </a:solidFill>
                <a:latin typeface="Aptos"/>
              </a:rPr>
              <a:t>Retreat Purpose</a:t>
            </a:r>
          </a:p>
        </p:txBody>
      </p:sp>
      <p:sp>
        <p:nvSpPr>
          <p:cNvPr id="7" name="TextBox 6"/>
          <p:cNvSpPr txBox="1"/>
          <p:nvPr/>
        </p:nvSpPr>
        <p:spPr>
          <a:xfrm>
            <a:off x="822960" y="2103120"/>
            <a:ext cx="5029200" cy="3749040"/>
          </a:xfrm>
          <a:prstGeom prst="rect">
            <a:avLst/>
          </a:prstGeom>
          <a:noFill/>
        </p:spPr>
        <p:txBody>
          <a:bodyPr wrap="square">
            <a:spAutoFit/>
          </a:bodyPr>
          <a:lstStyle/>
          <a:p>
            <a:pPr>
              <a:spcAft>
                <a:spcPts val="800"/>
              </a:spcAft>
              <a:defRPr sz="1800">
                <a:solidFill>
                  <a:srgbClr val="282828"/>
                </a:solidFill>
                <a:latin typeface="Aptos"/>
              </a:defRPr>
            </a:pPr>
            <a:r>
              <a:t>• Prior work established a data-based approach for comparing consolidation scenarios.</a:t>
            </a:r>
          </a:p>
          <a:p>
            <a:pPr>
              <a:spcAft>
                <a:spcPts val="800"/>
              </a:spcAft>
              <a:defRPr sz="1800">
                <a:solidFill>
                  <a:srgbClr val="282828"/>
                </a:solidFill>
                <a:latin typeface="Aptos"/>
              </a:defRPr>
            </a:pPr>
            <a:r>
              <a:t>• The September reset paused previously shared scenarios and created a new advisory process.</a:t>
            </a:r>
          </a:p>
          <a:p>
            <a:pPr>
              <a:spcAft>
                <a:spcPts val="800"/>
              </a:spcAft>
              <a:defRPr sz="1800">
                <a:solidFill>
                  <a:srgbClr val="282828"/>
                </a:solidFill>
                <a:latin typeface="Aptos"/>
              </a:defRPr>
            </a:pPr>
            <a:r>
              <a:t>• The Board now has an opportunity to define the criteria, measures, relative importance, and guardrails that should guide scenario development.</a:t>
            </a:r>
          </a:p>
        </p:txBody>
      </p:sp>
      <p:sp>
        <p:nvSpPr>
          <p:cNvPr id="8" name="Rounded Rectangle 7"/>
          <p:cNvSpPr/>
          <p:nvPr/>
        </p:nvSpPr>
        <p:spPr>
          <a:xfrm>
            <a:off x="6263640" y="1508760"/>
            <a:ext cx="5257800" cy="448056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46520" y="1645920"/>
            <a:ext cx="4892040" cy="365760"/>
          </a:xfrm>
          <a:prstGeom prst="rect">
            <a:avLst/>
          </a:prstGeom>
          <a:noFill/>
        </p:spPr>
        <p:txBody>
          <a:bodyPr wrap="square">
            <a:spAutoFit/>
          </a:bodyPr>
          <a:lstStyle/>
          <a:p>
            <a:r>
              <a:rPr lang="en-US" sz="1700" b="1">
                <a:solidFill>
                  <a:srgbClr val="111111"/>
                </a:solidFill>
                <a:latin typeface="Aptos"/>
              </a:rPr>
              <a:t>Desired Outcomes</a:t>
            </a:r>
          </a:p>
        </p:txBody>
      </p:sp>
      <p:sp>
        <p:nvSpPr>
          <p:cNvPr id="10" name="TextBox 9"/>
          <p:cNvSpPr txBox="1"/>
          <p:nvPr/>
        </p:nvSpPr>
        <p:spPr>
          <a:xfrm>
            <a:off x="6446520" y="2103120"/>
            <a:ext cx="4892040" cy="3749040"/>
          </a:xfrm>
          <a:prstGeom prst="rect">
            <a:avLst/>
          </a:prstGeom>
          <a:noFill/>
        </p:spPr>
        <p:txBody>
          <a:bodyPr wrap="square">
            <a:spAutoFit/>
          </a:bodyPr>
          <a:lstStyle/>
          <a:p>
            <a:pPr>
              <a:spcAft>
                <a:spcPts val="800"/>
              </a:spcAft>
              <a:defRPr sz="1700">
                <a:solidFill>
                  <a:srgbClr val="282828"/>
                </a:solidFill>
                <a:latin typeface="Aptos"/>
              </a:defRPr>
            </a:pPr>
            <a:r>
              <a:t>• Agree on the factors that should be considered.</a:t>
            </a:r>
          </a:p>
          <a:p>
            <a:pPr>
              <a:spcAft>
                <a:spcPts val="800"/>
              </a:spcAft>
              <a:defRPr sz="1700">
                <a:solidFill>
                  <a:srgbClr val="282828"/>
                </a:solidFill>
                <a:latin typeface="Aptos"/>
              </a:defRPr>
            </a:pPr>
            <a:r>
              <a:t>• Clarify what data will be used to measure each factor.</a:t>
            </a:r>
          </a:p>
          <a:p>
            <a:pPr>
              <a:spcAft>
                <a:spcPts val="800"/>
              </a:spcAft>
              <a:defRPr sz="1700">
                <a:solidFill>
                  <a:srgbClr val="282828"/>
                </a:solidFill>
                <a:latin typeface="Aptos"/>
              </a:defRPr>
            </a:pPr>
            <a:r>
              <a:t>• Determine how much influence each factor should have.</a:t>
            </a:r>
          </a:p>
          <a:p>
            <a:pPr>
              <a:spcAft>
                <a:spcPts val="800"/>
              </a:spcAft>
              <a:defRPr sz="1700">
                <a:solidFill>
                  <a:srgbClr val="282828"/>
                </a:solidFill>
                <a:latin typeface="Aptos"/>
              </a:defRPr>
            </a:pPr>
            <a:r>
              <a:t>• Identify non-negotiable guardrails.</a:t>
            </a:r>
          </a:p>
          <a:p>
            <a:pPr>
              <a:spcAft>
                <a:spcPts val="800"/>
              </a:spcAft>
              <a:defRPr sz="1700">
                <a:solidFill>
                  <a:srgbClr val="282828"/>
                </a:solidFill>
                <a:latin typeface="Aptos"/>
              </a:defRPr>
            </a:pPr>
            <a:r>
              <a:t>• Authorize consistent application of the framework to schools within the approved scope.</a:t>
            </a:r>
          </a:p>
        </p:txBody>
      </p:sp>
      <p:sp>
        <p:nvSpPr>
          <p:cNvPr id="11" name="Rectangle 10"/>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40080"/>
          </a:xfrm>
          <a:prstGeom prst="rect">
            <a:avLst/>
          </a:prstGeom>
          <a:noFill/>
        </p:spPr>
        <p:txBody>
          <a:bodyPr wrap="square">
            <a:spAutoFit/>
          </a:bodyPr>
          <a:lstStyle/>
          <a:p>
            <a:r>
              <a:rPr sz="2800" b="1">
                <a:solidFill>
                  <a:srgbClr val="FFFFFF"/>
                </a:solidFill>
                <a:latin typeface="Aptos Display"/>
              </a:rPr>
              <a:t>Our Facilitation Principle</a:t>
            </a:r>
          </a:p>
        </p:txBody>
      </p:sp>
      <p:sp>
        <p:nvSpPr>
          <p:cNvPr id="4" name="TextBox 3"/>
          <p:cNvSpPr txBox="1"/>
          <p:nvPr/>
        </p:nvSpPr>
        <p:spPr>
          <a:xfrm>
            <a:off x="914400" y="1828800"/>
            <a:ext cx="10332720" cy="615553"/>
          </a:xfrm>
          <a:prstGeom prst="rect">
            <a:avLst/>
          </a:prstGeom>
          <a:noFill/>
        </p:spPr>
        <p:txBody>
          <a:bodyPr wrap="square">
            <a:spAutoFit/>
          </a:bodyPr>
          <a:lstStyle/>
          <a:p>
            <a:pPr algn="ctr"/>
            <a:r>
              <a:rPr lang="en-US" sz="3400" b="1">
                <a:solidFill>
                  <a:srgbClr val="F5C518"/>
                </a:solidFill>
                <a:latin typeface="Aptos Display"/>
              </a:rPr>
              <a:t>CRITERIA FIRST.  SCHOOLS SECOND.</a:t>
            </a:r>
          </a:p>
        </p:txBody>
      </p:sp>
      <p:sp>
        <p:nvSpPr>
          <p:cNvPr id="5" name="TextBox 4"/>
          <p:cNvSpPr txBox="1"/>
          <p:nvPr/>
        </p:nvSpPr>
        <p:spPr>
          <a:xfrm>
            <a:off x="1234440" y="3154680"/>
            <a:ext cx="9692640" cy="846386"/>
          </a:xfrm>
          <a:prstGeom prst="rect">
            <a:avLst/>
          </a:prstGeom>
          <a:noFill/>
        </p:spPr>
        <p:txBody>
          <a:bodyPr wrap="square">
            <a:spAutoFit/>
          </a:bodyPr>
          <a:lstStyle/>
          <a:p>
            <a:pPr algn="ctr"/>
            <a:r>
              <a:rPr sz="2400" i="1">
                <a:solidFill>
                  <a:srgbClr val="FFFFFF"/>
                </a:solidFill>
                <a:latin typeface="Aptos"/>
              </a:rPr>
              <a:t>“Today we are establishing the lens, not looking through it.”</a:t>
            </a:r>
          </a:p>
          <a:p>
            <a:pPr algn="ctr">
              <a:spcBef>
                <a:spcPts val="1200"/>
              </a:spcBef>
            </a:pPr>
            <a:r>
              <a:rPr lang="en-US" sz="1500">
                <a:solidFill>
                  <a:srgbClr val="CFCFCF"/>
                </a:solidFill>
                <a:latin typeface="Aptos"/>
              </a:rPr>
              <a:t>The same criteria, measures, weights, and guardrails will later be applied consistently.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Proposed Evaluation Criteria — 1 of 2</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Built from prior District consolidation work, with attendance, performance, and discipline added</a:t>
            </a:r>
          </a:p>
        </p:txBody>
      </p:sp>
      <p:sp>
        <p:nvSpPr>
          <p:cNvPr id="5" name="Rounded Rectangle 4"/>
          <p:cNvSpPr/>
          <p:nvPr/>
        </p:nvSpPr>
        <p:spPr>
          <a:xfrm>
            <a:off x="640080" y="1417320"/>
            <a:ext cx="3246120" cy="2057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04672" y="158191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618488"/>
            <a:ext cx="438912" cy="320040"/>
          </a:xfrm>
          <a:prstGeom prst="rect">
            <a:avLst/>
          </a:prstGeom>
          <a:noFill/>
        </p:spPr>
        <p:txBody>
          <a:bodyPr wrap="square">
            <a:spAutoFit/>
          </a:bodyPr>
          <a:lstStyle/>
          <a:p>
            <a:pPr algn="ctr"/>
            <a:r>
              <a:rPr sz="1200" b="1">
                <a:solidFill>
                  <a:srgbClr val="FFFFFF"/>
                </a:solidFill>
              </a:rPr>
              <a:t>1</a:t>
            </a:r>
          </a:p>
        </p:txBody>
      </p:sp>
      <p:sp>
        <p:nvSpPr>
          <p:cNvPr id="8" name="TextBox 7"/>
          <p:cNvSpPr txBox="1"/>
          <p:nvPr/>
        </p:nvSpPr>
        <p:spPr>
          <a:xfrm>
            <a:off x="1353312" y="1536192"/>
            <a:ext cx="2377440" cy="323165"/>
          </a:xfrm>
          <a:prstGeom prst="rect">
            <a:avLst/>
          </a:prstGeom>
          <a:noFill/>
        </p:spPr>
        <p:txBody>
          <a:bodyPr wrap="square">
            <a:spAutoFit/>
          </a:bodyPr>
          <a:lstStyle/>
          <a:p>
            <a:r>
              <a:rPr lang="en-US" sz="1500" b="1">
                <a:solidFill>
                  <a:srgbClr val="111111"/>
                </a:solidFill>
                <a:latin typeface="Aptos"/>
              </a:rPr>
              <a:t>Enrollment &amp; Utilization</a:t>
            </a:r>
          </a:p>
        </p:txBody>
      </p:sp>
      <p:sp>
        <p:nvSpPr>
          <p:cNvPr id="9" name="TextBox 8"/>
          <p:cNvSpPr txBox="1"/>
          <p:nvPr/>
        </p:nvSpPr>
        <p:spPr>
          <a:xfrm>
            <a:off x="841248" y="2075688"/>
            <a:ext cx="2843784" cy="1280160"/>
          </a:xfrm>
          <a:prstGeom prst="rect">
            <a:avLst/>
          </a:prstGeom>
          <a:noFill/>
        </p:spPr>
        <p:txBody>
          <a:bodyPr wrap="square">
            <a:spAutoFit/>
          </a:bodyPr>
          <a:lstStyle/>
          <a:p>
            <a:r>
              <a:rPr sz="1050">
                <a:solidFill>
                  <a:srgbClr val="282828"/>
                </a:solidFill>
                <a:latin typeface="Aptos"/>
              </a:rPr>
              <a:t>To what extent are current enrollment and building utilization sustainable?</a:t>
            </a:r>
          </a:p>
        </p:txBody>
      </p:sp>
      <p:sp>
        <p:nvSpPr>
          <p:cNvPr id="10" name="Rounded Rectangle 9"/>
          <p:cNvSpPr/>
          <p:nvPr/>
        </p:nvSpPr>
        <p:spPr>
          <a:xfrm>
            <a:off x="4160520" y="1417320"/>
            <a:ext cx="3246120" cy="2057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4325112" y="158191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25112" y="1618488"/>
            <a:ext cx="438912" cy="320040"/>
          </a:xfrm>
          <a:prstGeom prst="rect">
            <a:avLst/>
          </a:prstGeom>
          <a:noFill/>
        </p:spPr>
        <p:txBody>
          <a:bodyPr wrap="square">
            <a:spAutoFit/>
          </a:bodyPr>
          <a:lstStyle/>
          <a:p>
            <a:pPr algn="ctr"/>
            <a:r>
              <a:rPr sz="1200" b="1">
                <a:solidFill>
                  <a:srgbClr val="FFFFFF"/>
                </a:solidFill>
              </a:rPr>
              <a:t>2</a:t>
            </a:r>
          </a:p>
        </p:txBody>
      </p:sp>
      <p:sp>
        <p:nvSpPr>
          <p:cNvPr id="13" name="TextBox 12"/>
          <p:cNvSpPr txBox="1"/>
          <p:nvPr/>
        </p:nvSpPr>
        <p:spPr>
          <a:xfrm>
            <a:off x="4873752" y="1536192"/>
            <a:ext cx="2377440" cy="553998"/>
          </a:xfrm>
          <a:prstGeom prst="rect">
            <a:avLst/>
          </a:prstGeom>
          <a:noFill/>
        </p:spPr>
        <p:txBody>
          <a:bodyPr wrap="square">
            <a:spAutoFit/>
          </a:bodyPr>
          <a:lstStyle/>
          <a:p>
            <a:r>
              <a:rPr lang="en-US" sz="1500" b="1">
                <a:solidFill>
                  <a:srgbClr val="111111"/>
                </a:solidFill>
                <a:latin typeface="Aptos"/>
              </a:rPr>
              <a:t>Facility Condition &amp; Future Capital Needs</a:t>
            </a:r>
          </a:p>
        </p:txBody>
      </p:sp>
      <p:sp>
        <p:nvSpPr>
          <p:cNvPr id="14" name="TextBox 13"/>
          <p:cNvSpPr txBox="1"/>
          <p:nvPr/>
        </p:nvSpPr>
        <p:spPr>
          <a:xfrm>
            <a:off x="4361688" y="2075688"/>
            <a:ext cx="2843784" cy="1280160"/>
          </a:xfrm>
          <a:prstGeom prst="rect">
            <a:avLst/>
          </a:prstGeom>
          <a:noFill/>
        </p:spPr>
        <p:txBody>
          <a:bodyPr wrap="square">
            <a:spAutoFit/>
          </a:bodyPr>
          <a:lstStyle/>
          <a:p>
            <a:r>
              <a:rPr sz="1050">
                <a:solidFill>
                  <a:srgbClr val="282828"/>
                </a:solidFill>
                <a:latin typeface="Aptos"/>
              </a:rPr>
              <a:t>What is the condition of the facility, and what significant investment will be required to maintain or modernize it?</a:t>
            </a:r>
          </a:p>
        </p:txBody>
      </p:sp>
      <p:sp>
        <p:nvSpPr>
          <p:cNvPr id="15" name="Rounded Rectangle 14"/>
          <p:cNvSpPr/>
          <p:nvPr/>
        </p:nvSpPr>
        <p:spPr>
          <a:xfrm>
            <a:off x="7680960" y="1417320"/>
            <a:ext cx="3246120" cy="2057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7845552" y="158191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845552" y="1618488"/>
            <a:ext cx="438912" cy="320040"/>
          </a:xfrm>
          <a:prstGeom prst="rect">
            <a:avLst/>
          </a:prstGeom>
          <a:noFill/>
        </p:spPr>
        <p:txBody>
          <a:bodyPr wrap="square">
            <a:spAutoFit/>
          </a:bodyPr>
          <a:lstStyle/>
          <a:p>
            <a:pPr algn="ctr"/>
            <a:r>
              <a:rPr sz="1200" b="1">
                <a:solidFill>
                  <a:srgbClr val="FFFFFF"/>
                </a:solidFill>
              </a:rPr>
              <a:t>3</a:t>
            </a:r>
          </a:p>
        </p:txBody>
      </p:sp>
      <p:sp>
        <p:nvSpPr>
          <p:cNvPr id="18" name="TextBox 17"/>
          <p:cNvSpPr txBox="1"/>
          <p:nvPr/>
        </p:nvSpPr>
        <p:spPr>
          <a:xfrm>
            <a:off x="8394192" y="1536192"/>
            <a:ext cx="2377440" cy="553998"/>
          </a:xfrm>
          <a:prstGeom prst="rect">
            <a:avLst/>
          </a:prstGeom>
          <a:noFill/>
        </p:spPr>
        <p:txBody>
          <a:bodyPr wrap="square">
            <a:spAutoFit/>
          </a:bodyPr>
          <a:lstStyle/>
          <a:p>
            <a:r>
              <a:rPr lang="en-US" sz="1500" b="1">
                <a:solidFill>
                  <a:srgbClr val="111111"/>
                </a:solidFill>
                <a:latin typeface="Aptos"/>
              </a:rPr>
              <a:t>Financial Impact / Cost Efficiency</a:t>
            </a:r>
          </a:p>
        </p:txBody>
      </p:sp>
      <p:sp>
        <p:nvSpPr>
          <p:cNvPr id="19" name="TextBox 18"/>
          <p:cNvSpPr txBox="1"/>
          <p:nvPr/>
        </p:nvSpPr>
        <p:spPr>
          <a:xfrm>
            <a:off x="7882128" y="2075688"/>
            <a:ext cx="2843784" cy="1280160"/>
          </a:xfrm>
          <a:prstGeom prst="rect">
            <a:avLst/>
          </a:prstGeom>
          <a:noFill/>
        </p:spPr>
        <p:txBody>
          <a:bodyPr wrap="square">
            <a:spAutoFit/>
          </a:bodyPr>
          <a:lstStyle/>
          <a:p>
            <a:r>
              <a:rPr sz="1050">
                <a:solidFill>
                  <a:srgbClr val="282828"/>
                </a:solidFill>
                <a:latin typeface="Aptos"/>
              </a:rPr>
              <a:t>What are the operating costs, per-pupil costs, potential recurring savings, cost avoidance, and other fiscal implications?</a:t>
            </a:r>
          </a:p>
        </p:txBody>
      </p:sp>
      <p:sp>
        <p:nvSpPr>
          <p:cNvPr id="20" name="Rounded Rectangle 19"/>
          <p:cNvSpPr/>
          <p:nvPr/>
        </p:nvSpPr>
        <p:spPr>
          <a:xfrm>
            <a:off x="640080" y="3794760"/>
            <a:ext cx="3246120" cy="2057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804672" y="395935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04672" y="3995928"/>
            <a:ext cx="438912" cy="320040"/>
          </a:xfrm>
          <a:prstGeom prst="rect">
            <a:avLst/>
          </a:prstGeom>
          <a:noFill/>
        </p:spPr>
        <p:txBody>
          <a:bodyPr wrap="square">
            <a:spAutoFit/>
          </a:bodyPr>
          <a:lstStyle/>
          <a:p>
            <a:pPr algn="ctr"/>
            <a:r>
              <a:rPr sz="1200" b="1">
                <a:solidFill>
                  <a:srgbClr val="FFFFFF"/>
                </a:solidFill>
              </a:rPr>
              <a:t>4</a:t>
            </a:r>
          </a:p>
        </p:txBody>
      </p:sp>
      <p:sp>
        <p:nvSpPr>
          <p:cNvPr id="23" name="TextBox 22"/>
          <p:cNvSpPr txBox="1"/>
          <p:nvPr/>
        </p:nvSpPr>
        <p:spPr>
          <a:xfrm>
            <a:off x="1353312" y="3913632"/>
            <a:ext cx="2377440" cy="553998"/>
          </a:xfrm>
          <a:prstGeom prst="rect">
            <a:avLst/>
          </a:prstGeom>
          <a:noFill/>
        </p:spPr>
        <p:txBody>
          <a:bodyPr wrap="square">
            <a:spAutoFit/>
          </a:bodyPr>
          <a:lstStyle/>
          <a:p>
            <a:r>
              <a:rPr lang="en-US" sz="1500" b="1">
                <a:solidFill>
                  <a:srgbClr val="111111"/>
                </a:solidFill>
                <a:latin typeface="Aptos"/>
              </a:rPr>
              <a:t>Receiving-School Capacity</a:t>
            </a:r>
          </a:p>
        </p:txBody>
      </p:sp>
      <p:sp>
        <p:nvSpPr>
          <p:cNvPr id="24" name="TextBox 23"/>
          <p:cNvSpPr txBox="1"/>
          <p:nvPr/>
        </p:nvSpPr>
        <p:spPr>
          <a:xfrm>
            <a:off x="841248" y="4453128"/>
            <a:ext cx="2843784" cy="1280160"/>
          </a:xfrm>
          <a:prstGeom prst="rect">
            <a:avLst/>
          </a:prstGeom>
          <a:noFill/>
        </p:spPr>
        <p:txBody>
          <a:bodyPr wrap="square">
            <a:spAutoFit/>
          </a:bodyPr>
          <a:lstStyle/>
          <a:p>
            <a:r>
              <a:rPr sz="1050">
                <a:solidFill>
                  <a:srgbClr val="282828"/>
                </a:solidFill>
                <a:latin typeface="Aptos"/>
              </a:rPr>
              <a:t>Is there sufficient capacity at nearby/receiving schools to accommodate students appropriately now and in the future?</a:t>
            </a:r>
          </a:p>
        </p:txBody>
      </p:sp>
      <p:sp>
        <p:nvSpPr>
          <p:cNvPr id="25" name="Rounded Rectangle 24"/>
          <p:cNvSpPr/>
          <p:nvPr/>
        </p:nvSpPr>
        <p:spPr>
          <a:xfrm>
            <a:off x="4160520" y="3794760"/>
            <a:ext cx="3246120" cy="2057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4325112" y="395935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325112" y="3995928"/>
            <a:ext cx="438912" cy="320040"/>
          </a:xfrm>
          <a:prstGeom prst="rect">
            <a:avLst/>
          </a:prstGeom>
          <a:noFill/>
        </p:spPr>
        <p:txBody>
          <a:bodyPr wrap="square">
            <a:spAutoFit/>
          </a:bodyPr>
          <a:lstStyle/>
          <a:p>
            <a:pPr algn="ctr"/>
            <a:r>
              <a:rPr sz="1200" b="1">
                <a:solidFill>
                  <a:srgbClr val="FFFFFF"/>
                </a:solidFill>
              </a:rPr>
              <a:t>5</a:t>
            </a:r>
          </a:p>
        </p:txBody>
      </p:sp>
      <p:sp>
        <p:nvSpPr>
          <p:cNvPr id="28" name="TextBox 27"/>
          <p:cNvSpPr txBox="1"/>
          <p:nvPr/>
        </p:nvSpPr>
        <p:spPr>
          <a:xfrm>
            <a:off x="4873752" y="3913632"/>
            <a:ext cx="2377440" cy="553998"/>
          </a:xfrm>
          <a:prstGeom prst="rect">
            <a:avLst/>
          </a:prstGeom>
          <a:noFill/>
        </p:spPr>
        <p:txBody>
          <a:bodyPr wrap="square">
            <a:spAutoFit/>
          </a:bodyPr>
          <a:lstStyle/>
          <a:p>
            <a:r>
              <a:rPr lang="en-US" sz="1500" b="1">
                <a:solidFill>
                  <a:srgbClr val="111111"/>
                </a:solidFill>
                <a:latin typeface="Aptos"/>
              </a:rPr>
              <a:t>Educational &amp; Program Opportunities</a:t>
            </a:r>
          </a:p>
        </p:txBody>
      </p:sp>
      <p:sp>
        <p:nvSpPr>
          <p:cNvPr id="29" name="TextBox 28"/>
          <p:cNvSpPr txBox="1"/>
          <p:nvPr/>
        </p:nvSpPr>
        <p:spPr>
          <a:xfrm>
            <a:off x="4361688" y="4453128"/>
            <a:ext cx="2843784" cy="1280160"/>
          </a:xfrm>
          <a:prstGeom prst="rect">
            <a:avLst/>
          </a:prstGeom>
          <a:noFill/>
        </p:spPr>
        <p:txBody>
          <a:bodyPr wrap="square">
            <a:spAutoFit/>
          </a:bodyPr>
          <a:lstStyle/>
          <a:p>
            <a:r>
              <a:rPr sz="1050">
                <a:solidFill>
                  <a:srgbClr val="282828"/>
                </a:solidFill>
                <a:latin typeface="Aptos"/>
              </a:rPr>
              <a:t>How would consolidation affect access to academic programs, specialized services, extracurricular opportunities, staffing, and student supports?</a:t>
            </a:r>
          </a:p>
        </p:txBody>
      </p:sp>
      <p:sp>
        <p:nvSpPr>
          <p:cNvPr id="30" name="Rounded Rectangle 29"/>
          <p:cNvSpPr/>
          <p:nvPr/>
        </p:nvSpPr>
        <p:spPr>
          <a:xfrm>
            <a:off x="7680960" y="3794760"/>
            <a:ext cx="3246120" cy="2057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7845552" y="395935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845552" y="3995928"/>
            <a:ext cx="438912" cy="320040"/>
          </a:xfrm>
          <a:prstGeom prst="rect">
            <a:avLst/>
          </a:prstGeom>
          <a:noFill/>
        </p:spPr>
        <p:txBody>
          <a:bodyPr wrap="square">
            <a:spAutoFit/>
          </a:bodyPr>
          <a:lstStyle/>
          <a:p>
            <a:pPr algn="ctr"/>
            <a:r>
              <a:rPr sz="1200" b="1">
                <a:solidFill>
                  <a:srgbClr val="FFFFFF"/>
                </a:solidFill>
              </a:rPr>
              <a:t>6</a:t>
            </a:r>
          </a:p>
        </p:txBody>
      </p:sp>
      <p:sp>
        <p:nvSpPr>
          <p:cNvPr id="33" name="TextBox 32"/>
          <p:cNvSpPr txBox="1"/>
          <p:nvPr/>
        </p:nvSpPr>
        <p:spPr>
          <a:xfrm>
            <a:off x="8394192" y="3913632"/>
            <a:ext cx="2377440" cy="323165"/>
          </a:xfrm>
          <a:prstGeom prst="rect">
            <a:avLst/>
          </a:prstGeom>
          <a:noFill/>
        </p:spPr>
        <p:txBody>
          <a:bodyPr wrap="square">
            <a:spAutoFit/>
          </a:bodyPr>
          <a:lstStyle/>
          <a:p>
            <a:r>
              <a:rPr lang="en-US" sz="1500" b="1">
                <a:solidFill>
                  <a:srgbClr val="111111"/>
                </a:solidFill>
                <a:latin typeface="Aptos"/>
              </a:rPr>
              <a:t>Transportation</a:t>
            </a:r>
          </a:p>
        </p:txBody>
      </p:sp>
      <p:sp>
        <p:nvSpPr>
          <p:cNvPr id="34" name="TextBox 33"/>
          <p:cNvSpPr txBox="1"/>
          <p:nvPr/>
        </p:nvSpPr>
        <p:spPr>
          <a:xfrm>
            <a:off x="7882128" y="4453128"/>
            <a:ext cx="2843784" cy="1280160"/>
          </a:xfrm>
          <a:prstGeom prst="rect">
            <a:avLst/>
          </a:prstGeom>
          <a:noFill/>
        </p:spPr>
        <p:txBody>
          <a:bodyPr wrap="square">
            <a:spAutoFit/>
          </a:bodyPr>
          <a:lstStyle/>
          <a:p>
            <a:r>
              <a:rPr sz="1050">
                <a:solidFill>
                  <a:srgbClr val="282828"/>
                </a:solidFill>
                <a:latin typeface="Aptos"/>
              </a:rPr>
              <a:t>What would be the impact on travel distance/time, transportation cost, accessibility, and student safety?</a:t>
            </a:r>
          </a:p>
        </p:txBody>
      </p:sp>
      <p:sp>
        <p:nvSpPr>
          <p:cNvPr id="35" name="Rectangle 34"/>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Proposed Evaluation Criteria — 2 of 2</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Built from prior District consolidation work, with attendance, performance, and discipline added</a:t>
            </a:r>
          </a:p>
        </p:txBody>
      </p:sp>
      <p:sp>
        <p:nvSpPr>
          <p:cNvPr id="5" name="Rounded Rectangle 4"/>
          <p:cNvSpPr/>
          <p:nvPr/>
        </p:nvSpPr>
        <p:spPr>
          <a:xfrm>
            <a:off x="640080" y="1417320"/>
            <a:ext cx="3246120" cy="2057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04672" y="158191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618488"/>
            <a:ext cx="438912" cy="320040"/>
          </a:xfrm>
          <a:prstGeom prst="rect">
            <a:avLst/>
          </a:prstGeom>
          <a:noFill/>
        </p:spPr>
        <p:txBody>
          <a:bodyPr wrap="square">
            <a:spAutoFit/>
          </a:bodyPr>
          <a:lstStyle/>
          <a:p>
            <a:pPr algn="ctr"/>
            <a:r>
              <a:rPr sz="1200" b="1">
                <a:solidFill>
                  <a:srgbClr val="FFFFFF"/>
                </a:solidFill>
              </a:rPr>
              <a:t>7</a:t>
            </a:r>
          </a:p>
        </p:txBody>
      </p:sp>
      <p:sp>
        <p:nvSpPr>
          <p:cNvPr id="8" name="TextBox 7"/>
          <p:cNvSpPr txBox="1"/>
          <p:nvPr/>
        </p:nvSpPr>
        <p:spPr>
          <a:xfrm>
            <a:off x="1353312" y="1536192"/>
            <a:ext cx="2377440" cy="553998"/>
          </a:xfrm>
          <a:prstGeom prst="rect">
            <a:avLst/>
          </a:prstGeom>
          <a:noFill/>
        </p:spPr>
        <p:txBody>
          <a:bodyPr wrap="square">
            <a:spAutoFit/>
          </a:bodyPr>
          <a:lstStyle/>
          <a:p>
            <a:r>
              <a:rPr lang="en-US" sz="1500" b="1">
                <a:solidFill>
                  <a:srgbClr val="111111"/>
                </a:solidFill>
                <a:latin typeface="Aptos"/>
              </a:rPr>
              <a:t>Community Impact &amp; Property Reuse</a:t>
            </a:r>
          </a:p>
        </p:txBody>
      </p:sp>
      <p:sp>
        <p:nvSpPr>
          <p:cNvPr id="9" name="TextBox 8"/>
          <p:cNvSpPr txBox="1"/>
          <p:nvPr/>
        </p:nvSpPr>
        <p:spPr>
          <a:xfrm>
            <a:off x="841248" y="2075688"/>
            <a:ext cx="2843784" cy="1280160"/>
          </a:xfrm>
          <a:prstGeom prst="rect">
            <a:avLst/>
          </a:prstGeom>
          <a:noFill/>
        </p:spPr>
        <p:txBody>
          <a:bodyPr wrap="square">
            <a:spAutoFit/>
          </a:bodyPr>
          <a:lstStyle/>
          <a:p>
            <a:r>
              <a:rPr sz="1050">
                <a:solidFill>
                  <a:srgbClr val="282828"/>
                </a:solidFill>
                <a:latin typeface="Aptos"/>
              </a:rPr>
              <a:t>What would be the impact on families, neighborhoods, school communities, and potential future use of the property?</a:t>
            </a:r>
          </a:p>
        </p:txBody>
      </p:sp>
      <p:sp>
        <p:nvSpPr>
          <p:cNvPr id="10" name="Rounded Rectangle 9"/>
          <p:cNvSpPr/>
          <p:nvPr/>
        </p:nvSpPr>
        <p:spPr>
          <a:xfrm>
            <a:off x="4160520" y="1417320"/>
            <a:ext cx="3246120" cy="2057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4325112" y="158191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325112" y="1618488"/>
            <a:ext cx="438912" cy="320040"/>
          </a:xfrm>
          <a:prstGeom prst="rect">
            <a:avLst/>
          </a:prstGeom>
          <a:noFill/>
        </p:spPr>
        <p:txBody>
          <a:bodyPr wrap="square">
            <a:spAutoFit/>
          </a:bodyPr>
          <a:lstStyle/>
          <a:p>
            <a:pPr algn="ctr"/>
            <a:r>
              <a:rPr sz="1200" b="1">
                <a:solidFill>
                  <a:srgbClr val="FFFFFF"/>
                </a:solidFill>
              </a:rPr>
              <a:t>8</a:t>
            </a:r>
          </a:p>
        </p:txBody>
      </p:sp>
      <p:sp>
        <p:nvSpPr>
          <p:cNvPr id="13" name="TextBox 12"/>
          <p:cNvSpPr txBox="1"/>
          <p:nvPr/>
        </p:nvSpPr>
        <p:spPr>
          <a:xfrm>
            <a:off x="4873752" y="1536192"/>
            <a:ext cx="2377440" cy="323165"/>
          </a:xfrm>
          <a:prstGeom prst="rect">
            <a:avLst/>
          </a:prstGeom>
          <a:noFill/>
        </p:spPr>
        <p:txBody>
          <a:bodyPr wrap="square">
            <a:spAutoFit/>
          </a:bodyPr>
          <a:lstStyle/>
          <a:p>
            <a:r>
              <a:rPr lang="en-US" sz="1500" b="1">
                <a:solidFill>
                  <a:srgbClr val="111111"/>
                </a:solidFill>
                <a:latin typeface="Aptos"/>
              </a:rPr>
              <a:t>Feeder Patterns</a:t>
            </a:r>
          </a:p>
        </p:txBody>
      </p:sp>
      <p:sp>
        <p:nvSpPr>
          <p:cNvPr id="14" name="TextBox 13"/>
          <p:cNvSpPr txBox="1"/>
          <p:nvPr/>
        </p:nvSpPr>
        <p:spPr>
          <a:xfrm>
            <a:off x="4361688" y="2075688"/>
            <a:ext cx="2843784" cy="1280160"/>
          </a:xfrm>
          <a:prstGeom prst="rect">
            <a:avLst/>
          </a:prstGeom>
          <a:noFill/>
        </p:spPr>
        <p:txBody>
          <a:bodyPr wrap="square">
            <a:spAutoFit/>
          </a:bodyPr>
          <a:lstStyle/>
          <a:p>
            <a:r>
              <a:rPr sz="1050">
                <a:solidFill>
                  <a:srgbClr val="282828"/>
                </a:solidFill>
                <a:latin typeface="Aptos"/>
              </a:rPr>
              <a:t>Would consolidation strengthen or complicate elementary-to-middle-to-high school feeder patterns and continuity?</a:t>
            </a:r>
          </a:p>
        </p:txBody>
      </p:sp>
      <p:sp>
        <p:nvSpPr>
          <p:cNvPr id="15" name="Rounded Rectangle 14"/>
          <p:cNvSpPr/>
          <p:nvPr/>
        </p:nvSpPr>
        <p:spPr>
          <a:xfrm>
            <a:off x="7680960" y="1417320"/>
            <a:ext cx="3246120" cy="2057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7845552" y="158191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845552" y="1618488"/>
            <a:ext cx="438912" cy="320040"/>
          </a:xfrm>
          <a:prstGeom prst="rect">
            <a:avLst/>
          </a:prstGeom>
          <a:noFill/>
        </p:spPr>
        <p:txBody>
          <a:bodyPr wrap="square">
            <a:spAutoFit/>
          </a:bodyPr>
          <a:lstStyle/>
          <a:p>
            <a:pPr algn="ctr"/>
            <a:r>
              <a:rPr sz="1200" b="1">
                <a:solidFill>
                  <a:srgbClr val="FFFFFF"/>
                </a:solidFill>
              </a:rPr>
              <a:t>9</a:t>
            </a:r>
          </a:p>
        </p:txBody>
      </p:sp>
      <p:sp>
        <p:nvSpPr>
          <p:cNvPr id="18" name="TextBox 17"/>
          <p:cNvSpPr txBox="1"/>
          <p:nvPr/>
        </p:nvSpPr>
        <p:spPr>
          <a:xfrm>
            <a:off x="8394192" y="1536192"/>
            <a:ext cx="2377440" cy="553998"/>
          </a:xfrm>
          <a:prstGeom prst="rect">
            <a:avLst/>
          </a:prstGeom>
          <a:noFill/>
        </p:spPr>
        <p:txBody>
          <a:bodyPr wrap="square">
            <a:spAutoFit/>
          </a:bodyPr>
          <a:lstStyle/>
          <a:p>
            <a:r>
              <a:rPr lang="en-US" sz="1500" b="1">
                <a:solidFill>
                  <a:srgbClr val="111111"/>
                </a:solidFill>
                <a:latin typeface="Aptos"/>
              </a:rPr>
              <a:t>Enrollment Trends / Projected Growth</a:t>
            </a:r>
          </a:p>
        </p:txBody>
      </p:sp>
      <p:sp>
        <p:nvSpPr>
          <p:cNvPr id="19" name="TextBox 18"/>
          <p:cNvSpPr txBox="1"/>
          <p:nvPr/>
        </p:nvSpPr>
        <p:spPr>
          <a:xfrm>
            <a:off x="7882128" y="2075688"/>
            <a:ext cx="2843784" cy="1280160"/>
          </a:xfrm>
          <a:prstGeom prst="rect">
            <a:avLst/>
          </a:prstGeom>
          <a:noFill/>
        </p:spPr>
        <p:txBody>
          <a:bodyPr wrap="square">
            <a:spAutoFit/>
          </a:bodyPr>
          <a:lstStyle/>
          <a:p>
            <a:r>
              <a:rPr sz="1050">
                <a:solidFill>
                  <a:srgbClr val="282828"/>
                </a:solidFill>
                <a:latin typeface="Aptos"/>
              </a:rPr>
              <a:t>What do historical enrollment and long-range projections indicate about future need and surrounding capacity?</a:t>
            </a:r>
          </a:p>
        </p:txBody>
      </p:sp>
      <p:sp>
        <p:nvSpPr>
          <p:cNvPr id="20" name="Rounded Rectangle 19"/>
          <p:cNvSpPr/>
          <p:nvPr/>
        </p:nvSpPr>
        <p:spPr>
          <a:xfrm>
            <a:off x="640080" y="3794760"/>
            <a:ext cx="3246120" cy="2057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804672" y="395935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04672" y="3995928"/>
            <a:ext cx="438912" cy="320040"/>
          </a:xfrm>
          <a:prstGeom prst="rect">
            <a:avLst/>
          </a:prstGeom>
          <a:noFill/>
        </p:spPr>
        <p:txBody>
          <a:bodyPr wrap="square">
            <a:spAutoFit/>
          </a:bodyPr>
          <a:lstStyle/>
          <a:p>
            <a:pPr algn="ctr"/>
            <a:r>
              <a:rPr sz="1200" b="1">
                <a:solidFill>
                  <a:srgbClr val="FFFFFF"/>
                </a:solidFill>
              </a:rPr>
              <a:t>10</a:t>
            </a:r>
          </a:p>
        </p:txBody>
      </p:sp>
      <p:sp>
        <p:nvSpPr>
          <p:cNvPr id="23" name="TextBox 22"/>
          <p:cNvSpPr txBox="1"/>
          <p:nvPr/>
        </p:nvSpPr>
        <p:spPr>
          <a:xfrm>
            <a:off x="1353312" y="3913632"/>
            <a:ext cx="2377440" cy="323165"/>
          </a:xfrm>
          <a:prstGeom prst="rect">
            <a:avLst/>
          </a:prstGeom>
          <a:noFill/>
        </p:spPr>
        <p:txBody>
          <a:bodyPr wrap="square">
            <a:spAutoFit/>
          </a:bodyPr>
          <a:lstStyle/>
          <a:p>
            <a:r>
              <a:rPr lang="en-US" sz="1500" b="1">
                <a:solidFill>
                  <a:srgbClr val="111111"/>
                </a:solidFill>
                <a:latin typeface="Aptos"/>
              </a:rPr>
              <a:t>Student Attendance</a:t>
            </a:r>
          </a:p>
        </p:txBody>
      </p:sp>
      <p:sp>
        <p:nvSpPr>
          <p:cNvPr id="24" name="TextBox 23"/>
          <p:cNvSpPr txBox="1"/>
          <p:nvPr/>
        </p:nvSpPr>
        <p:spPr>
          <a:xfrm>
            <a:off x="841248" y="4453128"/>
            <a:ext cx="2843784" cy="1280160"/>
          </a:xfrm>
          <a:prstGeom prst="rect">
            <a:avLst/>
          </a:prstGeom>
          <a:noFill/>
        </p:spPr>
        <p:txBody>
          <a:bodyPr wrap="square">
            <a:spAutoFit/>
          </a:bodyPr>
          <a:lstStyle/>
          <a:p>
            <a:r>
              <a:rPr sz="1050">
                <a:solidFill>
                  <a:srgbClr val="282828"/>
                </a:solidFill>
                <a:latin typeface="Aptos"/>
              </a:rPr>
              <a:t>What do attendance and chronic absenteeism trends indicate, and how might consolidation affect consistent attendance?</a:t>
            </a:r>
          </a:p>
        </p:txBody>
      </p:sp>
      <p:sp>
        <p:nvSpPr>
          <p:cNvPr id="25" name="Rounded Rectangle 24"/>
          <p:cNvSpPr/>
          <p:nvPr/>
        </p:nvSpPr>
        <p:spPr>
          <a:xfrm>
            <a:off x="4160520" y="3794760"/>
            <a:ext cx="3246120" cy="2057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4325112" y="395935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325112" y="3995928"/>
            <a:ext cx="438912" cy="320040"/>
          </a:xfrm>
          <a:prstGeom prst="rect">
            <a:avLst/>
          </a:prstGeom>
          <a:noFill/>
        </p:spPr>
        <p:txBody>
          <a:bodyPr wrap="square">
            <a:spAutoFit/>
          </a:bodyPr>
          <a:lstStyle/>
          <a:p>
            <a:pPr algn="ctr"/>
            <a:r>
              <a:rPr sz="1200" b="1">
                <a:solidFill>
                  <a:srgbClr val="FFFFFF"/>
                </a:solidFill>
              </a:rPr>
              <a:t>11</a:t>
            </a:r>
          </a:p>
        </p:txBody>
      </p:sp>
      <p:sp>
        <p:nvSpPr>
          <p:cNvPr id="28" name="TextBox 27"/>
          <p:cNvSpPr txBox="1"/>
          <p:nvPr/>
        </p:nvSpPr>
        <p:spPr>
          <a:xfrm>
            <a:off x="4873752" y="3913632"/>
            <a:ext cx="2377440" cy="323165"/>
          </a:xfrm>
          <a:prstGeom prst="rect">
            <a:avLst/>
          </a:prstGeom>
          <a:noFill/>
        </p:spPr>
        <p:txBody>
          <a:bodyPr wrap="square">
            <a:spAutoFit/>
          </a:bodyPr>
          <a:lstStyle/>
          <a:p>
            <a:r>
              <a:rPr lang="en-US" sz="1500" b="1">
                <a:solidFill>
                  <a:srgbClr val="111111"/>
                </a:solidFill>
                <a:latin typeface="Aptos"/>
              </a:rPr>
              <a:t>School Performance</a:t>
            </a:r>
          </a:p>
        </p:txBody>
      </p:sp>
      <p:sp>
        <p:nvSpPr>
          <p:cNvPr id="29" name="TextBox 28"/>
          <p:cNvSpPr txBox="1"/>
          <p:nvPr/>
        </p:nvSpPr>
        <p:spPr>
          <a:xfrm>
            <a:off x="4361688" y="4453128"/>
            <a:ext cx="2843784" cy="1280160"/>
          </a:xfrm>
          <a:prstGeom prst="rect">
            <a:avLst/>
          </a:prstGeom>
          <a:noFill/>
        </p:spPr>
        <p:txBody>
          <a:bodyPr wrap="square">
            <a:spAutoFit/>
          </a:bodyPr>
          <a:lstStyle/>
          <a:p>
            <a:r>
              <a:rPr sz="1050">
                <a:solidFill>
                  <a:srgbClr val="282828"/>
                </a:solidFill>
                <a:latin typeface="Aptos"/>
              </a:rPr>
              <a:t>What do multiple years of student achievement, growth, school improvement, and other performance indicators demonstrate?</a:t>
            </a:r>
          </a:p>
        </p:txBody>
      </p:sp>
      <p:sp>
        <p:nvSpPr>
          <p:cNvPr id="30" name="Rounded Rectangle 29"/>
          <p:cNvSpPr/>
          <p:nvPr/>
        </p:nvSpPr>
        <p:spPr>
          <a:xfrm>
            <a:off x="7680960" y="3794760"/>
            <a:ext cx="3246120" cy="2057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7845552" y="3959352"/>
            <a:ext cx="438912" cy="438912"/>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845552" y="3995928"/>
            <a:ext cx="438912" cy="320040"/>
          </a:xfrm>
          <a:prstGeom prst="rect">
            <a:avLst/>
          </a:prstGeom>
          <a:noFill/>
        </p:spPr>
        <p:txBody>
          <a:bodyPr wrap="square">
            <a:spAutoFit/>
          </a:bodyPr>
          <a:lstStyle/>
          <a:p>
            <a:pPr algn="ctr"/>
            <a:r>
              <a:rPr sz="1200" b="1">
                <a:solidFill>
                  <a:srgbClr val="FFFFFF"/>
                </a:solidFill>
              </a:rPr>
              <a:t>12</a:t>
            </a:r>
          </a:p>
        </p:txBody>
      </p:sp>
      <p:sp>
        <p:nvSpPr>
          <p:cNvPr id="33" name="TextBox 32"/>
          <p:cNvSpPr txBox="1"/>
          <p:nvPr/>
        </p:nvSpPr>
        <p:spPr>
          <a:xfrm>
            <a:off x="8394192" y="3913632"/>
            <a:ext cx="2377440" cy="553998"/>
          </a:xfrm>
          <a:prstGeom prst="rect">
            <a:avLst/>
          </a:prstGeom>
          <a:noFill/>
        </p:spPr>
        <p:txBody>
          <a:bodyPr wrap="square">
            <a:spAutoFit/>
          </a:bodyPr>
          <a:lstStyle/>
          <a:p>
            <a:r>
              <a:rPr lang="en-US" sz="1500" b="1">
                <a:solidFill>
                  <a:srgbClr val="111111"/>
                </a:solidFill>
                <a:latin typeface="Aptos"/>
              </a:rPr>
              <a:t>Student Discipline / School Climate</a:t>
            </a:r>
          </a:p>
        </p:txBody>
      </p:sp>
      <p:sp>
        <p:nvSpPr>
          <p:cNvPr id="34" name="TextBox 33"/>
          <p:cNvSpPr txBox="1"/>
          <p:nvPr/>
        </p:nvSpPr>
        <p:spPr>
          <a:xfrm>
            <a:off x="7882128" y="4453128"/>
            <a:ext cx="2843784" cy="1280160"/>
          </a:xfrm>
          <a:prstGeom prst="rect">
            <a:avLst/>
          </a:prstGeom>
          <a:noFill/>
        </p:spPr>
        <p:txBody>
          <a:bodyPr wrap="square">
            <a:spAutoFit/>
          </a:bodyPr>
          <a:lstStyle/>
          <a:p>
            <a:r>
              <a:rPr sz="1050">
                <a:solidFill>
                  <a:srgbClr val="282828"/>
                </a:solidFill>
                <a:latin typeface="Aptos"/>
              </a:rPr>
              <a:t>What do discipline, behavior, safety, and climate indicators suggest about the current environment and transition implications?</a:t>
            </a:r>
          </a:p>
        </p:txBody>
      </p:sp>
      <p:sp>
        <p:nvSpPr>
          <p:cNvPr id="35" name="Rectangle 34"/>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The Retreat Process</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A structured path from individual judgment to Board consensus</a:t>
            </a:r>
          </a:p>
        </p:txBody>
      </p:sp>
      <p:sp>
        <p:nvSpPr>
          <p:cNvPr id="5" name="Oval 4"/>
          <p:cNvSpPr/>
          <p:nvPr/>
        </p:nvSpPr>
        <p:spPr>
          <a:xfrm>
            <a:off x="1005840" y="1828800"/>
            <a:ext cx="658368" cy="658368"/>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1965960"/>
            <a:ext cx="658368" cy="274320"/>
          </a:xfrm>
          <a:prstGeom prst="rect">
            <a:avLst/>
          </a:prstGeom>
          <a:noFill/>
        </p:spPr>
        <p:txBody>
          <a:bodyPr wrap="square">
            <a:spAutoFit/>
          </a:bodyPr>
          <a:lstStyle/>
          <a:p>
            <a:pPr algn="ctr"/>
            <a:r>
              <a:rPr sz="1600" b="1">
                <a:solidFill>
                  <a:srgbClr val="FFFFFF"/>
                </a:solidFill>
              </a:rPr>
              <a:t>1</a:t>
            </a:r>
          </a:p>
        </p:txBody>
      </p:sp>
      <p:sp>
        <p:nvSpPr>
          <p:cNvPr id="7" name="TextBox 6"/>
          <p:cNvSpPr txBox="1"/>
          <p:nvPr/>
        </p:nvSpPr>
        <p:spPr>
          <a:xfrm>
            <a:off x="502920" y="2651760"/>
            <a:ext cx="1664208" cy="338554"/>
          </a:xfrm>
          <a:prstGeom prst="rect">
            <a:avLst/>
          </a:prstGeom>
          <a:noFill/>
        </p:spPr>
        <p:txBody>
          <a:bodyPr wrap="square">
            <a:spAutoFit/>
          </a:bodyPr>
          <a:lstStyle/>
          <a:p>
            <a:pPr algn="ctr"/>
            <a:r>
              <a:rPr lang="en-US" sz="1600" b="1">
                <a:solidFill>
                  <a:srgbClr val="111111"/>
                </a:solidFill>
              </a:rPr>
              <a:t>Sort</a:t>
            </a:r>
          </a:p>
        </p:txBody>
      </p:sp>
      <p:sp>
        <p:nvSpPr>
          <p:cNvPr id="8" name="TextBox 7"/>
          <p:cNvSpPr txBox="1"/>
          <p:nvPr/>
        </p:nvSpPr>
        <p:spPr>
          <a:xfrm>
            <a:off x="502920" y="3154680"/>
            <a:ext cx="1664208" cy="914400"/>
          </a:xfrm>
          <a:prstGeom prst="rect">
            <a:avLst/>
          </a:prstGeom>
          <a:noFill/>
        </p:spPr>
        <p:txBody>
          <a:bodyPr wrap="square">
            <a:spAutoFit/>
          </a:bodyPr>
          <a:lstStyle/>
          <a:p>
            <a:pPr algn="ctr"/>
            <a:r>
              <a:rPr sz="1100">
                <a:solidFill>
                  <a:srgbClr val="282828"/>
                </a:solidFill>
              </a:rPr>
              <a:t>High • Moderate • Supporting</a:t>
            </a:r>
          </a:p>
        </p:txBody>
      </p:sp>
      <p:sp>
        <p:nvSpPr>
          <p:cNvPr id="9" name="Chevron 8"/>
          <p:cNvSpPr/>
          <p:nvPr/>
        </p:nvSpPr>
        <p:spPr>
          <a:xfrm>
            <a:off x="2103120" y="1975104"/>
            <a:ext cx="384048" cy="365760"/>
          </a:xfrm>
          <a:prstGeom prst="chevron">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2926080" y="1828800"/>
            <a:ext cx="658368" cy="658368"/>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926080" y="1965960"/>
            <a:ext cx="658368" cy="274320"/>
          </a:xfrm>
          <a:prstGeom prst="rect">
            <a:avLst/>
          </a:prstGeom>
          <a:noFill/>
        </p:spPr>
        <p:txBody>
          <a:bodyPr wrap="square">
            <a:spAutoFit/>
          </a:bodyPr>
          <a:lstStyle/>
          <a:p>
            <a:pPr algn="ctr"/>
            <a:r>
              <a:rPr sz="1600" b="1">
                <a:solidFill>
                  <a:srgbClr val="FFFFFF"/>
                </a:solidFill>
              </a:rPr>
              <a:t>2</a:t>
            </a:r>
          </a:p>
        </p:txBody>
      </p:sp>
      <p:sp>
        <p:nvSpPr>
          <p:cNvPr id="12" name="TextBox 11"/>
          <p:cNvSpPr txBox="1"/>
          <p:nvPr/>
        </p:nvSpPr>
        <p:spPr>
          <a:xfrm>
            <a:off x="2423160" y="2651760"/>
            <a:ext cx="1664208" cy="338554"/>
          </a:xfrm>
          <a:prstGeom prst="rect">
            <a:avLst/>
          </a:prstGeom>
          <a:noFill/>
        </p:spPr>
        <p:txBody>
          <a:bodyPr wrap="square">
            <a:spAutoFit/>
          </a:bodyPr>
          <a:lstStyle/>
          <a:p>
            <a:pPr algn="ctr"/>
            <a:r>
              <a:rPr lang="en-US" sz="1600" b="1">
                <a:solidFill>
                  <a:srgbClr val="111111"/>
                </a:solidFill>
              </a:rPr>
              <a:t>Define</a:t>
            </a:r>
          </a:p>
        </p:txBody>
      </p:sp>
      <p:sp>
        <p:nvSpPr>
          <p:cNvPr id="13" name="TextBox 12"/>
          <p:cNvSpPr txBox="1"/>
          <p:nvPr/>
        </p:nvSpPr>
        <p:spPr>
          <a:xfrm>
            <a:off x="2423160" y="3154680"/>
            <a:ext cx="1664208" cy="914400"/>
          </a:xfrm>
          <a:prstGeom prst="rect">
            <a:avLst/>
          </a:prstGeom>
          <a:noFill/>
        </p:spPr>
        <p:txBody>
          <a:bodyPr wrap="square">
            <a:spAutoFit/>
          </a:bodyPr>
          <a:lstStyle/>
          <a:p>
            <a:pPr algn="ctr"/>
            <a:r>
              <a:rPr sz="1100">
                <a:solidFill>
                  <a:srgbClr val="282828"/>
                </a:solidFill>
              </a:rPr>
              <a:t>What data measures each factor?</a:t>
            </a:r>
          </a:p>
        </p:txBody>
      </p:sp>
      <p:sp>
        <p:nvSpPr>
          <p:cNvPr id="14" name="Chevron 13"/>
          <p:cNvSpPr/>
          <p:nvPr/>
        </p:nvSpPr>
        <p:spPr>
          <a:xfrm>
            <a:off x="4023360" y="1975104"/>
            <a:ext cx="384048" cy="365760"/>
          </a:xfrm>
          <a:prstGeom prst="chevron">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4846320" y="1828800"/>
            <a:ext cx="658368" cy="658368"/>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846320" y="1965960"/>
            <a:ext cx="658368" cy="274320"/>
          </a:xfrm>
          <a:prstGeom prst="rect">
            <a:avLst/>
          </a:prstGeom>
          <a:noFill/>
        </p:spPr>
        <p:txBody>
          <a:bodyPr wrap="square">
            <a:spAutoFit/>
          </a:bodyPr>
          <a:lstStyle/>
          <a:p>
            <a:pPr algn="ctr"/>
            <a:r>
              <a:rPr sz="1600" b="1">
                <a:solidFill>
                  <a:srgbClr val="FFFFFF"/>
                </a:solidFill>
              </a:rPr>
              <a:t>3</a:t>
            </a:r>
          </a:p>
        </p:txBody>
      </p:sp>
      <p:sp>
        <p:nvSpPr>
          <p:cNvPr id="17" name="TextBox 16"/>
          <p:cNvSpPr txBox="1"/>
          <p:nvPr/>
        </p:nvSpPr>
        <p:spPr>
          <a:xfrm>
            <a:off x="4343400" y="2651760"/>
            <a:ext cx="1664208" cy="338554"/>
          </a:xfrm>
          <a:prstGeom prst="rect">
            <a:avLst/>
          </a:prstGeom>
          <a:noFill/>
        </p:spPr>
        <p:txBody>
          <a:bodyPr wrap="square">
            <a:spAutoFit/>
          </a:bodyPr>
          <a:lstStyle/>
          <a:p>
            <a:pPr algn="ctr"/>
            <a:r>
              <a:rPr lang="en-US" sz="1600" b="1">
                <a:solidFill>
                  <a:srgbClr val="111111"/>
                </a:solidFill>
              </a:rPr>
              <a:t>Weight</a:t>
            </a:r>
          </a:p>
        </p:txBody>
      </p:sp>
      <p:sp>
        <p:nvSpPr>
          <p:cNvPr id="18" name="TextBox 17"/>
          <p:cNvSpPr txBox="1"/>
          <p:nvPr/>
        </p:nvSpPr>
        <p:spPr>
          <a:xfrm>
            <a:off x="4343400" y="3154680"/>
            <a:ext cx="1664208" cy="914400"/>
          </a:xfrm>
          <a:prstGeom prst="rect">
            <a:avLst/>
          </a:prstGeom>
          <a:noFill/>
        </p:spPr>
        <p:txBody>
          <a:bodyPr wrap="square">
            <a:spAutoFit/>
          </a:bodyPr>
          <a:lstStyle/>
          <a:p>
            <a:pPr algn="ctr"/>
            <a:r>
              <a:rPr sz="1100">
                <a:solidFill>
                  <a:srgbClr val="282828"/>
                </a:solidFill>
              </a:rPr>
              <a:t>Spend 100 points</a:t>
            </a:r>
          </a:p>
        </p:txBody>
      </p:sp>
      <p:sp>
        <p:nvSpPr>
          <p:cNvPr id="19" name="Chevron 18"/>
          <p:cNvSpPr/>
          <p:nvPr/>
        </p:nvSpPr>
        <p:spPr>
          <a:xfrm>
            <a:off x="5943600" y="1975104"/>
            <a:ext cx="384048" cy="365760"/>
          </a:xfrm>
          <a:prstGeom prst="chevron">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766560" y="1828800"/>
            <a:ext cx="658368" cy="658368"/>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766560" y="1965960"/>
            <a:ext cx="658368" cy="274320"/>
          </a:xfrm>
          <a:prstGeom prst="rect">
            <a:avLst/>
          </a:prstGeom>
          <a:noFill/>
        </p:spPr>
        <p:txBody>
          <a:bodyPr wrap="square">
            <a:spAutoFit/>
          </a:bodyPr>
          <a:lstStyle/>
          <a:p>
            <a:pPr algn="ctr"/>
            <a:r>
              <a:rPr sz="1600" b="1">
                <a:solidFill>
                  <a:srgbClr val="FFFFFF"/>
                </a:solidFill>
              </a:rPr>
              <a:t>4</a:t>
            </a:r>
          </a:p>
        </p:txBody>
      </p:sp>
      <p:sp>
        <p:nvSpPr>
          <p:cNvPr id="22" name="TextBox 21"/>
          <p:cNvSpPr txBox="1"/>
          <p:nvPr/>
        </p:nvSpPr>
        <p:spPr>
          <a:xfrm>
            <a:off x="6263640" y="2651760"/>
            <a:ext cx="1664208" cy="338554"/>
          </a:xfrm>
          <a:prstGeom prst="rect">
            <a:avLst/>
          </a:prstGeom>
          <a:noFill/>
        </p:spPr>
        <p:txBody>
          <a:bodyPr wrap="square">
            <a:spAutoFit/>
          </a:bodyPr>
          <a:lstStyle/>
          <a:p>
            <a:pPr algn="ctr"/>
            <a:r>
              <a:rPr lang="en-US" sz="1600" b="1">
                <a:solidFill>
                  <a:srgbClr val="111111"/>
                </a:solidFill>
              </a:rPr>
              <a:t>Discuss</a:t>
            </a:r>
          </a:p>
        </p:txBody>
      </p:sp>
      <p:sp>
        <p:nvSpPr>
          <p:cNvPr id="23" name="TextBox 22"/>
          <p:cNvSpPr txBox="1"/>
          <p:nvPr/>
        </p:nvSpPr>
        <p:spPr>
          <a:xfrm>
            <a:off x="6263640" y="3154680"/>
            <a:ext cx="1664208" cy="914400"/>
          </a:xfrm>
          <a:prstGeom prst="rect">
            <a:avLst/>
          </a:prstGeom>
          <a:noFill/>
        </p:spPr>
        <p:txBody>
          <a:bodyPr wrap="square">
            <a:spAutoFit/>
          </a:bodyPr>
          <a:lstStyle/>
          <a:p>
            <a:pPr algn="ctr"/>
            <a:r>
              <a:rPr sz="1100">
                <a:solidFill>
                  <a:srgbClr val="282828"/>
                </a:solidFill>
              </a:rPr>
              <a:t>Where do we agree / differ?</a:t>
            </a:r>
          </a:p>
        </p:txBody>
      </p:sp>
      <p:sp>
        <p:nvSpPr>
          <p:cNvPr id="24" name="Chevron 23"/>
          <p:cNvSpPr/>
          <p:nvPr/>
        </p:nvSpPr>
        <p:spPr>
          <a:xfrm>
            <a:off x="7863840" y="1975104"/>
            <a:ext cx="384048" cy="365760"/>
          </a:xfrm>
          <a:prstGeom prst="chevron">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686800" y="1828800"/>
            <a:ext cx="658368" cy="658368"/>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686800" y="1965960"/>
            <a:ext cx="658368" cy="274320"/>
          </a:xfrm>
          <a:prstGeom prst="rect">
            <a:avLst/>
          </a:prstGeom>
          <a:noFill/>
        </p:spPr>
        <p:txBody>
          <a:bodyPr wrap="square">
            <a:spAutoFit/>
          </a:bodyPr>
          <a:lstStyle/>
          <a:p>
            <a:pPr algn="ctr"/>
            <a:r>
              <a:rPr sz="1600" b="1">
                <a:solidFill>
                  <a:srgbClr val="FFFFFF"/>
                </a:solidFill>
              </a:rPr>
              <a:t>5</a:t>
            </a:r>
          </a:p>
        </p:txBody>
      </p:sp>
      <p:sp>
        <p:nvSpPr>
          <p:cNvPr id="27" name="TextBox 26"/>
          <p:cNvSpPr txBox="1"/>
          <p:nvPr/>
        </p:nvSpPr>
        <p:spPr>
          <a:xfrm>
            <a:off x="8183880" y="2651760"/>
            <a:ext cx="1664208" cy="338554"/>
          </a:xfrm>
          <a:prstGeom prst="rect">
            <a:avLst/>
          </a:prstGeom>
          <a:noFill/>
        </p:spPr>
        <p:txBody>
          <a:bodyPr wrap="square">
            <a:spAutoFit/>
          </a:bodyPr>
          <a:lstStyle/>
          <a:p>
            <a:pPr algn="ctr"/>
            <a:r>
              <a:rPr lang="en-US" sz="1600" b="1">
                <a:solidFill>
                  <a:srgbClr val="111111"/>
                </a:solidFill>
              </a:rPr>
              <a:t>Guardrails</a:t>
            </a:r>
          </a:p>
        </p:txBody>
      </p:sp>
      <p:sp>
        <p:nvSpPr>
          <p:cNvPr id="28" name="TextBox 27"/>
          <p:cNvSpPr txBox="1"/>
          <p:nvPr/>
        </p:nvSpPr>
        <p:spPr>
          <a:xfrm>
            <a:off x="8183880" y="3154680"/>
            <a:ext cx="1664208" cy="914400"/>
          </a:xfrm>
          <a:prstGeom prst="rect">
            <a:avLst/>
          </a:prstGeom>
          <a:noFill/>
        </p:spPr>
        <p:txBody>
          <a:bodyPr wrap="square">
            <a:spAutoFit/>
          </a:bodyPr>
          <a:lstStyle/>
          <a:p>
            <a:pPr algn="ctr"/>
            <a:r>
              <a:rPr sz="1100">
                <a:solidFill>
                  <a:srgbClr val="282828"/>
                </a:solidFill>
              </a:rPr>
              <a:t>What must always be true?</a:t>
            </a:r>
          </a:p>
        </p:txBody>
      </p:sp>
      <p:sp>
        <p:nvSpPr>
          <p:cNvPr id="29" name="Chevron 28"/>
          <p:cNvSpPr/>
          <p:nvPr/>
        </p:nvSpPr>
        <p:spPr>
          <a:xfrm>
            <a:off x="9784080" y="1975104"/>
            <a:ext cx="384048" cy="365760"/>
          </a:xfrm>
          <a:prstGeom prst="chevron">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10607040" y="1828800"/>
            <a:ext cx="658368" cy="658368"/>
          </a:xfrm>
          <a:prstGeom prst="ellipse">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0607040" y="1965960"/>
            <a:ext cx="658368" cy="274320"/>
          </a:xfrm>
          <a:prstGeom prst="rect">
            <a:avLst/>
          </a:prstGeom>
          <a:noFill/>
        </p:spPr>
        <p:txBody>
          <a:bodyPr wrap="square">
            <a:spAutoFit/>
          </a:bodyPr>
          <a:lstStyle/>
          <a:p>
            <a:pPr algn="ctr"/>
            <a:r>
              <a:rPr sz="1600" b="1">
                <a:solidFill>
                  <a:srgbClr val="FFFFFF"/>
                </a:solidFill>
              </a:rPr>
              <a:t>6</a:t>
            </a:r>
          </a:p>
        </p:txBody>
      </p:sp>
      <p:sp>
        <p:nvSpPr>
          <p:cNvPr id="32" name="TextBox 31"/>
          <p:cNvSpPr txBox="1"/>
          <p:nvPr/>
        </p:nvSpPr>
        <p:spPr>
          <a:xfrm>
            <a:off x="10104120" y="2651760"/>
            <a:ext cx="1664208" cy="338554"/>
          </a:xfrm>
          <a:prstGeom prst="rect">
            <a:avLst/>
          </a:prstGeom>
          <a:noFill/>
        </p:spPr>
        <p:txBody>
          <a:bodyPr wrap="square">
            <a:spAutoFit/>
          </a:bodyPr>
          <a:lstStyle/>
          <a:p>
            <a:pPr algn="ctr"/>
            <a:r>
              <a:rPr lang="en-US" sz="1600" b="1">
                <a:solidFill>
                  <a:srgbClr val="111111"/>
                </a:solidFill>
              </a:rPr>
              <a:t>Confirm</a:t>
            </a:r>
          </a:p>
        </p:txBody>
      </p:sp>
      <p:sp>
        <p:nvSpPr>
          <p:cNvPr id="33" name="TextBox 32"/>
          <p:cNvSpPr txBox="1"/>
          <p:nvPr/>
        </p:nvSpPr>
        <p:spPr>
          <a:xfrm>
            <a:off x="10104120" y="3154680"/>
            <a:ext cx="1664208" cy="914400"/>
          </a:xfrm>
          <a:prstGeom prst="rect">
            <a:avLst/>
          </a:prstGeom>
          <a:noFill/>
        </p:spPr>
        <p:txBody>
          <a:bodyPr wrap="square">
            <a:spAutoFit/>
          </a:bodyPr>
          <a:lstStyle/>
          <a:p>
            <a:pPr algn="ctr"/>
            <a:r>
              <a:rPr sz="1100">
                <a:solidFill>
                  <a:srgbClr val="282828"/>
                </a:solidFill>
              </a:rPr>
              <a:t>Approve the framework</a:t>
            </a:r>
          </a:p>
        </p:txBody>
      </p:sp>
      <p:sp>
        <p:nvSpPr>
          <p:cNvPr id="34" name="Rounded Rectangle 33"/>
          <p:cNvSpPr/>
          <p:nvPr/>
        </p:nvSpPr>
        <p:spPr>
          <a:xfrm>
            <a:off x="914400" y="4663440"/>
            <a:ext cx="10332720" cy="11430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097280" y="4754880"/>
            <a:ext cx="9966960" cy="615553"/>
          </a:xfrm>
          <a:prstGeom prst="rect">
            <a:avLst/>
          </a:prstGeom>
          <a:noFill/>
        </p:spPr>
        <p:txBody>
          <a:bodyPr wrap="square">
            <a:spAutoFit/>
          </a:bodyPr>
          <a:lstStyle/>
          <a:p>
            <a:pPr>
              <a:spcAft>
                <a:spcPts val="800"/>
              </a:spcAft>
              <a:defRPr sz="1700">
                <a:solidFill>
                  <a:srgbClr val="282828"/>
                </a:solidFill>
                <a:latin typeface="Aptos"/>
              </a:defRPr>
            </a:pPr>
            <a:r>
              <a:rPr dirty="0"/>
              <a:t>No school names are discussed during criteria-setting. The framework is established before school-level data are reviewed.</a:t>
            </a:r>
          </a:p>
        </p:txBody>
      </p:sp>
      <p:sp>
        <p:nvSpPr>
          <p:cNvPr id="36" name="Rectangle 35"/>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Round 1 — What Does the Board Believe Matters?</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Individual card sort • 10–12 minutes</a:t>
            </a:r>
          </a:p>
        </p:txBody>
      </p:sp>
      <p:sp>
        <p:nvSpPr>
          <p:cNvPr id="5" name="Rounded Rectangle 4"/>
          <p:cNvSpPr/>
          <p:nvPr/>
        </p:nvSpPr>
        <p:spPr>
          <a:xfrm>
            <a:off x="594360" y="1600200"/>
            <a:ext cx="3520440" cy="3429000"/>
          </a:xfrm>
          <a:prstGeom prst="roundRect">
            <a:avLst/>
          </a:prstGeom>
          <a:solidFill>
            <a:srgbClr val="FDF1C7"/>
          </a:solidFill>
          <a:ln>
            <a:solidFill>
              <a:srgbClr val="D4D4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874519"/>
            <a:ext cx="3063240" cy="369332"/>
          </a:xfrm>
          <a:prstGeom prst="rect">
            <a:avLst/>
          </a:prstGeom>
          <a:noFill/>
        </p:spPr>
        <p:txBody>
          <a:bodyPr wrap="square">
            <a:spAutoFit/>
          </a:bodyPr>
          <a:lstStyle/>
          <a:p>
            <a:pPr algn="ctr"/>
            <a:r>
              <a:rPr lang="en-US" sz="1800" b="1">
                <a:solidFill>
                  <a:srgbClr val="111111"/>
                </a:solidFill>
              </a:rPr>
              <a:t>HIGH CONSIDERATION</a:t>
            </a:r>
          </a:p>
        </p:txBody>
      </p:sp>
      <p:sp>
        <p:nvSpPr>
          <p:cNvPr id="7" name="TextBox 6"/>
          <p:cNvSpPr txBox="1"/>
          <p:nvPr/>
        </p:nvSpPr>
        <p:spPr>
          <a:xfrm>
            <a:off x="868680" y="2743200"/>
            <a:ext cx="2971800" cy="1280160"/>
          </a:xfrm>
          <a:prstGeom prst="rect">
            <a:avLst/>
          </a:prstGeom>
          <a:noFill/>
        </p:spPr>
        <p:txBody>
          <a:bodyPr wrap="square">
            <a:spAutoFit/>
          </a:bodyPr>
          <a:lstStyle/>
          <a:p>
            <a:pPr algn="ctr"/>
            <a:r>
              <a:rPr sz="1400">
                <a:solidFill>
                  <a:srgbClr val="282828"/>
                </a:solidFill>
              </a:rPr>
              <a:t>Should substantially influence scenario development.</a:t>
            </a:r>
          </a:p>
        </p:txBody>
      </p:sp>
      <p:sp>
        <p:nvSpPr>
          <p:cNvPr id="8" name="Rounded Rectangle 7"/>
          <p:cNvSpPr/>
          <p:nvPr/>
        </p:nvSpPr>
        <p:spPr>
          <a:xfrm>
            <a:off x="4434840" y="1600200"/>
            <a:ext cx="3520440" cy="3429000"/>
          </a:xfrm>
          <a:prstGeom prst="roundRect">
            <a:avLst/>
          </a:prstGeom>
          <a:solidFill>
            <a:srgbClr val="F2F2F2"/>
          </a:solidFill>
          <a:ln>
            <a:solidFill>
              <a:srgbClr val="D4D4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63440" y="1874519"/>
            <a:ext cx="3063240" cy="369332"/>
          </a:xfrm>
          <a:prstGeom prst="rect">
            <a:avLst/>
          </a:prstGeom>
          <a:noFill/>
        </p:spPr>
        <p:txBody>
          <a:bodyPr wrap="square">
            <a:spAutoFit/>
          </a:bodyPr>
          <a:lstStyle/>
          <a:p>
            <a:pPr algn="ctr"/>
            <a:r>
              <a:rPr lang="en-US" sz="1800" b="1">
                <a:solidFill>
                  <a:srgbClr val="111111"/>
                </a:solidFill>
              </a:rPr>
              <a:t>MODERATE CONSIDERATION</a:t>
            </a:r>
          </a:p>
        </p:txBody>
      </p:sp>
      <p:sp>
        <p:nvSpPr>
          <p:cNvPr id="10" name="TextBox 9"/>
          <p:cNvSpPr txBox="1"/>
          <p:nvPr/>
        </p:nvSpPr>
        <p:spPr>
          <a:xfrm>
            <a:off x="4709160" y="2743200"/>
            <a:ext cx="2971800" cy="1280160"/>
          </a:xfrm>
          <a:prstGeom prst="rect">
            <a:avLst/>
          </a:prstGeom>
          <a:noFill/>
        </p:spPr>
        <p:txBody>
          <a:bodyPr wrap="square">
            <a:spAutoFit/>
          </a:bodyPr>
          <a:lstStyle/>
          <a:p>
            <a:pPr algn="ctr"/>
            <a:r>
              <a:rPr sz="1400">
                <a:solidFill>
                  <a:srgbClr val="282828"/>
                </a:solidFill>
              </a:rPr>
              <a:t>Should influence the analysis but should not drive the decision by itself.</a:t>
            </a:r>
          </a:p>
        </p:txBody>
      </p:sp>
      <p:sp>
        <p:nvSpPr>
          <p:cNvPr id="11" name="Rounded Rectangle 10"/>
          <p:cNvSpPr/>
          <p:nvPr/>
        </p:nvSpPr>
        <p:spPr>
          <a:xfrm>
            <a:off x="8275320" y="1600200"/>
            <a:ext cx="3520440" cy="3429000"/>
          </a:xfrm>
          <a:prstGeom prst="roundRect">
            <a:avLst/>
          </a:prstGeom>
          <a:solidFill>
            <a:srgbClr val="F7F7F7"/>
          </a:solidFill>
          <a:ln>
            <a:solidFill>
              <a:srgbClr val="D4D4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03920" y="1874519"/>
            <a:ext cx="3063240" cy="369332"/>
          </a:xfrm>
          <a:prstGeom prst="rect">
            <a:avLst/>
          </a:prstGeom>
          <a:noFill/>
        </p:spPr>
        <p:txBody>
          <a:bodyPr wrap="square">
            <a:spAutoFit/>
          </a:bodyPr>
          <a:lstStyle/>
          <a:p>
            <a:pPr algn="ctr"/>
            <a:r>
              <a:rPr lang="en-US" sz="1800" b="1">
                <a:solidFill>
                  <a:srgbClr val="111111"/>
                </a:solidFill>
              </a:rPr>
              <a:t>SUPPORTING CONSIDERATION</a:t>
            </a:r>
          </a:p>
        </p:txBody>
      </p:sp>
      <p:sp>
        <p:nvSpPr>
          <p:cNvPr id="13" name="TextBox 12"/>
          <p:cNvSpPr txBox="1"/>
          <p:nvPr/>
        </p:nvSpPr>
        <p:spPr>
          <a:xfrm>
            <a:off x="8549640" y="2743200"/>
            <a:ext cx="2971800" cy="1280160"/>
          </a:xfrm>
          <a:prstGeom prst="rect">
            <a:avLst/>
          </a:prstGeom>
          <a:noFill/>
        </p:spPr>
        <p:txBody>
          <a:bodyPr wrap="square">
            <a:spAutoFit/>
          </a:bodyPr>
          <a:lstStyle/>
          <a:p>
            <a:pPr algn="ctr"/>
            <a:r>
              <a:rPr sz="1400">
                <a:solidFill>
                  <a:srgbClr val="282828"/>
                </a:solidFill>
              </a:rPr>
              <a:t>Important context, but should carry less influence than other factors.</a:t>
            </a:r>
          </a:p>
        </p:txBody>
      </p:sp>
      <p:sp>
        <p:nvSpPr>
          <p:cNvPr id="14" name="TextBox 13"/>
          <p:cNvSpPr txBox="1"/>
          <p:nvPr/>
        </p:nvSpPr>
        <p:spPr>
          <a:xfrm>
            <a:off x="1097280" y="5349240"/>
            <a:ext cx="9966960" cy="369332"/>
          </a:xfrm>
          <a:prstGeom prst="rect">
            <a:avLst/>
          </a:prstGeom>
          <a:noFill/>
        </p:spPr>
        <p:txBody>
          <a:bodyPr wrap="square">
            <a:spAutoFit/>
          </a:bodyPr>
          <a:lstStyle/>
          <a:p>
            <a:pPr algn="ctr"/>
            <a:r>
              <a:rPr lang="en-US" sz="1800" b="1">
                <a:solidFill>
                  <a:srgbClr val="111111"/>
                </a:solidFill>
              </a:rPr>
              <a:t>Final prompt: Is anything missing that must be considered before we evaluate schools?</a:t>
            </a:r>
          </a:p>
        </p:txBody>
      </p:sp>
      <p:sp>
        <p:nvSpPr>
          <p:cNvPr id="15" name="Rectangle 14"/>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Round 2 — What Are We Really Measuring?</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Define the evidence before assigning weight • 15 minutes</a:t>
            </a:r>
          </a:p>
        </p:txBody>
      </p:sp>
      <p:sp>
        <p:nvSpPr>
          <p:cNvPr id="5" name="Rounded Rectangle 4"/>
          <p:cNvSpPr/>
          <p:nvPr/>
        </p:nvSpPr>
        <p:spPr>
          <a:xfrm>
            <a:off x="685800" y="1417320"/>
            <a:ext cx="5212080" cy="123444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6" name="TextBox 5"/>
          <p:cNvSpPr txBox="1"/>
          <p:nvPr/>
        </p:nvSpPr>
        <p:spPr>
          <a:xfrm>
            <a:off x="886968" y="1554480"/>
            <a:ext cx="4754880" cy="320040"/>
          </a:xfrm>
          <a:prstGeom prst="rect">
            <a:avLst/>
          </a:prstGeom>
          <a:noFill/>
        </p:spPr>
        <p:txBody>
          <a:bodyPr wrap="square">
            <a:spAutoFit/>
          </a:bodyPr>
          <a:lstStyle/>
          <a:p>
            <a:r>
              <a:rPr lang="en-US" sz="1500" b="1">
                <a:solidFill>
                  <a:srgbClr val="111111"/>
                </a:solidFill>
              </a:rPr>
              <a:t>Student Attendance</a:t>
            </a:r>
          </a:p>
        </p:txBody>
      </p:sp>
      <p:sp>
        <p:nvSpPr>
          <p:cNvPr id="7" name="TextBox 6"/>
          <p:cNvSpPr txBox="1"/>
          <p:nvPr/>
        </p:nvSpPr>
        <p:spPr>
          <a:xfrm>
            <a:off x="886968" y="1947672"/>
            <a:ext cx="4754880" cy="502920"/>
          </a:xfrm>
          <a:prstGeom prst="rect">
            <a:avLst/>
          </a:prstGeom>
          <a:noFill/>
        </p:spPr>
        <p:txBody>
          <a:bodyPr wrap="square">
            <a:spAutoFit/>
          </a:bodyPr>
          <a:lstStyle/>
          <a:p>
            <a:r>
              <a:rPr sz="1150">
                <a:solidFill>
                  <a:srgbClr val="282828"/>
                </a:solidFill>
              </a:rPr>
              <a:t>Average daily attendance • Chronic absenteeism • Multi-year trend</a:t>
            </a:r>
          </a:p>
        </p:txBody>
      </p:sp>
      <p:sp>
        <p:nvSpPr>
          <p:cNvPr id="8" name="Rounded Rectangle 7"/>
          <p:cNvSpPr/>
          <p:nvPr/>
        </p:nvSpPr>
        <p:spPr>
          <a:xfrm>
            <a:off x="6355080" y="1417320"/>
            <a:ext cx="5212080" cy="123444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56248" y="1554480"/>
            <a:ext cx="4754880" cy="320040"/>
          </a:xfrm>
          <a:prstGeom prst="rect">
            <a:avLst/>
          </a:prstGeom>
          <a:noFill/>
        </p:spPr>
        <p:txBody>
          <a:bodyPr wrap="square">
            <a:spAutoFit/>
          </a:bodyPr>
          <a:lstStyle/>
          <a:p>
            <a:r>
              <a:rPr lang="en-US" sz="1500" b="1">
                <a:solidFill>
                  <a:srgbClr val="111111"/>
                </a:solidFill>
              </a:rPr>
              <a:t>School Performance</a:t>
            </a:r>
          </a:p>
        </p:txBody>
      </p:sp>
      <p:sp>
        <p:nvSpPr>
          <p:cNvPr id="10" name="TextBox 9"/>
          <p:cNvSpPr txBox="1"/>
          <p:nvPr/>
        </p:nvSpPr>
        <p:spPr>
          <a:xfrm>
            <a:off x="6556248" y="1947672"/>
            <a:ext cx="4754880" cy="502920"/>
          </a:xfrm>
          <a:prstGeom prst="rect">
            <a:avLst/>
          </a:prstGeom>
          <a:noFill/>
        </p:spPr>
        <p:txBody>
          <a:bodyPr wrap="square">
            <a:spAutoFit/>
          </a:bodyPr>
          <a:lstStyle/>
          <a:p>
            <a:r>
              <a:rPr sz="1150">
                <a:solidFill>
                  <a:srgbClr val="282828"/>
                </a:solidFill>
              </a:rPr>
              <a:t>Achievement • Growth • Accountability indicators • Multi-year trend</a:t>
            </a:r>
          </a:p>
        </p:txBody>
      </p:sp>
      <p:sp>
        <p:nvSpPr>
          <p:cNvPr id="11" name="Rounded Rectangle 10"/>
          <p:cNvSpPr/>
          <p:nvPr/>
        </p:nvSpPr>
        <p:spPr>
          <a:xfrm>
            <a:off x="685800" y="2926080"/>
            <a:ext cx="5212080" cy="123444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86968" y="3063240"/>
            <a:ext cx="4754880" cy="320040"/>
          </a:xfrm>
          <a:prstGeom prst="rect">
            <a:avLst/>
          </a:prstGeom>
          <a:noFill/>
        </p:spPr>
        <p:txBody>
          <a:bodyPr wrap="square">
            <a:spAutoFit/>
          </a:bodyPr>
          <a:lstStyle/>
          <a:p>
            <a:r>
              <a:rPr lang="en-US" sz="1500" b="1">
                <a:solidFill>
                  <a:srgbClr val="111111"/>
                </a:solidFill>
              </a:rPr>
              <a:t>Student Discipline / Climate</a:t>
            </a:r>
          </a:p>
        </p:txBody>
      </p:sp>
      <p:sp>
        <p:nvSpPr>
          <p:cNvPr id="13" name="TextBox 12"/>
          <p:cNvSpPr txBox="1"/>
          <p:nvPr/>
        </p:nvSpPr>
        <p:spPr>
          <a:xfrm>
            <a:off x="886968" y="3456432"/>
            <a:ext cx="4754880" cy="502920"/>
          </a:xfrm>
          <a:prstGeom prst="rect">
            <a:avLst/>
          </a:prstGeom>
          <a:noFill/>
        </p:spPr>
        <p:txBody>
          <a:bodyPr wrap="square">
            <a:spAutoFit/>
          </a:bodyPr>
          <a:lstStyle/>
          <a:p>
            <a:r>
              <a:rPr sz="1150">
                <a:solidFill>
                  <a:srgbClr val="282828"/>
                </a:solidFill>
              </a:rPr>
              <a:t>Discipline incidents/rates • ISS/OSS • Serious incidents • Climate/safety data</a:t>
            </a:r>
          </a:p>
        </p:txBody>
      </p:sp>
      <p:sp>
        <p:nvSpPr>
          <p:cNvPr id="14" name="Rounded Rectangle 13"/>
          <p:cNvSpPr/>
          <p:nvPr/>
        </p:nvSpPr>
        <p:spPr>
          <a:xfrm>
            <a:off x="6355080" y="2926080"/>
            <a:ext cx="5212080" cy="123444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56248" y="3063240"/>
            <a:ext cx="4754880" cy="320040"/>
          </a:xfrm>
          <a:prstGeom prst="rect">
            <a:avLst/>
          </a:prstGeom>
          <a:noFill/>
        </p:spPr>
        <p:txBody>
          <a:bodyPr wrap="square">
            <a:spAutoFit/>
          </a:bodyPr>
          <a:lstStyle/>
          <a:p>
            <a:r>
              <a:rPr lang="en-US" sz="1500" b="1">
                <a:solidFill>
                  <a:srgbClr val="111111"/>
                </a:solidFill>
              </a:rPr>
              <a:t>Facilities</a:t>
            </a:r>
          </a:p>
        </p:txBody>
      </p:sp>
      <p:sp>
        <p:nvSpPr>
          <p:cNvPr id="16" name="TextBox 15"/>
          <p:cNvSpPr txBox="1"/>
          <p:nvPr/>
        </p:nvSpPr>
        <p:spPr>
          <a:xfrm>
            <a:off x="6556248" y="3456432"/>
            <a:ext cx="4754880" cy="502920"/>
          </a:xfrm>
          <a:prstGeom prst="rect">
            <a:avLst/>
          </a:prstGeom>
          <a:noFill/>
        </p:spPr>
        <p:txBody>
          <a:bodyPr wrap="square">
            <a:spAutoFit/>
          </a:bodyPr>
          <a:lstStyle/>
          <a:p>
            <a:r>
              <a:rPr sz="1150">
                <a:solidFill>
                  <a:srgbClr val="282828"/>
                </a:solidFill>
              </a:rPr>
              <a:t>Facility condition • Deferred maintenance • Renovation/replacement needs • Capital avoidance</a:t>
            </a:r>
          </a:p>
        </p:txBody>
      </p:sp>
      <p:sp>
        <p:nvSpPr>
          <p:cNvPr id="17" name="Rounded Rectangle 16"/>
          <p:cNvSpPr/>
          <p:nvPr/>
        </p:nvSpPr>
        <p:spPr>
          <a:xfrm>
            <a:off x="685800" y="4434840"/>
            <a:ext cx="5212080" cy="123444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86968" y="4572000"/>
            <a:ext cx="4754880" cy="320040"/>
          </a:xfrm>
          <a:prstGeom prst="rect">
            <a:avLst/>
          </a:prstGeom>
          <a:noFill/>
        </p:spPr>
        <p:txBody>
          <a:bodyPr wrap="square">
            <a:spAutoFit/>
          </a:bodyPr>
          <a:lstStyle/>
          <a:p>
            <a:r>
              <a:rPr lang="en-US" sz="1500" b="1">
                <a:solidFill>
                  <a:srgbClr val="111111"/>
                </a:solidFill>
              </a:rPr>
              <a:t>Financial Impact</a:t>
            </a:r>
          </a:p>
        </p:txBody>
      </p:sp>
      <p:sp>
        <p:nvSpPr>
          <p:cNvPr id="19" name="TextBox 18"/>
          <p:cNvSpPr txBox="1"/>
          <p:nvPr/>
        </p:nvSpPr>
        <p:spPr>
          <a:xfrm>
            <a:off x="886968" y="4965192"/>
            <a:ext cx="4754880" cy="502920"/>
          </a:xfrm>
          <a:prstGeom prst="rect">
            <a:avLst/>
          </a:prstGeom>
          <a:noFill/>
        </p:spPr>
        <p:txBody>
          <a:bodyPr wrap="square">
            <a:spAutoFit/>
          </a:bodyPr>
          <a:lstStyle/>
          <a:p>
            <a:r>
              <a:rPr sz="1150">
                <a:solidFill>
                  <a:srgbClr val="282828"/>
                </a:solidFill>
              </a:rPr>
              <a:t>Operating cost • Per-pupil cost • Recurring savings • Transition cost • Cost avoidance</a:t>
            </a:r>
          </a:p>
        </p:txBody>
      </p:sp>
      <p:sp>
        <p:nvSpPr>
          <p:cNvPr id="20" name="Rounded Rectangle 19"/>
          <p:cNvSpPr/>
          <p:nvPr/>
        </p:nvSpPr>
        <p:spPr>
          <a:xfrm>
            <a:off x="6355080" y="4434840"/>
            <a:ext cx="5212080" cy="123444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556248" y="4572000"/>
            <a:ext cx="4754880" cy="320040"/>
          </a:xfrm>
          <a:prstGeom prst="rect">
            <a:avLst/>
          </a:prstGeom>
          <a:noFill/>
        </p:spPr>
        <p:txBody>
          <a:bodyPr wrap="square">
            <a:spAutoFit/>
          </a:bodyPr>
          <a:lstStyle/>
          <a:p>
            <a:r>
              <a:rPr lang="en-US" sz="1500" b="1">
                <a:solidFill>
                  <a:srgbClr val="111111"/>
                </a:solidFill>
              </a:rPr>
              <a:t>Enrollment</a:t>
            </a:r>
          </a:p>
        </p:txBody>
      </p:sp>
      <p:sp>
        <p:nvSpPr>
          <p:cNvPr id="22" name="TextBox 21"/>
          <p:cNvSpPr txBox="1"/>
          <p:nvPr/>
        </p:nvSpPr>
        <p:spPr>
          <a:xfrm>
            <a:off x="6556248" y="4965192"/>
            <a:ext cx="4754880" cy="502920"/>
          </a:xfrm>
          <a:prstGeom prst="rect">
            <a:avLst/>
          </a:prstGeom>
          <a:noFill/>
        </p:spPr>
        <p:txBody>
          <a:bodyPr wrap="square">
            <a:spAutoFit/>
          </a:bodyPr>
          <a:lstStyle/>
          <a:p>
            <a:r>
              <a:rPr sz="1150">
                <a:solidFill>
                  <a:srgbClr val="282828"/>
                </a:solidFill>
              </a:rPr>
              <a:t>Current enrollment • Utilization • Historical trend • 10-year projection</a:t>
            </a:r>
          </a:p>
        </p:txBody>
      </p:sp>
      <p:sp>
        <p:nvSpPr>
          <p:cNvPr id="23" name="Rectangle 22"/>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Round 3 — Spend Your 100 Points</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How much influence should each factor have? • 15 minutes</a:t>
            </a:r>
          </a:p>
        </p:txBody>
      </p:sp>
      <p:sp>
        <p:nvSpPr>
          <p:cNvPr id="5" name="TextBox 4"/>
          <p:cNvSpPr txBox="1"/>
          <p:nvPr/>
        </p:nvSpPr>
        <p:spPr>
          <a:xfrm>
            <a:off x="731520" y="1325880"/>
            <a:ext cx="10789920" cy="353943"/>
          </a:xfrm>
          <a:prstGeom prst="rect">
            <a:avLst/>
          </a:prstGeom>
          <a:noFill/>
        </p:spPr>
        <p:txBody>
          <a:bodyPr wrap="square">
            <a:spAutoFit/>
          </a:bodyPr>
          <a:lstStyle/>
          <a:p>
            <a:pPr algn="ctr"/>
            <a:r>
              <a:rPr lang="en-US" sz="1700" b="1">
                <a:solidFill>
                  <a:srgbClr val="111111"/>
                </a:solidFill>
              </a:rPr>
              <a:t>Distribute 100 points across the 12 factors. More points = greater influence in scenario development and comparison.</a:t>
            </a:r>
          </a:p>
        </p:txBody>
      </p:sp>
      <p:graphicFrame>
        <p:nvGraphicFramePr>
          <p:cNvPr id="6" name="Table 5"/>
          <p:cNvGraphicFramePr>
            <a:graphicFrameLocks noGrp="1"/>
          </p:cNvGraphicFramePr>
          <p:nvPr>
            <p:extLst>
              <p:ext uri="{D42A27DB-BD31-4B8C-83A1-F6EECF244321}">
                <p14:modId xmlns:p14="http://schemas.microsoft.com/office/powerpoint/2010/main" val="761620431"/>
              </p:ext>
            </p:extLst>
          </p:nvPr>
        </p:nvGraphicFramePr>
        <p:xfrm>
          <a:off x="1143000" y="2148840"/>
          <a:ext cx="9921239" cy="3611880"/>
        </p:xfrm>
        <a:graphic>
          <a:graphicData uri="http://schemas.openxmlformats.org/drawingml/2006/table">
            <a:tbl>
              <a:tblPr firstRow="1" bandRow="1">
                <a:tableStyleId>{5C22544A-7EE6-4342-B048-85BDC9FD1C3A}</a:tableStyleId>
              </a:tblPr>
              <a:tblGrid>
                <a:gridCol w="621792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74519">
                  <a:extLst>
                    <a:ext uri="{9D8B030D-6E8A-4147-A177-3AD203B41FA5}">
                      <a16:colId xmlns:a16="http://schemas.microsoft.com/office/drawing/2014/main" val="20002"/>
                    </a:ext>
                  </a:extLst>
                </a:gridCol>
              </a:tblGrid>
              <a:tr h="277836">
                <a:tc>
                  <a:txBody>
                    <a:bodyPr/>
                    <a:lstStyle/>
                    <a:p>
                      <a:pPr>
                        <a:defRPr sz="1100" b="1">
                          <a:solidFill>
                            <a:srgbClr val="FFFFFF"/>
                          </a:solidFill>
                        </a:defRPr>
                      </a:pPr>
                      <a:r>
                        <a:t>Factor</a:t>
                      </a:r>
                    </a:p>
                  </a:txBody>
                  <a:tcPr>
                    <a:solidFill>
                      <a:srgbClr val="111111"/>
                    </a:solidFill>
                  </a:tcPr>
                </a:tc>
                <a:tc>
                  <a:txBody>
                    <a:bodyPr/>
                    <a:lstStyle/>
                    <a:p>
                      <a:pPr>
                        <a:defRPr sz="1100" b="1">
                          <a:solidFill>
                            <a:srgbClr val="FFFFFF"/>
                          </a:solidFill>
                        </a:defRPr>
                      </a:pPr>
                      <a:r>
                        <a:t>My Points</a:t>
                      </a:r>
                    </a:p>
                  </a:txBody>
                  <a:tcPr>
                    <a:solidFill>
                      <a:srgbClr val="111111"/>
                    </a:solidFill>
                  </a:tcPr>
                </a:tc>
                <a:tc>
                  <a:txBody>
                    <a:bodyPr/>
                    <a:lstStyle/>
                    <a:p>
                      <a:pPr>
                        <a:defRPr sz="1100" b="1">
                          <a:solidFill>
                            <a:srgbClr val="FFFFFF"/>
                          </a:solidFill>
                        </a:defRPr>
                      </a:pPr>
                      <a:r>
                        <a:t>Board Avg.</a:t>
                      </a:r>
                    </a:p>
                  </a:txBody>
                  <a:tcPr>
                    <a:solidFill>
                      <a:srgbClr val="111111"/>
                    </a:solidFill>
                  </a:tcPr>
                </a:tc>
                <a:extLst>
                  <a:ext uri="{0D108BD9-81ED-4DB2-BD59-A6C34878D82A}">
                    <a16:rowId xmlns:a16="http://schemas.microsoft.com/office/drawing/2014/main" val="10000"/>
                  </a:ext>
                </a:extLst>
              </a:tr>
              <a:tr h="277836">
                <a:tc>
                  <a:txBody>
                    <a:bodyPr/>
                    <a:lstStyle/>
                    <a:p>
                      <a:pPr>
                        <a:defRPr sz="950">
                          <a:solidFill>
                            <a:srgbClr val="282828"/>
                          </a:solidFill>
                        </a:defRPr>
                      </a:pPr>
                      <a:r>
                        <a:t>Enrollment &amp; Utilization</a:t>
                      </a:r>
                    </a:p>
                  </a:txBody>
                  <a:tcPr>
                    <a:solidFill>
                      <a:srgbClr val="FDF1C7"/>
                    </a:solidFill>
                  </a:tcPr>
                </a:tc>
                <a:tc>
                  <a:txBody>
                    <a:bodyPr/>
                    <a:lstStyle/>
                    <a:p>
                      <a:pPr>
                        <a:defRPr sz="950">
                          <a:solidFill>
                            <a:srgbClr val="282828"/>
                          </a:solidFill>
                        </a:defRPr>
                      </a:pPr>
                      <a:endParaRPr/>
                    </a:p>
                  </a:txBody>
                  <a:tcPr>
                    <a:solidFill>
                      <a:srgbClr val="FDF1C7"/>
                    </a:solidFill>
                  </a:tcPr>
                </a:tc>
                <a:tc>
                  <a:txBody>
                    <a:bodyPr/>
                    <a:lstStyle/>
                    <a:p>
                      <a:pPr>
                        <a:defRPr sz="950">
                          <a:solidFill>
                            <a:srgbClr val="282828"/>
                          </a:solidFill>
                        </a:defRPr>
                      </a:pPr>
                      <a:endParaRPr/>
                    </a:p>
                  </a:txBody>
                  <a:tcPr>
                    <a:solidFill>
                      <a:srgbClr val="FDF1C7"/>
                    </a:solidFill>
                  </a:tcPr>
                </a:tc>
                <a:extLst>
                  <a:ext uri="{0D108BD9-81ED-4DB2-BD59-A6C34878D82A}">
                    <a16:rowId xmlns:a16="http://schemas.microsoft.com/office/drawing/2014/main" val="10001"/>
                  </a:ext>
                </a:extLst>
              </a:tr>
              <a:tr h="277836">
                <a:tc>
                  <a:txBody>
                    <a:bodyPr/>
                    <a:lstStyle/>
                    <a:p>
                      <a:pPr>
                        <a:defRPr sz="950"/>
                      </a:pPr>
                      <a:r>
                        <a:t>Facility Condition &amp; Future Capital Needs</a:t>
                      </a:r>
                    </a:p>
                  </a:txBody>
                  <a:tcPr>
                    <a:solidFill>
                      <a:srgbClr val="EDEDED"/>
                    </a:solidFill>
                  </a:tcPr>
                </a:tc>
                <a:tc>
                  <a:txBody>
                    <a:bodyPr/>
                    <a:lstStyle/>
                    <a:p>
                      <a:pPr>
                        <a:defRPr sz="950"/>
                      </a:pPr>
                      <a:endParaRPr/>
                    </a:p>
                  </a:txBody>
                  <a:tcPr>
                    <a:solidFill>
                      <a:srgbClr val="EDEDED"/>
                    </a:solidFill>
                  </a:tcPr>
                </a:tc>
                <a:tc>
                  <a:txBody>
                    <a:bodyPr/>
                    <a:lstStyle/>
                    <a:p>
                      <a:pPr>
                        <a:defRPr sz="950"/>
                      </a:pPr>
                      <a:endParaRPr/>
                    </a:p>
                  </a:txBody>
                  <a:tcPr>
                    <a:solidFill>
                      <a:srgbClr val="EDEDED"/>
                    </a:solidFill>
                  </a:tcPr>
                </a:tc>
                <a:extLst>
                  <a:ext uri="{0D108BD9-81ED-4DB2-BD59-A6C34878D82A}">
                    <a16:rowId xmlns:a16="http://schemas.microsoft.com/office/drawing/2014/main" val="10002"/>
                  </a:ext>
                </a:extLst>
              </a:tr>
              <a:tr h="277836">
                <a:tc>
                  <a:txBody>
                    <a:bodyPr/>
                    <a:lstStyle/>
                    <a:p>
                      <a:pPr>
                        <a:defRPr sz="950">
                          <a:solidFill>
                            <a:srgbClr val="282828"/>
                          </a:solidFill>
                        </a:defRPr>
                      </a:pPr>
                      <a:r>
                        <a:t>Financial Impact / Cost Efficiency</a:t>
                      </a:r>
                    </a:p>
                  </a:txBody>
                  <a:tcPr>
                    <a:solidFill>
                      <a:srgbClr val="FDF1C7"/>
                    </a:solidFill>
                  </a:tcPr>
                </a:tc>
                <a:tc>
                  <a:txBody>
                    <a:bodyPr/>
                    <a:lstStyle/>
                    <a:p>
                      <a:pPr>
                        <a:defRPr sz="950">
                          <a:solidFill>
                            <a:srgbClr val="282828"/>
                          </a:solidFill>
                        </a:defRPr>
                      </a:pPr>
                      <a:endParaRPr/>
                    </a:p>
                  </a:txBody>
                  <a:tcPr>
                    <a:solidFill>
                      <a:srgbClr val="FDF1C7"/>
                    </a:solidFill>
                  </a:tcPr>
                </a:tc>
                <a:tc>
                  <a:txBody>
                    <a:bodyPr/>
                    <a:lstStyle/>
                    <a:p>
                      <a:pPr>
                        <a:defRPr sz="950">
                          <a:solidFill>
                            <a:srgbClr val="282828"/>
                          </a:solidFill>
                        </a:defRPr>
                      </a:pPr>
                      <a:endParaRPr/>
                    </a:p>
                  </a:txBody>
                  <a:tcPr>
                    <a:solidFill>
                      <a:srgbClr val="FDF1C7"/>
                    </a:solidFill>
                  </a:tcPr>
                </a:tc>
                <a:extLst>
                  <a:ext uri="{0D108BD9-81ED-4DB2-BD59-A6C34878D82A}">
                    <a16:rowId xmlns:a16="http://schemas.microsoft.com/office/drawing/2014/main" val="10003"/>
                  </a:ext>
                </a:extLst>
              </a:tr>
              <a:tr h="277836">
                <a:tc>
                  <a:txBody>
                    <a:bodyPr/>
                    <a:lstStyle/>
                    <a:p>
                      <a:pPr>
                        <a:defRPr sz="950"/>
                      </a:pPr>
                      <a:r>
                        <a:t>Receiving-School Capacity</a:t>
                      </a:r>
                    </a:p>
                  </a:txBody>
                  <a:tcPr>
                    <a:solidFill>
                      <a:srgbClr val="EDEDED"/>
                    </a:solidFill>
                  </a:tcPr>
                </a:tc>
                <a:tc>
                  <a:txBody>
                    <a:bodyPr/>
                    <a:lstStyle/>
                    <a:p>
                      <a:pPr>
                        <a:defRPr sz="950"/>
                      </a:pPr>
                      <a:endParaRPr/>
                    </a:p>
                  </a:txBody>
                  <a:tcPr>
                    <a:solidFill>
                      <a:srgbClr val="EDEDED"/>
                    </a:solidFill>
                  </a:tcPr>
                </a:tc>
                <a:tc>
                  <a:txBody>
                    <a:bodyPr/>
                    <a:lstStyle/>
                    <a:p>
                      <a:pPr>
                        <a:defRPr sz="950"/>
                      </a:pPr>
                      <a:endParaRPr/>
                    </a:p>
                  </a:txBody>
                  <a:tcPr>
                    <a:solidFill>
                      <a:srgbClr val="EDEDED"/>
                    </a:solidFill>
                  </a:tcPr>
                </a:tc>
                <a:extLst>
                  <a:ext uri="{0D108BD9-81ED-4DB2-BD59-A6C34878D82A}">
                    <a16:rowId xmlns:a16="http://schemas.microsoft.com/office/drawing/2014/main" val="10004"/>
                  </a:ext>
                </a:extLst>
              </a:tr>
              <a:tr h="277836">
                <a:tc>
                  <a:txBody>
                    <a:bodyPr/>
                    <a:lstStyle/>
                    <a:p>
                      <a:pPr>
                        <a:defRPr sz="950">
                          <a:solidFill>
                            <a:srgbClr val="282828"/>
                          </a:solidFill>
                        </a:defRPr>
                      </a:pPr>
                      <a:r>
                        <a:t>Educational &amp; Program Opportunities</a:t>
                      </a:r>
                    </a:p>
                  </a:txBody>
                  <a:tcPr>
                    <a:solidFill>
                      <a:srgbClr val="FDF1C7"/>
                    </a:solidFill>
                  </a:tcPr>
                </a:tc>
                <a:tc>
                  <a:txBody>
                    <a:bodyPr/>
                    <a:lstStyle/>
                    <a:p>
                      <a:pPr>
                        <a:defRPr sz="950">
                          <a:solidFill>
                            <a:srgbClr val="282828"/>
                          </a:solidFill>
                        </a:defRPr>
                      </a:pPr>
                      <a:endParaRPr/>
                    </a:p>
                  </a:txBody>
                  <a:tcPr>
                    <a:solidFill>
                      <a:srgbClr val="FDF1C7"/>
                    </a:solidFill>
                  </a:tcPr>
                </a:tc>
                <a:tc>
                  <a:txBody>
                    <a:bodyPr/>
                    <a:lstStyle/>
                    <a:p>
                      <a:pPr>
                        <a:defRPr sz="950">
                          <a:solidFill>
                            <a:srgbClr val="282828"/>
                          </a:solidFill>
                        </a:defRPr>
                      </a:pPr>
                      <a:endParaRPr/>
                    </a:p>
                  </a:txBody>
                  <a:tcPr>
                    <a:solidFill>
                      <a:srgbClr val="FDF1C7"/>
                    </a:solidFill>
                  </a:tcPr>
                </a:tc>
                <a:extLst>
                  <a:ext uri="{0D108BD9-81ED-4DB2-BD59-A6C34878D82A}">
                    <a16:rowId xmlns:a16="http://schemas.microsoft.com/office/drawing/2014/main" val="10005"/>
                  </a:ext>
                </a:extLst>
              </a:tr>
              <a:tr h="277836">
                <a:tc>
                  <a:txBody>
                    <a:bodyPr/>
                    <a:lstStyle/>
                    <a:p>
                      <a:pPr>
                        <a:defRPr sz="950"/>
                      </a:pPr>
                      <a:r>
                        <a:t>Transportation</a:t>
                      </a:r>
                    </a:p>
                  </a:txBody>
                  <a:tcPr>
                    <a:solidFill>
                      <a:srgbClr val="EDEDED"/>
                    </a:solidFill>
                  </a:tcPr>
                </a:tc>
                <a:tc>
                  <a:txBody>
                    <a:bodyPr/>
                    <a:lstStyle/>
                    <a:p>
                      <a:pPr>
                        <a:defRPr sz="950"/>
                      </a:pPr>
                      <a:endParaRPr/>
                    </a:p>
                  </a:txBody>
                  <a:tcPr>
                    <a:solidFill>
                      <a:srgbClr val="EDEDED"/>
                    </a:solidFill>
                  </a:tcPr>
                </a:tc>
                <a:tc>
                  <a:txBody>
                    <a:bodyPr/>
                    <a:lstStyle/>
                    <a:p>
                      <a:pPr>
                        <a:defRPr sz="950"/>
                      </a:pPr>
                      <a:endParaRPr/>
                    </a:p>
                  </a:txBody>
                  <a:tcPr>
                    <a:solidFill>
                      <a:srgbClr val="EDEDED"/>
                    </a:solidFill>
                  </a:tcPr>
                </a:tc>
                <a:extLst>
                  <a:ext uri="{0D108BD9-81ED-4DB2-BD59-A6C34878D82A}">
                    <a16:rowId xmlns:a16="http://schemas.microsoft.com/office/drawing/2014/main" val="10006"/>
                  </a:ext>
                </a:extLst>
              </a:tr>
              <a:tr h="277836">
                <a:tc>
                  <a:txBody>
                    <a:bodyPr/>
                    <a:lstStyle/>
                    <a:p>
                      <a:pPr>
                        <a:defRPr sz="950">
                          <a:solidFill>
                            <a:srgbClr val="282828"/>
                          </a:solidFill>
                        </a:defRPr>
                      </a:pPr>
                      <a:r>
                        <a:t>Community Impact &amp; Property Reuse</a:t>
                      </a:r>
                    </a:p>
                  </a:txBody>
                  <a:tcPr>
                    <a:solidFill>
                      <a:srgbClr val="FDF1C7"/>
                    </a:solidFill>
                  </a:tcPr>
                </a:tc>
                <a:tc>
                  <a:txBody>
                    <a:bodyPr/>
                    <a:lstStyle/>
                    <a:p>
                      <a:pPr>
                        <a:defRPr sz="950">
                          <a:solidFill>
                            <a:srgbClr val="282828"/>
                          </a:solidFill>
                        </a:defRPr>
                      </a:pPr>
                      <a:endParaRPr/>
                    </a:p>
                  </a:txBody>
                  <a:tcPr>
                    <a:solidFill>
                      <a:srgbClr val="FDF1C7"/>
                    </a:solidFill>
                  </a:tcPr>
                </a:tc>
                <a:tc>
                  <a:txBody>
                    <a:bodyPr/>
                    <a:lstStyle/>
                    <a:p>
                      <a:pPr>
                        <a:defRPr sz="950">
                          <a:solidFill>
                            <a:srgbClr val="282828"/>
                          </a:solidFill>
                        </a:defRPr>
                      </a:pPr>
                      <a:endParaRPr/>
                    </a:p>
                  </a:txBody>
                  <a:tcPr>
                    <a:solidFill>
                      <a:srgbClr val="FDF1C7"/>
                    </a:solidFill>
                  </a:tcPr>
                </a:tc>
                <a:extLst>
                  <a:ext uri="{0D108BD9-81ED-4DB2-BD59-A6C34878D82A}">
                    <a16:rowId xmlns:a16="http://schemas.microsoft.com/office/drawing/2014/main" val="10007"/>
                  </a:ext>
                </a:extLst>
              </a:tr>
              <a:tr h="277836">
                <a:tc>
                  <a:txBody>
                    <a:bodyPr/>
                    <a:lstStyle/>
                    <a:p>
                      <a:pPr>
                        <a:defRPr sz="950"/>
                      </a:pPr>
                      <a:r>
                        <a:t>Feeder Patterns</a:t>
                      </a:r>
                    </a:p>
                  </a:txBody>
                  <a:tcPr>
                    <a:solidFill>
                      <a:srgbClr val="EDEDED"/>
                    </a:solidFill>
                  </a:tcPr>
                </a:tc>
                <a:tc>
                  <a:txBody>
                    <a:bodyPr/>
                    <a:lstStyle/>
                    <a:p>
                      <a:pPr>
                        <a:defRPr sz="950"/>
                      </a:pPr>
                      <a:endParaRPr/>
                    </a:p>
                  </a:txBody>
                  <a:tcPr>
                    <a:solidFill>
                      <a:srgbClr val="EDEDED"/>
                    </a:solidFill>
                  </a:tcPr>
                </a:tc>
                <a:tc>
                  <a:txBody>
                    <a:bodyPr/>
                    <a:lstStyle/>
                    <a:p>
                      <a:pPr>
                        <a:defRPr sz="950"/>
                      </a:pPr>
                      <a:endParaRPr/>
                    </a:p>
                  </a:txBody>
                  <a:tcPr>
                    <a:solidFill>
                      <a:srgbClr val="EDEDED"/>
                    </a:solidFill>
                  </a:tcPr>
                </a:tc>
                <a:extLst>
                  <a:ext uri="{0D108BD9-81ED-4DB2-BD59-A6C34878D82A}">
                    <a16:rowId xmlns:a16="http://schemas.microsoft.com/office/drawing/2014/main" val="10008"/>
                  </a:ext>
                </a:extLst>
              </a:tr>
              <a:tr h="277836">
                <a:tc>
                  <a:txBody>
                    <a:bodyPr/>
                    <a:lstStyle/>
                    <a:p>
                      <a:pPr>
                        <a:defRPr sz="950">
                          <a:solidFill>
                            <a:srgbClr val="282828"/>
                          </a:solidFill>
                        </a:defRPr>
                      </a:pPr>
                      <a:r>
                        <a:t>Enrollment Trends / Projected Growth</a:t>
                      </a:r>
                    </a:p>
                  </a:txBody>
                  <a:tcPr>
                    <a:solidFill>
                      <a:srgbClr val="FDF1C7"/>
                    </a:solidFill>
                  </a:tcPr>
                </a:tc>
                <a:tc>
                  <a:txBody>
                    <a:bodyPr/>
                    <a:lstStyle/>
                    <a:p>
                      <a:pPr>
                        <a:defRPr sz="950">
                          <a:solidFill>
                            <a:srgbClr val="282828"/>
                          </a:solidFill>
                        </a:defRPr>
                      </a:pPr>
                      <a:endParaRPr/>
                    </a:p>
                  </a:txBody>
                  <a:tcPr>
                    <a:solidFill>
                      <a:srgbClr val="FDF1C7"/>
                    </a:solidFill>
                  </a:tcPr>
                </a:tc>
                <a:tc>
                  <a:txBody>
                    <a:bodyPr/>
                    <a:lstStyle/>
                    <a:p>
                      <a:pPr>
                        <a:defRPr sz="950">
                          <a:solidFill>
                            <a:srgbClr val="282828"/>
                          </a:solidFill>
                        </a:defRPr>
                      </a:pPr>
                      <a:endParaRPr/>
                    </a:p>
                  </a:txBody>
                  <a:tcPr>
                    <a:solidFill>
                      <a:srgbClr val="FDF1C7"/>
                    </a:solidFill>
                  </a:tcPr>
                </a:tc>
                <a:extLst>
                  <a:ext uri="{0D108BD9-81ED-4DB2-BD59-A6C34878D82A}">
                    <a16:rowId xmlns:a16="http://schemas.microsoft.com/office/drawing/2014/main" val="10009"/>
                  </a:ext>
                </a:extLst>
              </a:tr>
              <a:tr h="277836">
                <a:tc>
                  <a:txBody>
                    <a:bodyPr/>
                    <a:lstStyle/>
                    <a:p>
                      <a:pPr>
                        <a:defRPr sz="950"/>
                      </a:pPr>
                      <a:r>
                        <a:t>Student Attendance</a:t>
                      </a:r>
                    </a:p>
                  </a:txBody>
                  <a:tcPr>
                    <a:solidFill>
                      <a:srgbClr val="EDEDED"/>
                    </a:solidFill>
                  </a:tcPr>
                </a:tc>
                <a:tc>
                  <a:txBody>
                    <a:bodyPr/>
                    <a:lstStyle/>
                    <a:p>
                      <a:pPr>
                        <a:defRPr sz="950"/>
                      </a:pPr>
                      <a:endParaRPr/>
                    </a:p>
                  </a:txBody>
                  <a:tcPr>
                    <a:solidFill>
                      <a:srgbClr val="EDEDED"/>
                    </a:solidFill>
                  </a:tcPr>
                </a:tc>
                <a:tc>
                  <a:txBody>
                    <a:bodyPr/>
                    <a:lstStyle/>
                    <a:p>
                      <a:pPr>
                        <a:defRPr sz="950"/>
                      </a:pPr>
                      <a:endParaRPr/>
                    </a:p>
                  </a:txBody>
                  <a:tcPr>
                    <a:solidFill>
                      <a:srgbClr val="EDEDED"/>
                    </a:solidFill>
                  </a:tcPr>
                </a:tc>
                <a:extLst>
                  <a:ext uri="{0D108BD9-81ED-4DB2-BD59-A6C34878D82A}">
                    <a16:rowId xmlns:a16="http://schemas.microsoft.com/office/drawing/2014/main" val="10010"/>
                  </a:ext>
                </a:extLst>
              </a:tr>
              <a:tr h="277836">
                <a:tc>
                  <a:txBody>
                    <a:bodyPr/>
                    <a:lstStyle/>
                    <a:p>
                      <a:pPr>
                        <a:defRPr sz="950">
                          <a:solidFill>
                            <a:srgbClr val="282828"/>
                          </a:solidFill>
                        </a:defRPr>
                      </a:pPr>
                      <a:r>
                        <a:t>School Performance</a:t>
                      </a:r>
                    </a:p>
                  </a:txBody>
                  <a:tcPr>
                    <a:solidFill>
                      <a:srgbClr val="FDF1C7"/>
                    </a:solidFill>
                  </a:tcPr>
                </a:tc>
                <a:tc>
                  <a:txBody>
                    <a:bodyPr/>
                    <a:lstStyle/>
                    <a:p>
                      <a:pPr>
                        <a:defRPr sz="950">
                          <a:solidFill>
                            <a:srgbClr val="282828"/>
                          </a:solidFill>
                        </a:defRPr>
                      </a:pPr>
                      <a:endParaRPr/>
                    </a:p>
                  </a:txBody>
                  <a:tcPr>
                    <a:solidFill>
                      <a:srgbClr val="FDF1C7"/>
                    </a:solidFill>
                  </a:tcPr>
                </a:tc>
                <a:tc>
                  <a:txBody>
                    <a:bodyPr/>
                    <a:lstStyle/>
                    <a:p>
                      <a:pPr>
                        <a:defRPr sz="950">
                          <a:solidFill>
                            <a:srgbClr val="282828"/>
                          </a:solidFill>
                        </a:defRPr>
                      </a:pPr>
                      <a:endParaRPr/>
                    </a:p>
                  </a:txBody>
                  <a:tcPr>
                    <a:solidFill>
                      <a:srgbClr val="FDF1C7"/>
                    </a:solidFill>
                  </a:tcPr>
                </a:tc>
                <a:extLst>
                  <a:ext uri="{0D108BD9-81ED-4DB2-BD59-A6C34878D82A}">
                    <a16:rowId xmlns:a16="http://schemas.microsoft.com/office/drawing/2014/main" val="10011"/>
                  </a:ext>
                </a:extLst>
              </a:tr>
              <a:tr h="277848">
                <a:tc>
                  <a:txBody>
                    <a:bodyPr/>
                    <a:lstStyle/>
                    <a:p>
                      <a:pPr>
                        <a:defRPr sz="950"/>
                      </a:pPr>
                      <a:r>
                        <a:t>Student Discipline / School Climate</a:t>
                      </a:r>
                    </a:p>
                  </a:txBody>
                  <a:tcPr>
                    <a:solidFill>
                      <a:srgbClr val="EDEDED"/>
                    </a:solidFill>
                  </a:tcPr>
                </a:tc>
                <a:tc>
                  <a:txBody>
                    <a:bodyPr/>
                    <a:lstStyle/>
                    <a:p>
                      <a:pPr>
                        <a:defRPr sz="950"/>
                      </a:pPr>
                      <a:endParaRPr/>
                    </a:p>
                  </a:txBody>
                  <a:tcPr>
                    <a:solidFill>
                      <a:srgbClr val="EDEDED"/>
                    </a:solidFill>
                  </a:tcPr>
                </a:tc>
                <a:tc>
                  <a:txBody>
                    <a:bodyPr/>
                    <a:lstStyle/>
                    <a:p>
                      <a:pPr>
                        <a:defRPr sz="950"/>
                      </a:pPr>
                      <a:endParaRPr/>
                    </a:p>
                  </a:txBody>
                  <a:tcPr>
                    <a:solidFill>
                      <a:srgbClr val="EDEDED"/>
                    </a:solidFill>
                  </a:tcPr>
                </a:tc>
                <a:extLst>
                  <a:ext uri="{0D108BD9-81ED-4DB2-BD59-A6C34878D82A}">
                    <a16:rowId xmlns:a16="http://schemas.microsoft.com/office/drawing/2014/main" val="10012"/>
                  </a:ext>
                </a:extLst>
              </a:tr>
            </a:tbl>
          </a:graphicData>
        </a:graphic>
      </p:graphicFrame>
      <p:sp>
        <p:nvSpPr>
          <p:cNvPr id="7" name="Rectangle 6"/>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Round 4 — Where Do We Agree—and Where Don’t We?</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Focus discussion on the factors with the greatest variation • 15–20 minutes</a:t>
            </a:r>
          </a:p>
        </p:txBody>
      </p:sp>
      <p:sp>
        <p:nvSpPr>
          <p:cNvPr id="5" name="Rounded Rectangle 4"/>
          <p:cNvSpPr/>
          <p:nvPr/>
        </p:nvSpPr>
        <p:spPr>
          <a:xfrm>
            <a:off x="731520" y="1828800"/>
            <a:ext cx="3429000" cy="2834640"/>
          </a:xfrm>
          <a:prstGeom prst="roundRect">
            <a:avLst/>
          </a:prstGeom>
          <a:solidFill>
            <a:srgbClr val="FDF1C7"/>
          </a:solidFill>
          <a:ln>
            <a:solidFill>
              <a:srgbClr val="D4D4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2148840"/>
            <a:ext cx="2971800" cy="353943"/>
          </a:xfrm>
          <a:prstGeom prst="rect">
            <a:avLst/>
          </a:prstGeom>
          <a:noFill/>
        </p:spPr>
        <p:txBody>
          <a:bodyPr wrap="square">
            <a:spAutoFit/>
          </a:bodyPr>
          <a:lstStyle/>
          <a:p>
            <a:pPr algn="ctr"/>
            <a:r>
              <a:rPr lang="en-US" sz="1700" b="1">
                <a:solidFill>
                  <a:srgbClr val="111111"/>
                </a:solidFill>
              </a:rPr>
              <a:t>WHY SHOULD IT MATTER?</a:t>
            </a:r>
          </a:p>
        </p:txBody>
      </p:sp>
      <p:sp>
        <p:nvSpPr>
          <p:cNvPr id="7" name="TextBox 6"/>
          <p:cNvSpPr txBox="1"/>
          <p:nvPr/>
        </p:nvSpPr>
        <p:spPr>
          <a:xfrm>
            <a:off x="1005840" y="2971800"/>
            <a:ext cx="2880360" cy="1143000"/>
          </a:xfrm>
          <a:prstGeom prst="rect">
            <a:avLst/>
          </a:prstGeom>
          <a:noFill/>
        </p:spPr>
        <p:txBody>
          <a:bodyPr wrap="square">
            <a:spAutoFit/>
          </a:bodyPr>
          <a:lstStyle/>
          <a:p>
            <a:pPr algn="ctr"/>
            <a:r>
              <a:rPr sz="1400" dirty="0">
                <a:solidFill>
                  <a:srgbClr val="282828"/>
                </a:solidFill>
              </a:rPr>
              <a:t>What are we trying to protect or accomplish through this factor?</a:t>
            </a:r>
          </a:p>
        </p:txBody>
      </p:sp>
      <p:sp>
        <p:nvSpPr>
          <p:cNvPr id="8" name="Rounded Rectangle 7"/>
          <p:cNvSpPr/>
          <p:nvPr/>
        </p:nvSpPr>
        <p:spPr>
          <a:xfrm>
            <a:off x="4526280" y="1828800"/>
            <a:ext cx="3429000" cy="2834640"/>
          </a:xfrm>
          <a:prstGeom prst="roundRect">
            <a:avLst/>
          </a:prstGeom>
          <a:solidFill>
            <a:srgbClr val="F2F2F2"/>
          </a:solidFill>
          <a:ln>
            <a:solidFill>
              <a:srgbClr val="D4D4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54880" y="2148840"/>
            <a:ext cx="2971800" cy="353943"/>
          </a:xfrm>
          <a:prstGeom prst="rect">
            <a:avLst/>
          </a:prstGeom>
          <a:noFill/>
        </p:spPr>
        <p:txBody>
          <a:bodyPr wrap="square">
            <a:spAutoFit/>
          </a:bodyPr>
          <a:lstStyle/>
          <a:p>
            <a:pPr algn="ctr"/>
            <a:r>
              <a:rPr lang="en-US" sz="1700" b="1">
                <a:solidFill>
                  <a:srgbClr val="111111"/>
                </a:solidFill>
              </a:rPr>
              <a:t>TOO MUCH WEIGHT?</a:t>
            </a:r>
          </a:p>
        </p:txBody>
      </p:sp>
      <p:sp>
        <p:nvSpPr>
          <p:cNvPr id="10" name="TextBox 9"/>
          <p:cNvSpPr txBox="1"/>
          <p:nvPr/>
        </p:nvSpPr>
        <p:spPr>
          <a:xfrm>
            <a:off x="4800600" y="2971800"/>
            <a:ext cx="2880360" cy="1143000"/>
          </a:xfrm>
          <a:prstGeom prst="rect">
            <a:avLst/>
          </a:prstGeom>
          <a:noFill/>
        </p:spPr>
        <p:txBody>
          <a:bodyPr wrap="square">
            <a:spAutoFit/>
          </a:bodyPr>
          <a:lstStyle/>
          <a:p>
            <a:pPr algn="ctr"/>
            <a:r>
              <a:rPr sz="1400">
                <a:solidFill>
                  <a:srgbClr val="282828"/>
                </a:solidFill>
              </a:rPr>
              <a:t>What risk do we create if this factor carries too much influence?</a:t>
            </a:r>
          </a:p>
        </p:txBody>
      </p:sp>
      <p:sp>
        <p:nvSpPr>
          <p:cNvPr id="11" name="Rounded Rectangle 10"/>
          <p:cNvSpPr/>
          <p:nvPr/>
        </p:nvSpPr>
        <p:spPr>
          <a:xfrm>
            <a:off x="8321040" y="1828800"/>
            <a:ext cx="3429000" cy="2834640"/>
          </a:xfrm>
          <a:prstGeom prst="roundRect">
            <a:avLst/>
          </a:prstGeom>
          <a:solidFill>
            <a:srgbClr val="F7F7F7"/>
          </a:solidFill>
          <a:ln>
            <a:solidFill>
              <a:srgbClr val="D4D4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49640" y="2148840"/>
            <a:ext cx="2971800" cy="353943"/>
          </a:xfrm>
          <a:prstGeom prst="rect">
            <a:avLst/>
          </a:prstGeom>
          <a:noFill/>
        </p:spPr>
        <p:txBody>
          <a:bodyPr wrap="square">
            <a:spAutoFit/>
          </a:bodyPr>
          <a:lstStyle/>
          <a:p>
            <a:pPr algn="ctr"/>
            <a:r>
              <a:rPr lang="en-US" sz="1700" b="1">
                <a:solidFill>
                  <a:srgbClr val="111111"/>
                </a:solidFill>
              </a:rPr>
              <a:t>TOO LITTLE WEIGHT?</a:t>
            </a:r>
          </a:p>
        </p:txBody>
      </p:sp>
      <p:sp>
        <p:nvSpPr>
          <p:cNvPr id="13" name="TextBox 12"/>
          <p:cNvSpPr txBox="1"/>
          <p:nvPr/>
        </p:nvSpPr>
        <p:spPr>
          <a:xfrm>
            <a:off x="8595360" y="2971800"/>
            <a:ext cx="2880360" cy="1143000"/>
          </a:xfrm>
          <a:prstGeom prst="rect">
            <a:avLst/>
          </a:prstGeom>
          <a:noFill/>
        </p:spPr>
        <p:txBody>
          <a:bodyPr wrap="square">
            <a:spAutoFit/>
          </a:bodyPr>
          <a:lstStyle/>
          <a:p>
            <a:pPr algn="ctr"/>
            <a:r>
              <a:rPr sz="1400">
                <a:solidFill>
                  <a:srgbClr val="282828"/>
                </a:solidFill>
              </a:rPr>
              <a:t>What risk do we create if this factor carries too little influence?</a:t>
            </a:r>
          </a:p>
        </p:txBody>
      </p:sp>
      <p:sp>
        <p:nvSpPr>
          <p:cNvPr id="14" name="Rectangle 13"/>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Round 5 — Establish the Guardrails</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Some conditions may be non-negotiable rather than weighted • 10 minutes</a:t>
            </a:r>
          </a:p>
        </p:txBody>
      </p:sp>
      <p:sp>
        <p:nvSpPr>
          <p:cNvPr id="5" name="Rounded Rectangle 4"/>
          <p:cNvSpPr/>
          <p:nvPr/>
        </p:nvSpPr>
        <p:spPr>
          <a:xfrm>
            <a:off x="685800" y="1463040"/>
            <a:ext cx="5212080" cy="448056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600200"/>
            <a:ext cx="4846320" cy="338554"/>
          </a:xfrm>
          <a:prstGeom prst="rect">
            <a:avLst/>
          </a:prstGeom>
          <a:noFill/>
        </p:spPr>
        <p:txBody>
          <a:bodyPr wrap="square">
            <a:spAutoFit/>
          </a:bodyPr>
          <a:lstStyle/>
          <a:p>
            <a:r>
              <a:rPr lang="en-US" sz="1600" b="1">
                <a:solidFill>
                  <a:srgbClr val="111111"/>
                </a:solidFill>
                <a:latin typeface="Aptos"/>
              </a:rPr>
              <a:t>Potential Guardrails</a:t>
            </a:r>
          </a:p>
        </p:txBody>
      </p:sp>
      <p:sp>
        <p:nvSpPr>
          <p:cNvPr id="7" name="TextBox 6"/>
          <p:cNvSpPr txBox="1"/>
          <p:nvPr/>
        </p:nvSpPr>
        <p:spPr>
          <a:xfrm>
            <a:off x="868680" y="2057400"/>
            <a:ext cx="4846320" cy="3067506"/>
          </a:xfrm>
          <a:prstGeom prst="rect">
            <a:avLst/>
          </a:prstGeom>
          <a:noFill/>
        </p:spPr>
        <p:txBody>
          <a:bodyPr wrap="square">
            <a:spAutoFit/>
          </a:bodyPr>
          <a:lstStyle/>
          <a:p>
            <a:pPr>
              <a:spcAft>
                <a:spcPts val="800"/>
              </a:spcAft>
              <a:defRPr sz="1600">
                <a:solidFill>
                  <a:srgbClr val="282828"/>
                </a:solidFill>
                <a:latin typeface="Aptos"/>
              </a:defRPr>
            </a:pPr>
            <a:r>
              <a:rPr dirty="0"/>
              <a:t>• Receiving schools have adequate capacity.</a:t>
            </a:r>
          </a:p>
          <a:p>
            <a:pPr>
              <a:spcAft>
                <a:spcPts val="800"/>
              </a:spcAft>
              <a:defRPr sz="1600">
                <a:solidFill>
                  <a:srgbClr val="282828"/>
                </a:solidFill>
                <a:latin typeface="Aptos"/>
              </a:defRPr>
            </a:pPr>
            <a:r>
              <a:rPr dirty="0"/>
              <a:t>• Required student programs and services can be maintained.</a:t>
            </a:r>
          </a:p>
          <a:p>
            <a:pPr>
              <a:spcAft>
                <a:spcPts val="800"/>
              </a:spcAft>
              <a:defRPr sz="1600">
                <a:solidFill>
                  <a:srgbClr val="282828"/>
                </a:solidFill>
                <a:latin typeface="Aptos"/>
              </a:defRPr>
            </a:pPr>
            <a:r>
              <a:rPr dirty="0"/>
              <a:t>• Transportation is operationally feasible and safe.</a:t>
            </a:r>
          </a:p>
          <a:p>
            <a:pPr>
              <a:spcAft>
                <a:spcPts val="800"/>
              </a:spcAft>
              <a:defRPr sz="1600">
                <a:solidFill>
                  <a:srgbClr val="282828"/>
                </a:solidFill>
                <a:latin typeface="Aptos"/>
              </a:defRPr>
            </a:pPr>
            <a:r>
              <a:rPr dirty="0"/>
              <a:t>• Financial estimates demonstrate meaningful and sustainable benefit.</a:t>
            </a:r>
          </a:p>
          <a:p>
            <a:pPr>
              <a:spcAft>
                <a:spcPts val="800"/>
              </a:spcAft>
              <a:defRPr sz="1600">
                <a:solidFill>
                  <a:srgbClr val="282828"/>
                </a:solidFill>
                <a:latin typeface="Aptos"/>
              </a:defRPr>
            </a:pPr>
            <a:r>
              <a:rPr dirty="0"/>
              <a:t>• Facility-condition information is current and validated.</a:t>
            </a:r>
          </a:p>
          <a:p>
            <a:pPr>
              <a:spcAft>
                <a:spcPts val="800"/>
              </a:spcAft>
              <a:defRPr sz="1600">
                <a:solidFill>
                  <a:srgbClr val="282828"/>
                </a:solidFill>
                <a:latin typeface="Aptos"/>
              </a:defRPr>
            </a:pPr>
            <a:r>
              <a:rPr dirty="0"/>
              <a:t>• A feasible student and staff transition plan is included.</a:t>
            </a:r>
          </a:p>
        </p:txBody>
      </p:sp>
      <p:sp>
        <p:nvSpPr>
          <p:cNvPr id="8" name="Rounded Rectangle 7"/>
          <p:cNvSpPr/>
          <p:nvPr/>
        </p:nvSpPr>
        <p:spPr>
          <a:xfrm>
            <a:off x="6217920" y="1463040"/>
            <a:ext cx="5257800" cy="448056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00800" y="1600200"/>
            <a:ext cx="4892040" cy="365760"/>
          </a:xfrm>
          <a:prstGeom prst="rect">
            <a:avLst/>
          </a:prstGeom>
          <a:noFill/>
        </p:spPr>
        <p:txBody>
          <a:bodyPr wrap="square">
            <a:spAutoFit/>
          </a:bodyPr>
          <a:lstStyle/>
          <a:p>
            <a:r>
              <a:rPr lang="en-US" sz="1700" b="1">
                <a:solidFill>
                  <a:srgbClr val="111111"/>
                </a:solidFill>
                <a:latin typeface="Aptos"/>
              </a:rPr>
              <a:t>Board Discussion</a:t>
            </a:r>
          </a:p>
        </p:txBody>
      </p:sp>
      <p:sp>
        <p:nvSpPr>
          <p:cNvPr id="10" name="TextBox 9"/>
          <p:cNvSpPr txBox="1"/>
          <p:nvPr/>
        </p:nvSpPr>
        <p:spPr>
          <a:xfrm>
            <a:off x="6400800" y="2057400"/>
            <a:ext cx="4892040" cy="3749040"/>
          </a:xfrm>
          <a:prstGeom prst="rect">
            <a:avLst/>
          </a:prstGeom>
          <a:noFill/>
        </p:spPr>
        <p:txBody>
          <a:bodyPr wrap="square">
            <a:spAutoFit/>
          </a:bodyPr>
          <a:lstStyle/>
          <a:p>
            <a:pPr>
              <a:spcAft>
                <a:spcPts val="800"/>
              </a:spcAft>
              <a:defRPr sz="1700">
                <a:solidFill>
                  <a:srgbClr val="282828"/>
                </a:solidFill>
                <a:latin typeface="Aptos"/>
              </a:defRPr>
            </a:pPr>
            <a:r>
              <a:t>• Which of these should be required for every viable scenario?</a:t>
            </a:r>
          </a:p>
          <a:p>
            <a:pPr>
              <a:spcAft>
                <a:spcPts val="800"/>
              </a:spcAft>
              <a:defRPr sz="1700">
                <a:solidFill>
                  <a:srgbClr val="282828"/>
                </a:solidFill>
                <a:latin typeface="Aptos"/>
              </a:defRPr>
            </a:pPr>
            <a:r>
              <a:t>• Are any weighted criteria better treated as a threshold?</a:t>
            </a:r>
          </a:p>
          <a:p>
            <a:pPr>
              <a:spcAft>
                <a:spcPts val="800"/>
              </a:spcAft>
              <a:defRPr sz="1700">
                <a:solidFill>
                  <a:srgbClr val="282828"/>
                </a:solidFill>
                <a:latin typeface="Aptos"/>
              </a:defRPr>
            </a:pPr>
            <a:r>
              <a:t>• What would automatically make a scenario non-viable?</a:t>
            </a:r>
          </a:p>
          <a:p>
            <a:pPr>
              <a:spcAft>
                <a:spcPts val="800"/>
              </a:spcAft>
              <a:defRPr sz="1700">
                <a:solidFill>
                  <a:srgbClr val="282828"/>
                </a:solidFill>
                <a:latin typeface="Aptos"/>
              </a:defRPr>
            </a:pPr>
            <a:r>
              <a:t>• What additional evidence must be validated before a scenario advances?</a:t>
            </a:r>
          </a:p>
        </p:txBody>
      </p:sp>
      <p:sp>
        <p:nvSpPr>
          <p:cNvPr id="11" name="Rectangle 10"/>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11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640080"/>
          </a:xfrm>
          <a:prstGeom prst="rect">
            <a:avLst/>
          </a:prstGeom>
          <a:noFill/>
        </p:spPr>
        <p:txBody>
          <a:bodyPr wrap="square">
            <a:spAutoFit/>
          </a:bodyPr>
          <a:lstStyle/>
          <a:p>
            <a:r>
              <a:rPr sz="2800" b="1">
                <a:solidFill>
                  <a:srgbClr val="FFFFFF"/>
                </a:solidFill>
                <a:latin typeface="Aptos Display"/>
              </a:rPr>
              <a:t>Equity &amp; Fairness as a Lens Across Every Factor</a:t>
            </a:r>
          </a:p>
        </p:txBody>
      </p:sp>
      <p:sp>
        <p:nvSpPr>
          <p:cNvPr id="4" name="Oval 3"/>
          <p:cNvSpPr/>
          <p:nvPr/>
        </p:nvSpPr>
        <p:spPr>
          <a:xfrm>
            <a:off x="4297680" y="1874519"/>
            <a:ext cx="3566160" cy="1920240"/>
          </a:xfrm>
          <a:prstGeom prst="ellipse">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72000" y="2331720"/>
            <a:ext cx="3017520" cy="769441"/>
          </a:xfrm>
          <a:prstGeom prst="rect">
            <a:avLst/>
          </a:prstGeom>
          <a:noFill/>
        </p:spPr>
        <p:txBody>
          <a:bodyPr wrap="square">
            <a:spAutoFit/>
          </a:bodyPr>
          <a:lstStyle/>
          <a:p>
            <a:pPr algn="ctr"/>
            <a:r>
              <a:rPr lang="en-US" sz="2200" b="1">
                <a:solidFill>
                  <a:srgbClr val="111111"/>
                </a:solidFill>
              </a:rPr>
              <a:t>EQUITY &amp;
FAIRNESS CHECK</a:t>
            </a:r>
          </a:p>
        </p:txBody>
      </p:sp>
      <p:sp>
        <p:nvSpPr>
          <p:cNvPr id="6" name="TextBox 5"/>
          <p:cNvSpPr txBox="1"/>
          <p:nvPr/>
        </p:nvSpPr>
        <p:spPr>
          <a:xfrm>
            <a:off x="1280160" y="4343400"/>
            <a:ext cx="9601200" cy="1005840"/>
          </a:xfrm>
          <a:prstGeom prst="rect">
            <a:avLst/>
          </a:prstGeom>
          <a:noFill/>
        </p:spPr>
        <p:txBody>
          <a:bodyPr wrap="square">
            <a:spAutoFit/>
          </a:bodyPr>
          <a:lstStyle/>
          <a:p>
            <a:pPr algn="ctr"/>
            <a:r>
              <a:rPr sz="2000">
                <a:solidFill>
                  <a:srgbClr val="FFFFFF"/>
                </a:solidFill>
              </a:rPr>
              <a:t>Does this scenario create a disproportionate burden or benefit for a particular student population, neighborhood, geographic area, or school community?</a:t>
            </a:r>
          </a:p>
        </p:txBody>
      </p:sp>
      <p:sp>
        <p:nvSpPr>
          <p:cNvPr id="7" name="TextBox 6"/>
          <p:cNvSpPr txBox="1"/>
          <p:nvPr/>
        </p:nvSpPr>
        <p:spPr>
          <a:xfrm>
            <a:off x="1828800" y="5623560"/>
            <a:ext cx="8503920" cy="461665"/>
          </a:xfrm>
          <a:prstGeom prst="rect">
            <a:avLst/>
          </a:prstGeom>
          <a:noFill/>
        </p:spPr>
        <p:txBody>
          <a:bodyPr wrap="square">
            <a:spAutoFit/>
          </a:bodyPr>
          <a:lstStyle/>
          <a:p>
            <a:pPr algn="ctr"/>
            <a:r>
              <a:rPr lang="en-US" sz="1200">
                <a:solidFill>
                  <a:srgbClr val="CFCFCF"/>
                </a:solidFill>
              </a:rPr>
              <a:t>Apply this question across transportation, attendance, programming, discipline, capacity, performance, facilities, and community impact.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Community Voice Check</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Ensure the framework reflects concerns already raised through prior engagement</a:t>
            </a:r>
          </a:p>
        </p:txBody>
      </p:sp>
      <p:sp>
        <p:nvSpPr>
          <p:cNvPr id="5" name="Rounded Rectangle 4"/>
          <p:cNvSpPr/>
          <p:nvPr/>
        </p:nvSpPr>
        <p:spPr>
          <a:xfrm>
            <a:off x="777240" y="1645920"/>
            <a:ext cx="2423160" cy="914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874519"/>
            <a:ext cx="2148840" cy="292388"/>
          </a:xfrm>
          <a:prstGeom prst="rect">
            <a:avLst/>
          </a:prstGeom>
          <a:noFill/>
        </p:spPr>
        <p:txBody>
          <a:bodyPr wrap="square">
            <a:spAutoFit/>
          </a:bodyPr>
          <a:lstStyle/>
          <a:p>
            <a:pPr algn="ctr"/>
            <a:r>
              <a:rPr lang="en-US" sz="1300" b="1">
                <a:solidFill>
                  <a:srgbClr val="111111"/>
                </a:solidFill>
              </a:rPr>
              <a:t>Neighborhood preservation</a:t>
            </a:r>
          </a:p>
        </p:txBody>
      </p:sp>
      <p:sp>
        <p:nvSpPr>
          <p:cNvPr id="7" name="Rounded Rectangle 6"/>
          <p:cNvSpPr/>
          <p:nvPr/>
        </p:nvSpPr>
        <p:spPr>
          <a:xfrm>
            <a:off x="3566160" y="1645920"/>
            <a:ext cx="2423160" cy="914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3703320" y="1874519"/>
            <a:ext cx="2148840" cy="492443"/>
          </a:xfrm>
          <a:prstGeom prst="rect">
            <a:avLst/>
          </a:prstGeom>
          <a:noFill/>
        </p:spPr>
        <p:txBody>
          <a:bodyPr wrap="square">
            <a:spAutoFit/>
          </a:bodyPr>
          <a:lstStyle/>
          <a:p>
            <a:pPr algn="ctr"/>
            <a:r>
              <a:rPr lang="en-US" sz="1300" b="1">
                <a:solidFill>
                  <a:srgbClr val="111111"/>
                </a:solidFill>
              </a:rPr>
              <a:t>Transportation &amp; accessibility</a:t>
            </a:r>
          </a:p>
        </p:txBody>
      </p:sp>
      <p:sp>
        <p:nvSpPr>
          <p:cNvPr id="9" name="Rounded Rectangle 8"/>
          <p:cNvSpPr/>
          <p:nvPr/>
        </p:nvSpPr>
        <p:spPr>
          <a:xfrm>
            <a:off x="6355079" y="1645920"/>
            <a:ext cx="2423160" cy="914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92240" y="1874519"/>
            <a:ext cx="2148840" cy="292388"/>
          </a:xfrm>
          <a:prstGeom prst="rect">
            <a:avLst/>
          </a:prstGeom>
          <a:noFill/>
        </p:spPr>
        <p:txBody>
          <a:bodyPr wrap="square">
            <a:spAutoFit/>
          </a:bodyPr>
          <a:lstStyle/>
          <a:p>
            <a:pPr algn="ctr"/>
            <a:r>
              <a:rPr lang="en-US" sz="1300" b="1">
                <a:solidFill>
                  <a:srgbClr val="111111"/>
                </a:solidFill>
              </a:rPr>
              <a:t>Class size &amp; staffing</a:t>
            </a:r>
          </a:p>
        </p:txBody>
      </p:sp>
      <p:sp>
        <p:nvSpPr>
          <p:cNvPr id="11" name="Rounded Rectangle 10"/>
          <p:cNvSpPr/>
          <p:nvPr/>
        </p:nvSpPr>
        <p:spPr>
          <a:xfrm>
            <a:off x="9143999" y="1645920"/>
            <a:ext cx="2423160" cy="914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281159" y="1874519"/>
            <a:ext cx="2148840" cy="292388"/>
          </a:xfrm>
          <a:prstGeom prst="rect">
            <a:avLst/>
          </a:prstGeom>
          <a:noFill/>
        </p:spPr>
        <p:txBody>
          <a:bodyPr wrap="square">
            <a:spAutoFit/>
          </a:bodyPr>
          <a:lstStyle/>
          <a:p>
            <a:pPr algn="ctr"/>
            <a:r>
              <a:rPr lang="en-US" sz="1300" b="1">
                <a:solidFill>
                  <a:srgbClr val="111111"/>
                </a:solidFill>
              </a:rPr>
              <a:t>Student well-being</a:t>
            </a:r>
          </a:p>
        </p:txBody>
      </p:sp>
      <p:sp>
        <p:nvSpPr>
          <p:cNvPr id="13" name="Rounded Rectangle 12"/>
          <p:cNvSpPr/>
          <p:nvPr/>
        </p:nvSpPr>
        <p:spPr>
          <a:xfrm>
            <a:off x="777240" y="2971800"/>
            <a:ext cx="2423160" cy="914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4400" y="3200400"/>
            <a:ext cx="2148840" cy="292388"/>
          </a:xfrm>
          <a:prstGeom prst="rect">
            <a:avLst/>
          </a:prstGeom>
          <a:noFill/>
        </p:spPr>
        <p:txBody>
          <a:bodyPr wrap="square">
            <a:spAutoFit/>
          </a:bodyPr>
          <a:lstStyle/>
          <a:p>
            <a:pPr algn="ctr"/>
            <a:r>
              <a:rPr lang="en-US" sz="1300" b="1">
                <a:solidFill>
                  <a:srgbClr val="111111"/>
                </a:solidFill>
              </a:rPr>
              <a:t>Sibling separation</a:t>
            </a:r>
          </a:p>
        </p:txBody>
      </p:sp>
      <p:sp>
        <p:nvSpPr>
          <p:cNvPr id="15" name="Rounded Rectangle 14"/>
          <p:cNvSpPr/>
          <p:nvPr/>
        </p:nvSpPr>
        <p:spPr>
          <a:xfrm>
            <a:off x="3566160" y="2971800"/>
            <a:ext cx="2423160" cy="914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703320" y="3200400"/>
            <a:ext cx="2148840" cy="292388"/>
          </a:xfrm>
          <a:prstGeom prst="rect">
            <a:avLst/>
          </a:prstGeom>
          <a:noFill/>
        </p:spPr>
        <p:txBody>
          <a:bodyPr wrap="square">
            <a:spAutoFit/>
          </a:bodyPr>
          <a:lstStyle/>
          <a:p>
            <a:pPr algn="ctr"/>
            <a:r>
              <a:rPr lang="en-US" sz="1300" b="1">
                <a:solidFill>
                  <a:srgbClr val="111111"/>
                </a:solidFill>
              </a:rPr>
              <a:t>Pre-K access</a:t>
            </a:r>
          </a:p>
        </p:txBody>
      </p:sp>
      <p:sp>
        <p:nvSpPr>
          <p:cNvPr id="17" name="Rounded Rectangle 16"/>
          <p:cNvSpPr/>
          <p:nvPr/>
        </p:nvSpPr>
        <p:spPr>
          <a:xfrm>
            <a:off x="6355079" y="2971800"/>
            <a:ext cx="2423160" cy="914400"/>
          </a:xfrm>
          <a:prstGeom prst="roundRect">
            <a:avLst/>
          </a:prstGeom>
          <a:solidFill>
            <a:srgbClr val="F2F2F2"/>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92240" y="3200400"/>
            <a:ext cx="2148840" cy="292388"/>
          </a:xfrm>
          <a:prstGeom prst="rect">
            <a:avLst/>
          </a:prstGeom>
          <a:noFill/>
        </p:spPr>
        <p:txBody>
          <a:bodyPr wrap="square">
            <a:spAutoFit/>
          </a:bodyPr>
          <a:lstStyle/>
          <a:p>
            <a:pPr algn="ctr"/>
            <a:r>
              <a:rPr lang="en-US" sz="1300" b="1">
                <a:solidFill>
                  <a:srgbClr val="111111"/>
                </a:solidFill>
              </a:rPr>
              <a:t>Health-center continuity</a:t>
            </a:r>
          </a:p>
        </p:txBody>
      </p:sp>
      <p:sp>
        <p:nvSpPr>
          <p:cNvPr id="19" name="Rounded Rectangle 18"/>
          <p:cNvSpPr/>
          <p:nvPr/>
        </p:nvSpPr>
        <p:spPr>
          <a:xfrm>
            <a:off x="9143999" y="2971800"/>
            <a:ext cx="2423160" cy="914400"/>
          </a:xfrm>
          <a:prstGeom prst="roundRect">
            <a:avLst/>
          </a:prstGeom>
          <a:solidFill>
            <a:srgbClr val="FDF1C7"/>
          </a:solidFill>
          <a:ln>
            <a:solidFill>
              <a:srgbClr val="D9D9D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281159" y="3200400"/>
            <a:ext cx="2148840" cy="292388"/>
          </a:xfrm>
          <a:prstGeom prst="rect">
            <a:avLst/>
          </a:prstGeom>
          <a:noFill/>
        </p:spPr>
        <p:txBody>
          <a:bodyPr wrap="square">
            <a:spAutoFit/>
          </a:bodyPr>
          <a:lstStyle/>
          <a:p>
            <a:pPr algn="ctr"/>
            <a:r>
              <a:rPr lang="en-US" sz="1300" b="1">
                <a:solidFill>
                  <a:srgbClr val="111111"/>
                </a:solidFill>
              </a:rPr>
              <a:t>Feeder patterns &amp; timing</a:t>
            </a:r>
          </a:p>
        </p:txBody>
      </p:sp>
      <p:sp>
        <p:nvSpPr>
          <p:cNvPr id="21" name="TextBox 20"/>
          <p:cNvSpPr txBox="1"/>
          <p:nvPr/>
        </p:nvSpPr>
        <p:spPr>
          <a:xfrm>
            <a:off x="1097280" y="4709160"/>
            <a:ext cx="9966960" cy="677108"/>
          </a:xfrm>
          <a:prstGeom prst="rect">
            <a:avLst/>
          </a:prstGeom>
          <a:noFill/>
        </p:spPr>
        <p:txBody>
          <a:bodyPr wrap="square">
            <a:spAutoFit/>
          </a:bodyPr>
          <a:lstStyle/>
          <a:p>
            <a:pPr algn="ctr"/>
            <a:r>
              <a:rPr lang="en-US" sz="1900" b="1">
                <a:solidFill>
                  <a:srgbClr val="111111"/>
                </a:solidFill>
              </a:rPr>
              <a:t>Board check: Can each major concern already heard from families and communities be seen somewhere in the framework?</a:t>
            </a:r>
          </a:p>
        </p:txBody>
      </p:sp>
      <p:sp>
        <p:nvSpPr>
          <p:cNvPr id="22" name="Rectangle 21"/>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Final Board Confirmation</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What should be decided before adjournment?</a:t>
            </a:r>
          </a:p>
        </p:txBody>
      </p:sp>
      <p:sp>
        <p:nvSpPr>
          <p:cNvPr id="5" name="Oval 4"/>
          <p:cNvSpPr/>
          <p:nvPr/>
        </p:nvSpPr>
        <p:spPr>
          <a:xfrm>
            <a:off x="822960" y="1325880"/>
            <a:ext cx="502920" cy="502920"/>
          </a:xfrm>
          <a:prstGeom prst="ellipse">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417320"/>
            <a:ext cx="502920" cy="274320"/>
          </a:xfrm>
          <a:prstGeom prst="rect">
            <a:avLst/>
          </a:prstGeom>
          <a:noFill/>
        </p:spPr>
        <p:txBody>
          <a:bodyPr wrap="square">
            <a:spAutoFit/>
          </a:bodyPr>
          <a:lstStyle/>
          <a:p>
            <a:pPr algn="ctr"/>
            <a:r>
              <a:rPr lang="en-US" sz="1200" b="1">
                <a:solidFill>
                  <a:srgbClr val="111111"/>
                </a:solidFill>
              </a:rPr>
              <a:t>1</a:t>
            </a:r>
          </a:p>
        </p:txBody>
      </p:sp>
      <p:sp>
        <p:nvSpPr>
          <p:cNvPr id="7" name="TextBox 6"/>
          <p:cNvSpPr txBox="1"/>
          <p:nvPr/>
        </p:nvSpPr>
        <p:spPr>
          <a:xfrm>
            <a:off x="1554480" y="1298448"/>
            <a:ext cx="1920240" cy="338554"/>
          </a:xfrm>
          <a:prstGeom prst="rect">
            <a:avLst/>
          </a:prstGeom>
          <a:noFill/>
        </p:spPr>
        <p:txBody>
          <a:bodyPr wrap="square">
            <a:spAutoFit/>
          </a:bodyPr>
          <a:lstStyle/>
          <a:p>
            <a:r>
              <a:rPr lang="en-US" sz="1600" b="1">
                <a:solidFill>
                  <a:srgbClr val="111111"/>
                </a:solidFill>
              </a:rPr>
              <a:t>CRITERIA</a:t>
            </a:r>
          </a:p>
        </p:txBody>
      </p:sp>
      <p:sp>
        <p:nvSpPr>
          <p:cNvPr id="8" name="TextBox 7"/>
          <p:cNvSpPr txBox="1"/>
          <p:nvPr/>
        </p:nvSpPr>
        <p:spPr>
          <a:xfrm>
            <a:off x="3520440" y="1280160"/>
            <a:ext cx="7589520" cy="502920"/>
          </a:xfrm>
          <a:prstGeom prst="rect">
            <a:avLst/>
          </a:prstGeom>
          <a:noFill/>
        </p:spPr>
        <p:txBody>
          <a:bodyPr wrap="square">
            <a:spAutoFit/>
          </a:bodyPr>
          <a:lstStyle/>
          <a:p>
            <a:r>
              <a:rPr sz="1400">
                <a:solidFill>
                  <a:srgbClr val="282828"/>
                </a:solidFill>
              </a:rPr>
              <a:t>Are these the factors that should guide scenario development?</a:t>
            </a:r>
          </a:p>
        </p:txBody>
      </p:sp>
      <p:sp>
        <p:nvSpPr>
          <p:cNvPr id="9" name="Oval 8"/>
          <p:cNvSpPr/>
          <p:nvPr/>
        </p:nvSpPr>
        <p:spPr>
          <a:xfrm>
            <a:off x="822960" y="2258568"/>
            <a:ext cx="502920" cy="502920"/>
          </a:xfrm>
          <a:prstGeom prst="ellipse">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60" y="2350008"/>
            <a:ext cx="502920" cy="274320"/>
          </a:xfrm>
          <a:prstGeom prst="rect">
            <a:avLst/>
          </a:prstGeom>
          <a:noFill/>
        </p:spPr>
        <p:txBody>
          <a:bodyPr wrap="square">
            <a:spAutoFit/>
          </a:bodyPr>
          <a:lstStyle/>
          <a:p>
            <a:pPr algn="ctr"/>
            <a:r>
              <a:rPr lang="en-US" sz="1200" b="1">
                <a:solidFill>
                  <a:srgbClr val="111111"/>
                </a:solidFill>
              </a:rPr>
              <a:t>2</a:t>
            </a:r>
          </a:p>
        </p:txBody>
      </p:sp>
      <p:sp>
        <p:nvSpPr>
          <p:cNvPr id="11" name="TextBox 10"/>
          <p:cNvSpPr txBox="1"/>
          <p:nvPr/>
        </p:nvSpPr>
        <p:spPr>
          <a:xfrm>
            <a:off x="1554480" y="2231136"/>
            <a:ext cx="1920240" cy="338554"/>
          </a:xfrm>
          <a:prstGeom prst="rect">
            <a:avLst/>
          </a:prstGeom>
          <a:noFill/>
        </p:spPr>
        <p:txBody>
          <a:bodyPr wrap="square">
            <a:spAutoFit/>
          </a:bodyPr>
          <a:lstStyle/>
          <a:p>
            <a:r>
              <a:rPr lang="en-US" sz="1600" b="1">
                <a:solidFill>
                  <a:srgbClr val="111111"/>
                </a:solidFill>
              </a:rPr>
              <a:t>MEASURES</a:t>
            </a:r>
          </a:p>
        </p:txBody>
      </p:sp>
      <p:sp>
        <p:nvSpPr>
          <p:cNvPr id="12" name="TextBox 11"/>
          <p:cNvSpPr txBox="1"/>
          <p:nvPr/>
        </p:nvSpPr>
        <p:spPr>
          <a:xfrm>
            <a:off x="3520440" y="2212848"/>
            <a:ext cx="7589520" cy="502920"/>
          </a:xfrm>
          <a:prstGeom prst="rect">
            <a:avLst/>
          </a:prstGeom>
          <a:noFill/>
        </p:spPr>
        <p:txBody>
          <a:bodyPr wrap="square">
            <a:spAutoFit/>
          </a:bodyPr>
          <a:lstStyle/>
          <a:p>
            <a:r>
              <a:rPr sz="1400">
                <a:solidFill>
                  <a:srgbClr val="282828"/>
                </a:solidFill>
              </a:rPr>
              <a:t>Have we defined what evidence will be used to evaluate each factor?</a:t>
            </a:r>
          </a:p>
        </p:txBody>
      </p:sp>
      <p:sp>
        <p:nvSpPr>
          <p:cNvPr id="13" name="Oval 12"/>
          <p:cNvSpPr/>
          <p:nvPr/>
        </p:nvSpPr>
        <p:spPr>
          <a:xfrm>
            <a:off x="822960" y="3191256"/>
            <a:ext cx="502920" cy="502920"/>
          </a:xfrm>
          <a:prstGeom prst="ellipse">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60" y="3282696"/>
            <a:ext cx="502920" cy="274320"/>
          </a:xfrm>
          <a:prstGeom prst="rect">
            <a:avLst/>
          </a:prstGeom>
          <a:noFill/>
        </p:spPr>
        <p:txBody>
          <a:bodyPr wrap="square">
            <a:spAutoFit/>
          </a:bodyPr>
          <a:lstStyle/>
          <a:p>
            <a:pPr algn="ctr"/>
            <a:r>
              <a:rPr lang="en-US" sz="1200" b="1">
                <a:solidFill>
                  <a:srgbClr val="111111"/>
                </a:solidFill>
              </a:rPr>
              <a:t>3</a:t>
            </a:r>
          </a:p>
        </p:txBody>
      </p:sp>
      <p:sp>
        <p:nvSpPr>
          <p:cNvPr id="15" name="TextBox 14"/>
          <p:cNvSpPr txBox="1"/>
          <p:nvPr/>
        </p:nvSpPr>
        <p:spPr>
          <a:xfrm>
            <a:off x="1554480" y="3163824"/>
            <a:ext cx="1920240" cy="338554"/>
          </a:xfrm>
          <a:prstGeom prst="rect">
            <a:avLst/>
          </a:prstGeom>
          <a:noFill/>
        </p:spPr>
        <p:txBody>
          <a:bodyPr wrap="square">
            <a:spAutoFit/>
          </a:bodyPr>
          <a:lstStyle/>
          <a:p>
            <a:r>
              <a:rPr lang="en-US" sz="1600" b="1">
                <a:solidFill>
                  <a:srgbClr val="111111"/>
                </a:solidFill>
              </a:rPr>
              <a:t>WEIGHTS</a:t>
            </a:r>
          </a:p>
        </p:txBody>
      </p:sp>
      <p:sp>
        <p:nvSpPr>
          <p:cNvPr id="16" name="TextBox 15"/>
          <p:cNvSpPr txBox="1"/>
          <p:nvPr/>
        </p:nvSpPr>
        <p:spPr>
          <a:xfrm>
            <a:off x="3520440" y="3145536"/>
            <a:ext cx="7589520" cy="502920"/>
          </a:xfrm>
          <a:prstGeom prst="rect">
            <a:avLst/>
          </a:prstGeom>
          <a:noFill/>
        </p:spPr>
        <p:txBody>
          <a:bodyPr wrap="square">
            <a:spAutoFit/>
          </a:bodyPr>
          <a:lstStyle/>
          <a:p>
            <a:r>
              <a:rPr sz="1400">
                <a:solidFill>
                  <a:srgbClr val="282828"/>
                </a:solidFill>
              </a:rPr>
              <a:t>Do the agreed weights reflect the Board’s collective priorities?</a:t>
            </a:r>
          </a:p>
        </p:txBody>
      </p:sp>
      <p:sp>
        <p:nvSpPr>
          <p:cNvPr id="17" name="Oval 16"/>
          <p:cNvSpPr/>
          <p:nvPr/>
        </p:nvSpPr>
        <p:spPr>
          <a:xfrm>
            <a:off x="822960" y="4123944"/>
            <a:ext cx="502920" cy="502920"/>
          </a:xfrm>
          <a:prstGeom prst="ellipse">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2960" y="4215383"/>
            <a:ext cx="502920" cy="274320"/>
          </a:xfrm>
          <a:prstGeom prst="rect">
            <a:avLst/>
          </a:prstGeom>
          <a:noFill/>
        </p:spPr>
        <p:txBody>
          <a:bodyPr wrap="square">
            <a:spAutoFit/>
          </a:bodyPr>
          <a:lstStyle/>
          <a:p>
            <a:pPr algn="ctr"/>
            <a:r>
              <a:rPr lang="en-US" sz="1200" b="1">
                <a:solidFill>
                  <a:srgbClr val="111111"/>
                </a:solidFill>
              </a:rPr>
              <a:t>4</a:t>
            </a:r>
          </a:p>
        </p:txBody>
      </p:sp>
      <p:sp>
        <p:nvSpPr>
          <p:cNvPr id="19" name="TextBox 18"/>
          <p:cNvSpPr txBox="1"/>
          <p:nvPr/>
        </p:nvSpPr>
        <p:spPr>
          <a:xfrm>
            <a:off x="1554480" y="4096511"/>
            <a:ext cx="1920240" cy="338554"/>
          </a:xfrm>
          <a:prstGeom prst="rect">
            <a:avLst/>
          </a:prstGeom>
          <a:noFill/>
        </p:spPr>
        <p:txBody>
          <a:bodyPr wrap="square">
            <a:spAutoFit/>
          </a:bodyPr>
          <a:lstStyle/>
          <a:p>
            <a:r>
              <a:rPr lang="en-US" sz="1600" b="1">
                <a:solidFill>
                  <a:srgbClr val="111111"/>
                </a:solidFill>
              </a:rPr>
              <a:t>GUARDRAILS</a:t>
            </a:r>
          </a:p>
        </p:txBody>
      </p:sp>
      <p:sp>
        <p:nvSpPr>
          <p:cNvPr id="20" name="TextBox 19"/>
          <p:cNvSpPr txBox="1"/>
          <p:nvPr/>
        </p:nvSpPr>
        <p:spPr>
          <a:xfrm>
            <a:off x="3520440" y="4078224"/>
            <a:ext cx="7589520" cy="502920"/>
          </a:xfrm>
          <a:prstGeom prst="rect">
            <a:avLst/>
          </a:prstGeom>
          <a:noFill/>
        </p:spPr>
        <p:txBody>
          <a:bodyPr wrap="square">
            <a:spAutoFit/>
          </a:bodyPr>
          <a:lstStyle/>
          <a:p>
            <a:r>
              <a:rPr sz="1400">
                <a:solidFill>
                  <a:srgbClr val="282828"/>
                </a:solidFill>
              </a:rPr>
              <a:t>What conditions must every viable scenario satisfy?</a:t>
            </a:r>
          </a:p>
        </p:txBody>
      </p:sp>
      <p:sp>
        <p:nvSpPr>
          <p:cNvPr id="21" name="Oval 20"/>
          <p:cNvSpPr/>
          <p:nvPr/>
        </p:nvSpPr>
        <p:spPr>
          <a:xfrm>
            <a:off x="822960" y="5056632"/>
            <a:ext cx="502920" cy="502920"/>
          </a:xfrm>
          <a:prstGeom prst="ellipse">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22960" y="5148072"/>
            <a:ext cx="502920" cy="274320"/>
          </a:xfrm>
          <a:prstGeom prst="rect">
            <a:avLst/>
          </a:prstGeom>
          <a:noFill/>
        </p:spPr>
        <p:txBody>
          <a:bodyPr wrap="square">
            <a:spAutoFit/>
          </a:bodyPr>
          <a:lstStyle/>
          <a:p>
            <a:pPr algn="ctr"/>
            <a:r>
              <a:rPr lang="en-US" sz="1200" b="1">
                <a:solidFill>
                  <a:srgbClr val="111111"/>
                </a:solidFill>
              </a:rPr>
              <a:t>5</a:t>
            </a:r>
          </a:p>
        </p:txBody>
      </p:sp>
      <p:sp>
        <p:nvSpPr>
          <p:cNvPr id="23" name="TextBox 22"/>
          <p:cNvSpPr txBox="1"/>
          <p:nvPr/>
        </p:nvSpPr>
        <p:spPr>
          <a:xfrm>
            <a:off x="1554480" y="5029200"/>
            <a:ext cx="1920240" cy="338554"/>
          </a:xfrm>
          <a:prstGeom prst="rect">
            <a:avLst/>
          </a:prstGeom>
          <a:noFill/>
        </p:spPr>
        <p:txBody>
          <a:bodyPr wrap="square">
            <a:spAutoFit/>
          </a:bodyPr>
          <a:lstStyle/>
          <a:p>
            <a:r>
              <a:rPr lang="en-US" sz="1600" b="1">
                <a:solidFill>
                  <a:srgbClr val="111111"/>
                </a:solidFill>
              </a:rPr>
              <a:t>NEXT STEP</a:t>
            </a:r>
          </a:p>
        </p:txBody>
      </p:sp>
      <p:sp>
        <p:nvSpPr>
          <p:cNvPr id="24" name="TextBox 23"/>
          <p:cNvSpPr txBox="1"/>
          <p:nvPr/>
        </p:nvSpPr>
        <p:spPr>
          <a:xfrm>
            <a:off x="3520440" y="5010912"/>
            <a:ext cx="7589520" cy="502920"/>
          </a:xfrm>
          <a:prstGeom prst="rect">
            <a:avLst/>
          </a:prstGeom>
          <a:noFill/>
        </p:spPr>
        <p:txBody>
          <a:bodyPr wrap="square">
            <a:spAutoFit/>
          </a:bodyPr>
          <a:lstStyle/>
          <a:p>
            <a:r>
              <a:rPr sz="1400">
                <a:solidFill>
                  <a:srgbClr val="282828"/>
                </a:solidFill>
              </a:rPr>
              <a:t>May administration/consultants apply this framework consistently to develop scenarios?</a:t>
            </a:r>
          </a:p>
        </p:txBody>
      </p:sp>
      <p:sp>
        <p:nvSpPr>
          <p:cNvPr id="25" name="Rectangle 24"/>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18520" cy="523220"/>
          </a:xfrm>
          <a:prstGeom prst="rect">
            <a:avLst/>
          </a:prstGeom>
          <a:noFill/>
        </p:spPr>
        <p:txBody>
          <a:bodyPr wrap="square">
            <a:spAutoFit/>
          </a:bodyPr>
          <a:lstStyle/>
          <a:p>
            <a:r>
              <a:rPr lang="en-US" sz="2800" b="1">
                <a:solidFill>
                  <a:srgbClr val="111111"/>
                </a:solidFill>
                <a:latin typeface="Aptos Display"/>
              </a:rPr>
              <a:t>The Product: Board-Informed Evaluation Matrix</a:t>
            </a:r>
          </a:p>
        </p:txBody>
      </p:sp>
      <p:sp>
        <p:nvSpPr>
          <p:cNvPr id="4" name="TextBox 3"/>
          <p:cNvSpPr txBox="1"/>
          <p:nvPr/>
        </p:nvSpPr>
        <p:spPr>
          <a:xfrm>
            <a:off x="621792" y="1033271"/>
            <a:ext cx="10789920" cy="457200"/>
          </a:xfrm>
          <a:prstGeom prst="rect">
            <a:avLst/>
          </a:prstGeom>
          <a:noFill/>
        </p:spPr>
        <p:txBody>
          <a:bodyPr wrap="square">
            <a:spAutoFit/>
          </a:bodyPr>
          <a:lstStyle/>
          <a:p>
            <a:r>
              <a:rPr sz="1300">
                <a:solidFill>
                  <a:srgbClr val="696969"/>
                </a:solidFill>
                <a:latin typeface="Aptos"/>
              </a:rPr>
              <a:t>A consistent lens for comparing future consolidation scenarios</a:t>
            </a:r>
          </a:p>
        </p:txBody>
      </p:sp>
      <p:graphicFrame>
        <p:nvGraphicFramePr>
          <p:cNvPr id="5" name="Table 4"/>
          <p:cNvGraphicFramePr>
            <a:graphicFrameLocks noGrp="1"/>
          </p:cNvGraphicFramePr>
          <p:nvPr>
            <p:extLst>
              <p:ext uri="{D42A27DB-BD31-4B8C-83A1-F6EECF244321}">
                <p14:modId xmlns:p14="http://schemas.microsoft.com/office/powerpoint/2010/main" val="4237144540"/>
              </p:ext>
            </p:extLst>
          </p:nvPr>
        </p:nvGraphicFramePr>
        <p:xfrm>
          <a:off x="685800" y="1417320"/>
          <a:ext cx="10835640" cy="4389120"/>
        </p:xfrm>
        <a:graphic>
          <a:graphicData uri="http://schemas.openxmlformats.org/drawingml/2006/table">
            <a:tbl>
              <a:tblPr firstRow="1" bandRow="1">
                <a:tableStyleId>{5C22544A-7EE6-4342-B048-85BDC9FD1C3A}</a:tableStyleId>
              </a:tblPr>
              <a:tblGrid>
                <a:gridCol w="420624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783080">
                  <a:extLst>
                    <a:ext uri="{9D8B030D-6E8A-4147-A177-3AD203B41FA5}">
                      <a16:colId xmlns:a16="http://schemas.microsoft.com/office/drawing/2014/main" val="20002"/>
                    </a:ext>
                  </a:extLst>
                </a:gridCol>
                <a:gridCol w="1783080">
                  <a:extLst>
                    <a:ext uri="{9D8B030D-6E8A-4147-A177-3AD203B41FA5}">
                      <a16:colId xmlns:a16="http://schemas.microsoft.com/office/drawing/2014/main" val="20003"/>
                    </a:ext>
                  </a:extLst>
                </a:gridCol>
                <a:gridCol w="1920240">
                  <a:extLst>
                    <a:ext uri="{9D8B030D-6E8A-4147-A177-3AD203B41FA5}">
                      <a16:colId xmlns:a16="http://schemas.microsoft.com/office/drawing/2014/main" val="20004"/>
                    </a:ext>
                  </a:extLst>
                </a:gridCol>
              </a:tblGrid>
              <a:tr h="548640">
                <a:tc>
                  <a:txBody>
                    <a:bodyPr/>
                    <a:lstStyle/>
                    <a:p>
                      <a:pPr>
                        <a:defRPr sz="1100" b="1">
                          <a:solidFill>
                            <a:srgbClr val="FFFFFF"/>
                          </a:solidFill>
                        </a:defRPr>
                      </a:pPr>
                      <a:r>
                        <a:t>Criterion</a:t>
                      </a:r>
                    </a:p>
                  </a:txBody>
                  <a:tcPr>
                    <a:solidFill>
                      <a:srgbClr val="111111"/>
                    </a:solidFill>
                  </a:tcPr>
                </a:tc>
                <a:tc>
                  <a:txBody>
                    <a:bodyPr/>
                    <a:lstStyle/>
                    <a:p>
                      <a:pPr>
                        <a:defRPr sz="1100" b="1">
                          <a:solidFill>
                            <a:srgbClr val="FFFFFF"/>
                          </a:solidFill>
                        </a:defRPr>
                      </a:pPr>
                      <a:r>
                        <a:t>Weight</a:t>
                      </a:r>
                    </a:p>
                  </a:txBody>
                  <a:tcPr>
                    <a:solidFill>
                      <a:srgbClr val="111111"/>
                    </a:solidFill>
                  </a:tcPr>
                </a:tc>
                <a:tc>
                  <a:txBody>
                    <a:bodyPr/>
                    <a:lstStyle/>
                    <a:p>
                      <a:pPr>
                        <a:defRPr sz="1100" b="1">
                          <a:solidFill>
                            <a:srgbClr val="FFFFFF"/>
                          </a:solidFill>
                        </a:defRPr>
                      </a:pPr>
                      <a:r>
                        <a:t>Scenario A</a:t>
                      </a:r>
                    </a:p>
                  </a:txBody>
                  <a:tcPr>
                    <a:solidFill>
                      <a:srgbClr val="111111"/>
                    </a:solidFill>
                  </a:tcPr>
                </a:tc>
                <a:tc>
                  <a:txBody>
                    <a:bodyPr/>
                    <a:lstStyle/>
                    <a:p>
                      <a:pPr>
                        <a:defRPr sz="1100" b="1">
                          <a:solidFill>
                            <a:srgbClr val="FFFFFF"/>
                          </a:solidFill>
                        </a:defRPr>
                      </a:pPr>
                      <a:r>
                        <a:t>Scenario B</a:t>
                      </a:r>
                    </a:p>
                  </a:txBody>
                  <a:tcPr>
                    <a:solidFill>
                      <a:srgbClr val="111111"/>
                    </a:solidFill>
                  </a:tcPr>
                </a:tc>
                <a:tc>
                  <a:txBody>
                    <a:bodyPr/>
                    <a:lstStyle/>
                    <a:p>
                      <a:pPr>
                        <a:defRPr sz="1100" b="1">
                          <a:solidFill>
                            <a:srgbClr val="FFFFFF"/>
                          </a:solidFill>
                        </a:defRPr>
                      </a:pPr>
                      <a:r>
                        <a:t>Scenario C</a:t>
                      </a:r>
                    </a:p>
                  </a:txBody>
                  <a:tcPr>
                    <a:solidFill>
                      <a:srgbClr val="111111"/>
                    </a:solidFill>
                  </a:tcPr>
                </a:tc>
                <a:extLst>
                  <a:ext uri="{0D108BD9-81ED-4DB2-BD59-A6C34878D82A}">
                    <a16:rowId xmlns:a16="http://schemas.microsoft.com/office/drawing/2014/main" val="10000"/>
                  </a:ext>
                </a:extLst>
              </a:tr>
              <a:tr h="548640">
                <a:tc>
                  <a:txBody>
                    <a:bodyPr/>
                    <a:lstStyle/>
                    <a:p>
                      <a:pPr>
                        <a:defRPr sz="1000">
                          <a:solidFill>
                            <a:srgbClr val="282828"/>
                          </a:solidFill>
                        </a:defRPr>
                      </a:pPr>
                      <a:r>
                        <a:t>Enrollment / Utilization / Trend</a:t>
                      </a: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dirty="0"/>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extLst>
                  <a:ext uri="{0D108BD9-81ED-4DB2-BD59-A6C34878D82A}">
                    <a16:rowId xmlns:a16="http://schemas.microsoft.com/office/drawing/2014/main" val="10001"/>
                  </a:ext>
                </a:extLst>
              </a:tr>
              <a:tr h="548640">
                <a:tc>
                  <a:txBody>
                    <a:bodyPr/>
                    <a:lstStyle/>
                    <a:p>
                      <a:pPr>
                        <a:defRPr sz="1000"/>
                      </a:pPr>
                      <a:r>
                        <a:t>Facilities / Capital Needs</a:t>
                      </a: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extLst>
                  <a:ext uri="{0D108BD9-81ED-4DB2-BD59-A6C34878D82A}">
                    <a16:rowId xmlns:a16="http://schemas.microsoft.com/office/drawing/2014/main" val="10002"/>
                  </a:ext>
                </a:extLst>
              </a:tr>
              <a:tr h="548640">
                <a:tc>
                  <a:txBody>
                    <a:bodyPr/>
                    <a:lstStyle/>
                    <a:p>
                      <a:pPr>
                        <a:defRPr sz="1000">
                          <a:solidFill>
                            <a:srgbClr val="282828"/>
                          </a:solidFill>
                        </a:defRPr>
                      </a:pPr>
                      <a:r>
                        <a:t>Financial Impact</a:t>
                      </a: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dirty="0"/>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extLst>
                  <a:ext uri="{0D108BD9-81ED-4DB2-BD59-A6C34878D82A}">
                    <a16:rowId xmlns:a16="http://schemas.microsoft.com/office/drawing/2014/main" val="10003"/>
                  </a:ext>
                </a:extLst>
              </a:tr>
              <a:tr h="548640">
                <a:tc>
                  <a:txBody>
                    <a:bodyPr/>
                    <a:lstStyle/>
                    <a:p>
                      <a:pPr>
                        <a:defRPr sz="1000"/>
                      </a:pPr>
                      <a:r>
                        <a:t>Student Experience / Programs</a:t>
                      </a: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extLst>
                  <a:ext uri="{0D108BD9-81ED-4DB2-BD59-A6C34878D82A}">
                    <a16:rowId xmlns:a16="http://schemas.microsoft.com/office/drawing/2014/main" val="10004"/>
                  </a:ext>
                </a:extLst>
              </a:tr>
              <a:tr h="548640">
                <a:tc>
                  <a:txBody>
                    <a:bodyPr/>
                    <a:lstStyle/>
                    <a:p>
                      <a:pPr>
                        <a:defRPr sz="1000">
                          <a:solidFill>
                            <a:srgbClr val="282828"/>
                          </a:solidFill>
                        </a:defRPr>
                      </a:pPr>
                      <a:r>
                        <a:t>Transportation / Feeder Patterns</a:t>
                      </a: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extLst>
                  <a:ext uri="{0D108BD9-81ED-4DB2-BD59-A6C34878D82A}">
                    <a16:rowId xmlns:a16="http://schemas.microsoft.com/office/drawing/2014/main" val="10005"/>
                  </a:ext>
                </a:extLst>
              </a:tr>
              <a:tr h="548640">
                <a:tc>
                  <a:txBody>
                    <a:bodyPr/>
                    <a:lstStyle/>
                    <a:p>
                      <a:pPr>
                        <a:defRPr sz="1000"/>
                      </a:pPr>
                      <a:r>
                        <a:t>Attendance / Performance / Discipline</a:t>
                      </a: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tc>
                  <a:txBody>
                    <a:bodyPr/>
                    <a:lstStyle/>
                    <a:p>
                      <a:pPr>
                        <a:defRPr sz="1000"/>
                      </a:pPr>
                      <a:endParaRPr/>
                    </a:p>
                  </a:txBody>
                  <a:tcPr>
                    <a:solidFill>
                      <a:srgbClr val="EDEDED"/>
                    </a:solidFill>
                  </a:tcPr>
                </a:tc>
                <a:extLst>
                  <a:ext uri="{0D108BD9-81ED-4DB2-BD59-A6C34878D82A}">
                    <a16:rowId xmlns:a16="http://schemas.microsoft.com/office/drawing/2014/main" val="10006"/>
                  </a:ext>
                </a:extLst>
              </a:tr>
              <a:tr h="548640">
                <a:tc>
                  <a:txBody>
                    <a:bodyPr/>
                    <a:lstStyle/>
                    <a:p>
                      <a:pPr>
                        <a:defRPr sz="1000">
                          <a:solidFill>
                            <a:srgbClr val="282828"/>
                          </a:solidFill>
                        </a:defRPr>
                      </a:pPr>
                      <a:r>
                        <a:t>Community Impact</a:t>
                      </a: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a:p>
                  </a:txBody>
                  <a:tcPr>
                    <a:solidFill>
                      <a:srgbClr val="FDF1C7"/>
                    </a:solidFill>
                  </a:tcPr>
                </a:tc>
                <a:tc>
                  <a:txBody>
                    <a:bodyPr/>
                    <a:lstStyle/>
                    <a:p>
                      <a:pPr>
                        <a:defRPr sz="1000">
                          <a:solidFill>
                            <a:srgbClr val="282828"/>
                          </a:solidFill>
                        </a:defRPr>
                      </a:pPr>
                      <a:endParaRPr dirty="0"/>
                    </a:p>
                  </a:txBody>
                  <a:tcPr>
                    <a:solidFill>
                      <a:srgbClr val="FDF1C7"/>
                    </a:solidFill>
                  </a:tcPr>
                </a:tc>
                <a:extLst>
                  <a:ext uri="{0D108BD9-81ED-4DB2-BD59-A6C34878D82A}">
                    <a16:rowId xmlns:a16="http://schemas.microsoft.com/office/drawing/2014/main" val="10007"/>
                  </a:ext>
                </a:extLst>
              </a:tr>
            </a:tbl>
          </a:graphicData>
        </a:graphic>
      </p:graphicFrame>
      <p:sp>
        <p:nvSpPr>
          <p:cNvPr id="6" name="TextBox 5"/>
          <p:cNvSpPr txBox="1"/>
          <p:nvPr/>
        </p:nvSpPr>
        <p:spPr>
          <a:xfrm>
            <a:off x="822960" y="5989320"/>
            <a:ext cx="10515600" cy="307777"/>
          </a:xfrm>
          <a:prstGeom prst="rect">
            <a:avLst/>
          </a:prstGeom>
          <a:noFill/>
        </p:spPr>
        <p:txBody>
          <a:bodyPr wrap="square">
            <a:spAutoFit/>
          </a:bodyPr>
          <a:lstStyle/>
          <a:p>
            <a:pPr algn="ctr"/>
            <a:r>
              <a:rPr lang="en-US" sz="1400" b="1">
                <a:solidFill>
                  <a:srgbClr val="111111"/>
                </a:solidFill>
              </a:rPr>
              <a:t>Weighted comparison + required guardrails + equity/fairness lens + community voice check</a:t>
            </a:r>
          </a:p>
        </p:txBody>
      </p:sp>
      <p:sp>
        <p:nvSpPr>
          <p:cNvPr id="7" name="Rectangle 6"/>
          <p:cNvSpPr/>
          <p:nvPr/>
        </p:nvSpPr>
        <p:spPr>
          <a:xfrm>
            <a:off x="594360" y="6519672"/>
            <a:ext cx="10972800" cy="27432"/>
          </a:xfrm>
          <a:prstGeom prst="rect">
            <a:avLst/>
          </a:prstGeom>
          <a:solidFill>
            <a:srgbClr val="F5C5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12648" y="6565392"/>
            <a:ext cx="10881360" cy="201168"/>
          </a:xfrm>
          <a:prstGeom prst="rect">
            <a:avLst/>
          </a:prstGeom>
          <a:noFill/>
        </p:spPr>
        <p:txBody>
          <a:bodyPr wrap="square">
            <a:spAutoFit/>
          </a:bodyPr>
          <a:lstStyle/>
          <a:p>
            <a:r>
              <a:rPr sz="800">
                <a:solidFill>
                  <a:srgbClr val="696969"/>
                </a:solidFill>
                <a:latin typeface="Aptos"/>
              </a:rPr>
              <a:t>Board Retreat • School Consolidation Scenario Development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5124</Words>
  <Application>Microsoft Office PowerPoint</Application>
  <PresentationFormat>Widescreen</PresentationFormat>
  <Paragraphs>365</Paragraphs>
  <Slides>17</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Aptos</vt:lpstr>
      <vt:lpstr>Aptos Display</vt:lpstr>
      <vt:lpstr>Arial</vt:lpstr>
      <vt:lpstr>Arial Narrow</vt:lpstr>
      <vt:lpstr>Calibri</vt:lpstr>
      <vt:lpstr>Calibri Light</vt:lpstr>
      <vt:lpstr>Trade Gothic Next HvyCd</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Lovett, Katika</cp:lastModifiedBy>
  <cp:revision>2</cp:revision>
  <dcterms:created xsi:type="dcterms:W3CDTF">2013-01-27T09:14:16Z</dcterms:created>
  <dcterms:modified xsi:type="dcterms:W3CDTF">2026-10-02T18:14:32Z</dcterms:modified>
  <cp:category/>
</cp:coreProperties>
</file>