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40"/>
  </p:notesMasterIdLst>
  <p:sldIdLst>
    <p:sldId id="292" r:id="rId6"/>
    <p:sldId id="298" r:id="rId7"/>
    <p:sldId id="297" r:id="rId8"/>
    <p:sldId id="300" r:id="rId9"/>
    <p:sldId id="287" r:id="rId10"/>
    <p:sldId id="3558" r:id="rId11"/>
    <p:sldId id="3559" r:id="rId12"/>
    <p:sldId id="3560" r:id="rId13"/>
    <p:sldId id="3563" r:id="rId14"/>
    <p:sldId id="3561" r:id="rId15"/>
    <p:sldId id="307" r:id="rId16"/>
    <p:sldId id="308" r:id="rId17"/>
    <p:sldId id="309" r:id="rId18"/>
    <p:sldId id="3262" r:id="rId19"/>
    <p:sldId id="311" r:id="rId20"/>
    <p:sldId id="312" r:id="rId21"/>
    <p:sldId id="313" r:id="rId22"/>
    <p:sldId id="316" r:id="rId23"/>
    <p:sldId id="317" r:id="rId24"/>
    <p:sldId id="318" r:id="rId25"/>
    <p:sldId id="319" r:id="rId26"/>
    <p:sldId id="325" r:id="rId27"/>
    <p:sldId id="3256" r:id="rId28"/>
    <p:sldId id="330" r:id="rId29"/>
    <p:sldId id="3255" r:id="rId30"/>
    <p:sldId id="3250" r:id="rId31"/>
    <p:sldId id="3292" r:id="rId32"/>
    <p:sldId id="3252" r:id="rId33"/>
    <p:sldId id="3283" r:id="rId34"/>
    <p:sldId id="3246" r:id="rId35"/>
    <p:sldId id="3243" r:id="rId36"/>
    <p:sldId id="3244" r:id="rId37"/>
    <p:sldId id="295" r:id="rId38"/>
    <p:sldId id="279" r:id="rId3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40930-4C9D-4185-B15E-959AB6BA662C}" v="3" dt="2026-10-08T01:38:28.1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899D2D-0B37-42BA-9214-1B1D3A661A5E}"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0B5A8DB3-4F8C-4C70-B900-D2DBB879D2E1}">
      <dgm:prSet/>
      <dgm:spPr/>
      <dgm:t>
        <a:bodyPr/>
        <a:lstStyle/>
        <a:p>
          <a:pPr>
            <a:lnSpc>
              <a:spcPct val="100000"/>
            </a:lnSpc>
            <a:defRPr b="1"/>
          </a:pPr>
          <a:r>
            <a:rPr lang="en-US" b="1" dirty="0"/>
            <a:t>Recruitment/Retention</a:t>
          </a:r>
          <a:endParaRPr lang="en-US" dirty="0"/>
        </a:p>
      </dgm:t>
    </dgm:pt>
    <dgm:pt modelId="{20B3B906-78AE-4BEB-ACA0-58323C1E830E}" type="parTrans" cxnId="{95842EBC-DBF7-4237-BD28-31766C2EC3ED}">
      <dgm:prSet/>
      <dgm:spPr/>
      <dgm:t>
        <a:bodyPr/>
        <a:lstStyle/>
        <a:p>
          <a:endParaRPr lang="en-US"/>
        </a:p>
      </dgm:t>
    </dgm:pt>
    <dgm:pt modelId="{28B77897-3B7D-416A-94E8-687B3512A2A3}" type="sibTrans" cxnId="{95842EBC-DBF7-4237-BD28-31766C2EC3ED}">
      <dgm:prSet/>
      <dgm:spPr/>
      <dgm:t>
        <a:bodyPr/>
        <a:lstStyle/>
        <a:p>
          <a:endParaRPr lang="en-US"/>
        </a:p>
      </dgm:t>
    </dgm:pt>
    <dgm:pt modelId="{457F5861-5D11-4AC3-90E4-099561A9FF44}">
      <dgm:prSet custT="1"/>
      <dgm:spPr/>
      <dgm:t>
        <a:bodyPr/>
        <a:lstStyle/>
        <a:p>
          <a:pPr>
            <a:lnSpc>
              <a:spcPct val="100000"/>
            </a:lnSpc>
            <a:buNone/>
          </a:pPr>
          <a:r>
            <a:rPr lang="en-US" sz="2200" dirty="0"/>
            <a:t>Strengthen our workforce by offering region-aligned, competitive salary structures that position the District to retain exceptional educators and staff who drive student success.</a:t>
          </a:r>
        </a:p>
      </dgm:t>
    </dgm:pt>
    <dgm:pt modelId="{8A400CDB-7BA9-4180-BE2F-5BE9BF23FA5E}" type="parTrans" cxnId="{21920F7C-D10D-4EB5-B1F8-3D8F8DD5FCC2}">
      <dgm:prSet/>
      <dgm:spPr/>
      <dgm:t>
        <a:bodyPr/>
        <a:lstStyle/>
        <a:p>
          <a:endParaRPr lang="en-US"/>
        </a:p>
      </dgm:t>
    </dgm:pt>
    <dgm:pt modelId="{EE95B0C2-24BC-45B0-8F7C-2ECFC55DE405}" type="sibTrans" cxnId="{21920F7C-D10D-4EB5-B1F8-3D8F8DD5FCC2}">
      <dgm:prSet/>
      <dgm:spPr/>
      <dgm:t>
        <a:bodyPr/>
        <a:lstStyle/>
        <a:p>
          <a:endParaRPr lang="en-US"/>
        </a:p>
      </dgm:t>
    </dgm:pt>
    <dgm:pt modelId="{DE7B9974-B363-40AB-8413-EC8B08248CD8}">
      <dgm:prSet/>
      <dgm:spPr/>
      <dgm:t>
        <a:bodyPr/>
        <a:lstStyle/>
        <a:p>
          <a:pPr>
            <a:lnSpc>
              <a:spcPct val="100000"/>
            </a:lnSpc>
            <a:defRPr b="1"/>
          </a:pPr>
          <a:r>
            <a:rPr lang="en-US" b="1" dirty="0"/>
            <a:t>Staffing Efficiency </a:t>
          </a:r>
          <a:endParaRPr lang="en-US" dirty="0"/>
        </a:p>
      </dgm:t>
    </dgm:pt>
    <dgm:pt modelId="{A7642B50-8682-4F9E-A43F-D251B2D9D919}" type="parTrans" cxnId="{571980EB-6AD8-4669-A34C-9E630E4C8E78}">
      <dgm:prSet/>
      <dgm:spPr/>
      <dgm:t>
        <a:bodyPr/>
        <a:lstStyle/>
        <a:p>
          <a:endParaRPr lang="en-US"/>
        </a:p>
      </dgm:t>
    </dgm:pt>
    <dgm:pt modelId="{109BFF14-4FC2-49A9-B8DD-D7C2F1FA5917}" type="sibTrans" cxnId="{571980EB-6AD8-4669-A34C-9E630E4C8E78}">
      <dgm:prSet/>
      <dgm:spPr/>
      <dgm:t>
        <a:bodyPr/>
        <a:lstStyle/>
        <a:p>
          <a:endParaRPr lang="en-US"/>
        </a:p>
      </dgm:t>
    </dgm:pt>
    <dgm:pt modelId="{D36801B0-3E40-4287-9498-A13C8CB3B2C2}">
      <dgm:prSet custT="1"/>
      <dgm:spPr/>
      <dgm:t>
        <a:bodyPr/>
        <a:lstStyle/>
        <a:p>
          <a:pPr>
            <a:lnSpc>
              <a:spcPct val="100000"/>
            </a:lnSpc>
          </a:pPr>
          <a:r>
            <a:rPr lang="en-US" sz="2400" dirty="0"/>
            <a:t>Strategically utilize State‑funded class size allocations to guide staffing decisions while enhancing programs and supports that drive student success.</a:t>
          </a:r>
        </a:p>
      </dgm:t>
    </dgm:pt>
    <dgm:pt modelId="{2288B000-8059-4ABE-9348-2030F1A8F7B9}" type="parTrans" cxnId="{823335D1-3ED4-464B-8137-7592C0DCD526}">
      <dgm:prSet/>
      <dgm:spPr/>
      <dgm:t>
        <a:bodyPr/>
        <a:lstStyle/>
        <a:p>
          <a:endParaRPr lang="en-US"/>
        </a:p>
      </dgm:t>
    </dgm:pt>
    <dgm:pt modelId="{3D0DFEB3-8927-478F-A154-851D1EA24D76}" type="sibTrans" cxnId="{823335D1-3ED4-464B-8137-7592C0DCD526}">
      <dgm:prSet/>
      <dgm:spPr/>
      <dgm:t>
        <a:bodyPr/>
        <a:lstStyle/>
        <a:p>
          <a:endParaRPr lang="en-US"/>
        </a:p>
      </dgm:t>
    </dgm:pt>
    <dgm:pt modelId="{47CA4882-22E0-483B-919A-231DBC332B4B}">
      <dgm:prSet/>
      <dgm:spPr/>
      <dgm:t>
        <a:bodyPr/>
        <a:lstStyle/>
        <a:p>
          <a:pPr>
            <a:lnSpc>
              <a:spcPct val="100000"/>
            </a:lnSpc>
            <a:defRPr b="1"/>
          </a:pPr>
          <a:r>
            <a:rPr lang="en-US" b="1" dirty="0"/>
            <a:t>Future Readiness</a:t>
          </a:r>
          <a:endParaRPr lang="en-US" dirty="0"/>
        </a:p>
      </dgm:t>
    </dgm:pt>
    <dgm:pt modelId="{19E33369-2A8F-4F4E-8FB9-5310EC640037}" type="parTrans" cxnId="{71C61CAE-64B5-416A-BCDE-167779BB9C7A}">
      <dgm:prSet/>
      <dgm:spPr/>
      <dgm:t>
        <a:bodyPr/>
        <a:lstStyle/>
        <a:p>
          <a:endParaRPr lang="en-US"/>
        </a:p>
      </dgm:t>
    </dgm:pt>
    <dgm:pt modelId="{0D91C240-16EB-4B95-9EF8-509252B4FA64}" type="sibTrans" cxnId="{71C61CAE-64B5-416A-BCDE-167779BB9C7A}">
      <dgm:prSet/>
      <dgm:spPr/>
      <dgm:t>
        <a:bodyPr/>
        <a:lstStyle/>
        <a:p>
          <a:endParaRPr lang="en-US"/>
        </a:p>
      </dgm:t>
    </dgm:pt>
    <dgm:pt modelId="{2B43033E-6C43-4301-B0AC-3D5A55661D0D}">
      <dgm:prSet custT="1"/>
      <dgm:spPr/>
      <dgm:t>
        <a:bodyPr/>
        <a:lstStyle/>
        <a:p>
          <a:pPr>
            <a:lnSpc>
              <a:spcPct val="100000"/>
            </a:lnSpc>
          </a:pPr>
          <a:r>
            <a:rPr lang="en-US" sz="2400" dirty="0"/>
            <a:t>Enhance pathways and supports that equip students for postsecondary success, leveraging partnerships to broaden opportunities.</a:t>
          </a:r>
        </a:p>
      </dgm:t>
    </dgm:pt>
    <dgm:pt modelId="{FF362B1A-5AF0-470C-A537-4BA333B43F1A}" type="parTrans" cxnId="{7F2F4D69-C01E-47D7-BE3D-E315C2833B31}">
      <dgm:prSet/>
      <dgm:spPr/>
      <dgm:t>
        <a:bodyPr/>
        <a:lstStyle/>
        <a:p>
          <a:endParaRPr lang="en-US"/>
        </a:p>
      </dgm:t>
    </dgm:pt>
    <dgm:pt modelId="{4C6326C7-78BC-48B7-8799-63330CD78BD8}" type="sibTrans" cxnId="{7F2F4D69-C01E-47D7-BE3D-E315C2833B31}">
      <dgm:prSet/>
      <dgm:spPr/>
      <dgm:t>
        <a:bodyPr/>
        <a:lstStyle/>
        <a:p>
          <a:endParaRPr lang="en-US"/>
        </a:p>
      </dgm:t>
    </dgm:pt>
    <dgm:pt modelId="{6639F583-CDF3-444C-BD9F-43229AD79522}">
      <dgm:prSet/>
      <dgm:spPr/>
      <dgm:t>
        <a:bodyPr/>
        <a:lstStyle/>
        <a:p>
          <a:pPr>
            <a:lnSpc>
              <a:spcPct val="100000"/>
            </a:lnSpc>
            <a:defRPr b="1"/>
          </a:pPr>
          <a:r>
            <a:rPr lang="en-US" b="1" dirty="0"/>
            <a:t>Leader/Teacher Quality</a:t>
          </a:r>
          <a:endParaRPr lang="en-US" dirty="0"/>
        </a:p>
      </dgm:t>
    </dgm:pt>
    <dgm:pt modelId="{5B7CA7B8-8BA7-410B-AD69-D243CDBB9EC6}" type="parTrans" cxnId="{9984E573-2B5D-4DEF-97C5-5406A7B5F602}">
      <dgm:prSet/>
      <dgm:spPr/>
      <dgm:t>
        <a:bodyPr/>
        <a:lstStyle/>
        <a:p>
          <a:endParaRPr lang="en-US"/>
        </a:p>
      </dgm:t>
    </dgm:pt>
    <dgm:pt modelId="{64A5A4E9-3E21-43AF-8204-3296D6C75AED}" type="sibTrans" cxnId="{9984E573-2B5D-4DEF-97C5-5406A7B5F602}">
      <dgm:prSet/>
      <dgm:spPr/>
      <dgm:t>
        <a:bodyPr/>
        <a:lstStyle/>
        <a:p>
          <a:endParaRPr lang="en-US"/>
        </a:p>
      </dgm:t>
    </dgm:pt>
    <dgm:pt modelId="{4910206D-DAA6-4C76-868B-AAAB9ADB32EE}">
      <dgm:prSet custT="1"/>
      <dgm:spPr/>
      <dgm:t>
        <a:bodyPr/>
        <a:lstStyle/>
        <a:p>
          <a:pPr>
            <a:lnSpc>
              <a:spcPct val="100000"/>
            </a:lnSpc>
          </a:pPr>
          <a:endParaRPr lang="en-US" sz="2400" dirty="0"/>
        </a:p>
      </dgm:t>
    </dgm:pt>
    <dgm:pt modelId="{BA8F21B0-5BB2-4906-81A2-1B9AD41A34FF}" type="parTrans" cxnId="{F4B716DB-A596-421A-BB09-2CC791AB4AEE}">
      <dgm:prSet/>
      <dgm:spPr/>
      <dgm:t>
        <a:bodyPr/>
        <a:lstStyle/>
        <a:p>
          <a:endParaRPr lang="en-US"/>
        </a:p>
      </dgm:t>
    </dgm:pt>
    <dgm:pt modelId="{2009E4FB-694A-4724-B167-AE1089CC1D90}" type="sibTrans" cxnId="{F4B716DB-A596-421A-BB09-2CC791AB4AEE}">
      <dgm:prSet/>
      <dgm:spPr/>
      <dgm:t>
        <a:bodyPr/>
        <a:lstStyle/>
        <a:p>
          <a:endParaRPr lang="en-US"/>
        </a:p>
      </dgm:t>
    </dgm:pt>
    <dgm:pt modelId="{DEE64434-36DC-4DE2-AC73-86D85D5711BF}">
      <dgm:prSet/>
      <dgm:spPr/>
      <dgm:t>
        <a:bodyPr/>
        <a:lstStyle/>
        <a:p>
          <a:pPr>
            <a:lnSpc>
              <a:spcPct val="100000"/>
            </a:lnSpc>
          </a:pPr>
          <a:endParaRPr lang="en-US" sz="2400" dirty="0"/>
        </a:p>
      </dgm:t>
    </dgm:pt>
    <dgm:pt modelId="{CE1273FF-92CB-4192-A183-CA6CBEA06B6F}" type="parTrans" cxnId="{B3026F15-0569-44D4-9B78-1C27C876483A}">
      <dgm:prSet/>
      <dgm:spPr/>
      <dgm:t>
        <a:bodyPr/>
        <a:lstStyle/>
        <a:p>
          <a:endParaRPr lang="en-US"/>
        </a:p>
      </dgm:t>
    </dgm:pt>
    <dgm:pt modelId="{0C609611-1A7E-4170-AD80-BD7A2B21BF50}" type="sibTrans" cxnId="{B3026F15-0569-44D4-9B78-1C27C876483A}">
      <dgm:prSet/>
      <dgm:spPr/>
      <dgm:t>
        <a:bodyPr/>
        <a:lstStyle/>
        <a:p>
          <a:endParaRPr lang="en-US"/>
        </a:p>
      </dgm:t>
    </dgm:pt>
    <dgm:pt modelId="{98DFBD78-8C7E-4B5C-A798-4DA37A4C3F03}">
      <dgm:prSet custT="1"/>
      <dgm:spPr/>
      <dgm:t>
        <a:bodyPr/>
        <a:lstStyle/>
        <a:p>
          <a:pPr>
            <a:lnSpc>
              <a:spcPct val="100000"/>
            </a:lnSpc>
          </a:pPr>
          <a:r>
            <a:rPr lang="en-US" sz="2400" dirty="0"/>
            <a:t>Advance leadership and teaching capacity to elevate instructional quality and effectively respond to student needs in a timely manner.</a:t>
          </a:r>
        </a:p>
      </dgm:t>
    </dgm:pt>
    <dgm:pt modelId="{113A89D1-264E-493B-A6DF-A44AFB28B8B9}" type="parTrans" cxnId="{BC87E6D4-3BD9-4A30-BB7C-9BAE37D4B694}">
      <dgm:prSet/>
      <dgm:spPr/>
      <dgm:t>
        <a:bodyPr/>
        <a:lstStyle/>
        <a:p>
          <a:endParaRPr lang="en-US"/>
        </a:p>
      </dgm:t>
    </dgm:pt>
    <dgm:pt modelId="{C5C6C829-5A67-4E4C-865C-9827ED546FE1}" type="sibTrans" cxnId="{BC87E6D4-3BD9-4A30-BB7C-9BAE37D4B694}">
      <dgm:prSet/>
      <dgm:spPr/>
      <dgm:t>
        <a:bodyPr/>
        <a:lstStyle/>
        <a:p>
          <a:endParaRPr lang="en-US"/>
        </a:p>
      </dgm:t>
    </dgm:pt>
    <dgm:pt modelId="{8DA4667D-8C6E-4050-AABC-DEA3E1E55D47}" type="pres">
      <dgm:prSet presAssocID="{4F899D2D-0B37-42BA-9214-1B1D3A661A5E}" presName="root" presStyleCnt="0">
        <dgm:presLayoutVars>
          <dgm:dir/>
          <dgm:resizeHandles val="exact"/>
        </dgm:presLayoutVars>
      </dgm:prSet>
      <dgm:spPr/>
    </dgm:pt>
    <dgm:pt modelId="{75907FFE-19F0-4A81-9561-77E7EC0E6C4E}" type="pres">
      <dgm:prSet presAssocID="{0B5A8DB3-4F8C-4C70-B900-D2DBB879D2E1}" presName="compNode" presStyleCnt="0"/>
      <dgm:spPr/>
    </dgm:pt>
    <dgm:pt modelId="{F3F6A6ED-1452-4FBB-854B-993B3EAA7C5D}" type="pres">
      <dgm:prSet presAssocID="{0B5A8DB3-4F8C-4C70-B900-D2DBB879D2E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usiness Growth"/>
        </a:ext>
      </dgm:extLst>
    </dgm:pt>
    <dgm:pt modelId="{144D0725-1127-4E36-AB4C-59DE8B8282FE}" type="pres">
      <dgm:prSet presAssocID="{0B5A8DB3-4F8C-4C70-B900-D2DBB879D2E1}" presName="iconSpace" presStyleCnt="0"/>
      <dgm:spPr/>
    </dgm:pt>
    <dgm:pt modelId="{10CB5E8E-54CA-4FED-A04B-3804295B5A18}" type="pres">
      <dgm:prSet presAssocID="{0B5A8DB3-4F8C-4C70-B900-D2DBB879D2E1}" presName="parTx" presStyleLbl="revTx" presStyleIdx="0" presStyleCnt="8">
        <dgm:presLayoutVars>
          <dgm:chMax val="0"/>
          <dgm:chPref val="0"/>
        </dgm:presLayoutVars>
      </dgm:prSet>
      <dgm:spPr/>
    </dgm:pt>
    <dgm:pt modelId="{5EF91B30-830E-4610-AB4B-516286866108}" type="pres">
      <dgm:prSet presAssocID="{0B5A8DB3-4F8C-4C70-B900-D2DBB879D2E1}" presName="txSpace" presStyleCnt="0"/>
      <dgm:spPr/>
    </dgm:pt>
    <dgm:pt modelId="{36387EA5-386D-4C40-BD54-DC7EB03B1A9E}" type="pres">
      <dgm:prSet presAssocID="{0B5A8DB3-4F8C-4C70-B900-D2DBB879D2E1}" presName="desTx" presStyleLbl="revTx" presStyleIdx="1" presStyleCnt="8">
        <dgm:presLayoutVars/>
      </dgm:prSet>
      <dgm:spPr/>
    </dgm:pt>
    <dgm:pt modelId="{BFFD5D67-75D1-4740-8700-EA2756B3ABC5}" type="pres">
      <dgm:prSet presAssocID="{28B77897-3B7D-416A-94E8-687B3512A2A3}" presName="sibTrans" presStyleCnt="0"/>
      <dgm:spPr/>
    </dgm:pt>
    <dgm:pt modelId="{D16EEEAC-B747-427D-9D3D-51240A5E1F01}" type="pres">
      <dgm:prSet presAssocID="{DE7B9974-B363-40AB-8413-EC8B08248CD8}" presName="compNode" presStyleCnt="0"/>
      <dgm:spPr/>
    </dgm:pt>
    <dgm:pt modelId="{CC0F0B0B-5CA4-41F9-8760-3BECA452B28C}" type="pres">
      <dgm:prSet presAssocID="{DE7B9974-B363-40AB-8413-EC8B08248CD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D81E303C-9A56-43A4-9F2F-72E7A9C114FE}" type="pres">
      <dgm:prSet presAssocID="{DE7B9974-B363-40AB-8413-EC8B08248CD8}" presName="iconSpace" presStyleCnt="0"/>
      <dgm:spPr/>
    </dgm:pt>
    <dgm:pt modelId="{8BB42F80-13DD-475E-BF52-3EF981D12AFA}" type="pres">
      <dgm:prSet presAssocID="{DE7B9974-B363-40AB-8413-EC8B08248CD8}" presName="parTx" presStyleLbl="revTx" presStyleIdx="2" presStyleCnt="8">
        <dgm:presLayoutVars>
          <dgm:chMax val="0"/>
          <dgm:chPref val="0"/>
        </dgm:presLayoutVars>
      </dgm:prSet>
      <dgm:spPr/>
    </dgm:pt>
    <dgm:pt modelId="{47AD1CDC-43F9-4CD9-BABF-01400A47B244}" type="pres">
      <dgm:prSet presAssocID="{DE7B9974-B363-40AB-8413-EC8B08248CD8}" presName="txSpace" presStyleCnt="0"/>
      <dgm:spPr/>
    </dgm:pt>
    <dgm:pt modelId="{6BE63632-B2E6-4564-B44D-5047BECE4DCA}" type="pres">
      <dgm:prSet presAssocID="{DE7B9974-B363-40AB-8413-EC8B08248CD8}" presName="desTx" presStyleLbl="revTx" presStyleIdx="3" presStyleCnt="8">
        <dgm:presLayoutVars/>
      </dgm:prSet>
      <dgm:spPr/>
    </dgm:pt>
    <dgm:pt modelId="{E5033DD3-4311-420A-8D94-8182D920B191}" type="pres">
      <dgm:prSet presAssocID="{109BFF14-4FC2-49A9-B8DD-D7C2F1FA5917}" presName="sibTrans" presStyleCnt="0"/>
      <dgm:spPr/>
    </dgm:pt>
    <dgm:pt modelId="{9C834C07-0A8B-41F3-AD59-C24F717621C2}" type="pres">
      <dgm:prSet presAssocID="{47CA4882-22E0-483B-919A-231DBC332B4B}" presName="compNode" presStyleCnt="0"/>
      <dgm:spPr/>
    </dgm:pt>
    <dgm:pt modelId="{F38C2338-FDE3-4160-B9FA-68D0283C36C7}" type="pres">
      <dgm:prSet presAssocID="{47CA4882-22E0-483B-919A-231DBC332B4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tor"/>
        </a:ext>
      </dgm:extLst>
    </dgm:pt>
    <dgm:pt modelId="{E56BC238-E5BD-4BAB-9ABB-BB017D6A52BE}" type="pres">
      <dgm:prSet presAssocID="{47CA4882-22E0-483B-919A-231DBC332B4B}" presName="iconSpace" presStyleCnt="0"/>
      <dgm:spPr/>
    </dgm:pt>
    <dgm:pt modelId="{A82A5E0C-EB79-4E46-B60D-7DAACDD3FC01}" type="pres">
      <dgm:prSet presAssocID="{47CA4882-22E0-483B-919A-231DBC332B4B}" presName="parTx" presStyleLbl="revTx" presStyleIdx="4" presStyleCnt="8">
        <dgm:presLayoutVars>
          <dgm:chMax val="0"/>
          <dgm:chPref val="0"/>
        </dgm:presLayoutVars>
      </dgm:prSet>
      <dgm:spPr/>
    </dgm:pt>
    <dgm:pt modelId="{03CBA588-64C0-41D9-BE2D-FD61B7D93EEF}" type="pres">
      <dgm:prSet presAssocID="{47CA4882-22E0-483B-919A-231DBC332B4B}" presName="txSpace" presStyleCnt="0"/>
      <dgm:spPr/>
    </dgm:pt>
    <dgm:pt modelId="{411B6332-FEE0-41D8-A66A-B712DBCE86CE}" type="pres">
      <dgm:prSet presAssocID="{47CA4882-22E0-483B-919A-231DBC332B4B}" presName="desTx" presStyleLbl="revTx" presStyleIdx="5" presStyleCnt="8">
        <dgm:presLayoutVars/>
      </dgm:prSet>
      <dgm:spPr/>
    </dgm:pt>
    <dgm:pt modelId="{65C4634C-7E6E-4C52-ABA3-7A3700528368}" type="pres">
      <dgm:prSet presAssocID="{0D91C240-16EB-4B95-9EF8-509252B4FA64}" presName="sibTrans" presStyleCnt="0"/>
      <dgm:spPr/>
    </dgm:pt>
    <dgm:pt modelId="{32A3F666-CD38-49F4-9765-26682AAD0F2D}" type="pres">
      <dgm:prSet presAssocID="{6639F583-CDF3-444C-BD9F-43229AD79522}" presName="compNode" presStyleCnt="0"/>
      <dgm:spPr/>
    </dgm:pt>
    <dgm:pt modelId="{96F711F2-4D54-45B1-A64B-52E797168BF5}" type="pres">
      <dgm:prSet presAssocID="{6639F583-CDF3-444C-BD9F-43229AD7952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AFC0B63C-E4A3-4FB7-AFE4-483851F18023}" type="pres">
      <dgm:prSet presAssocID="{6639F583-CDF3-444C-BD9F-43229AD79522}" presName="iconSpace" presStyleCnt="0"/>
      <dgm:spPr/>
    </dgm:pt>
    <dgm:pt modelId="{31C5CD68-7159-4248-97DA-1EF0CADC7F34}" type="pres">
      <dgm:prSet presAssocID="{6639F583-CDF3-444C-BD9F-43229AD79522}" presName="parTx" presStyleLbl="revTx" presStyleIdx="6" presStyleCnt="8">
        <dgm:presLayoutVars>
          <dgm:chMax val="0"/>
          <dgm:chPref val="0"/>
        </dgm:presLayoutVars>
      </dgm:prSet>
      <dgm:spPr/>
    </dgm:pt>
    <dgm:pt modelId="{46674490-63E5-4FDE-A501-064E7497A612}" type="pres">
      <dgm:prSet presAssocID="{6639F583-CDF3-444C-BD9F-43229AD79522}" presName="txSpace" presStyleCnt="0"/>
      <dgm:spPr/>
    </dgm:pt>
    <dgm:pt modelId="{4D4D6A2F-4DD5-4542-BB58-C23D4E737A21}" type="pres">
      <dgm:prSet presAssocID="{6639F583-CDF3-444C-BD9F-43229AD79522}" presName="desTx" presStyleLbl="revTx" presStyleIdx="7" presStyleCnt="8">
        <dgm:presLayoutVars/>
      </dgm:prSet>
      <dgm:spPr/>
    </dgm:pt>
  </dgm:ptLst>
  <dgm:cxnLst>
    <dgm:cxn modelId="{537C9A01-4C73-48A5-A6C8-FC4F925C496E}" type="presOf" srcId="{457F5861-5D11-4AC3-90E4-099561A9FF44}" destId="{36387EA5-386D-4C40-BD54-DC7EB03B1A9E}" srcOrd="0" destOrd="0" presId="urn:microsoft.com/office/officeart/2018/2/layout/IconLabelDescriptionList"/>
    <dgm:cxn modelId="{B3026F15-0569-44D4-9B78-1C27C876483A}" srcId="{47CA4882-22E0-483B-919A-231DBC332B4B}" destId="{DEE64434-36DC-4DE2-AC73-86D85D5711BF}" srcOrd="1" destOrd="0" parTransId="{CE1273FF-92CB-4192-A183-CA6CBEA06B6F}" sibTransId="{0C609611-1A7E-4170-AD80-BD7A2B21BF50}"/>
    <dgm:cxn modelId="{7E720D17-95DD-448F-A754-C5C3F61F68B6}" type="presOf" srcId="{4F899D2D-0B37-42BA-9214-1B1D3A661A5E}" destId="{8DA4667D-8C6E-4050-AABC-DEA3E1E55D47}" srcOrd="0" destOrd="0" presId="urn:microsoft.com/office/officeart/2018/2/layout/IconLabelDescriptionList"/>
    <dgm:cxn modelId="{5468F02A-0830-4FDD-9270-A82E8E224CD4}" type="presOf" srcId="{6639F583-CDF3-444C-BD9F-43229AD79522}" destId="{31C5CD68-7159-4248-97DA-1EF0CADC7F34}" srcOrd="0" destOrd="0" presId="urn:microsoft.com/office/officeart/2018/2/layout/IconLabelDescriptionList"/>
    <dgm:cxn modelId="{53582832-1F9B-4D92-A493-54F1E0E193AB}" type="presOf" srcId="{47CA4882-22E0-483B-919A-231DBC332B4B}" destId="{A82A5E0C-EB79-4E46-B60D-7DAACDD3FC01}" srcOrd="0" destOrd="0" presId="urn:microsoft.com/office/officeart/2018/2/layout/IconLabelDescriptionList"/>
    <dgm:cxn modelId="{2574DC60-4E99-40DA-987B-39362797A2E0}" type="presOf" srcId="{98DFBD78-8C7E-4B5C-A798-4DA37A4C3F03}" destId="{4D4D6A2F-4DD5-4542-BB58-C23D4E737A21}" srcOrd="0" destOrd="0" presId="urn:microsoft.com/office/officeart/2018/2/layout/IconLabelDescriptionList"/>
    <dgm:cxn modelId="{7F2F4D69-C01E-47D7-BE3D-E315C2833B31}" srcId="{47CA4882-22E0-483B-919A-231DBC332B4B}" destId="{2B43033E-6C43-4301-B0AC-3D5A55661D0D}" srcOrd="0" destOrd="0" parTransId="{FF362B1A-5AF0-470C-A537-4BA333B43F1A}" sibTransId="{4C6326C7-78BC-48B7-8799-63330CD78BD8}"/>
    <dgm:cxn modelId="{9984E573-2B5D-4DEF-97C5-5406A7B5F602}" srcId="{4F899D2D-0B37-42BA-9214-1B1D3A661A5E}" destId="{6639F583-CDF3-444C-BD9F-43229AD79522}" srcOrd="3" destOrd="0" parTransId="{5B7CA7B8-8BA7-410B-AD69-D243CDBB9EC6}" sibTransId="{64A5A4E9-3E21-43AF-8204-3296D6C75AED}"/>
    <dgm:cxn modelId="{21920F7C-D10D-4EB5-B1F8-3D8F8DD5FCC2}" srcId="{0B5A8DB3-4F8C-4C70-B900-D2DBB879D2E1}" destId="{457F5861-5D11-4AC3-90E4-099561A9FF44}" srcOrd="0" destOrd="0" parTransId="{8A400CDB-7BA9-4180-BE2F-5BE9BF23FA5E}" sibTransId="{EE95B0C2-24BC-45B0-8F7C-2ECFC55DE405}"/>
    <dgm:cxn modelId="{D1D05E80-629C-4A9F-8BC6-8BC7B023E74D}" type="presOf" srcId="{D36801B0-3E40-4287-9498-A13C8CB3B2C2}" destId="{6BE63632-B2E6-4564-B44D-5047BECE4DCA}" srcOrd="0" destOrd="0" presId="urn:microsoft.com/office/officeart/2018/2/layout/IconLabelDescriptionList"/>
    <dgm:cxn modelId="{6F579D92-D5EB-4CED-B01F-01C06DE87B6B}" type="presOf" srcId="{2B43033E-6C43-4301-B0AC-3D5A55661D0D}" destId="{411B6332-FEE0-41D8-A66A-B712DBCE86CE}" srcOrd="0" destOrd="0" presId="urn:microsoft.com/office/officeart/2018/2/layout/IconLabelDescriptionList"/>
    <dgm:cxn modelId="{4B27B4A7-962D-4236-8209-7E64D4859A0E}" type="presOf" srcId="{0B5A8DB3-4F8C-4C70-B900-D2DBB879D2E1}" destId="{10CB5E8E-54CA-4FED-A04B-3804295B5A18}" srcOrd="0" destOrd="0" presId="urn:microsoft.com/office/officeart/2018/2/layout/IconLabelDescriptionList"/>
    <dgm:cxn modelId="{71C61CAE-64B5-416A-BCDE-167779BB9C7A}" srcId="{4F899D2D-0B37-42BA-9214-1B1D3A661A5E}" destId="{47CA4882-22E0-483B-919A-231DBC332B4B}" srcOrd="2" destOrd="0" parTransId="{19E33369-2A8F-4F4E-8FB9-5310EC640037}" sibTransId="{0D91C240-16EB-4B95-9EF8-509252B4FA64}"/>
    <dgm:cxn modelId="{95842EBC-DBF7-4237-BD28-31766C2EC3ED}" srcId="{4F899D2D-0B37-42BA-9214-1B1D3A661A5E}" destId="{0B5A8DB3-4F8C-4C70-B900-D2DBB879D2E1}" srcOrd="0" destOrd="0" parTransId="{20B3B906-78AE-4BEB-ACA0-58323C1E830E}" sibTransId="{28B77897-3B7D-416A-94E8-687B3512A2A3}"/>
    <dgm:cxn modelId="{823335D1-3ED4-464B-8137-7592C0DCD526}" srcId="{DE7B9974-B363-40AB-8413-EC8B08248CD8}" destId="{D36801B0-3E40-4287-9498-A13C8CB3B2C2}" srcOrd="0" destOrd="0" parTransId="{2288B000-8059-4ABE-9348-2030F1A8F7B9}" sibTransId="{3D0DFEB3-8927-478F-A154-851D1EA24D76}"/>
    <dgm:cxn modelId="{091316D4-8C89-421D-A3AE-7111F80C37A0}" type="presOf" srcId="{4910206D-DAA6-4C76-868B-AAAB9ADB32EE}" destId="{4D4D6A2F-4DD5-4542-BB58-C23D4E737A21}" srcOrd="0" destOrd="1" presId="urn:microsoft.com/office/officeart/2018/2/layout/IconLabelDescriptionList"/>
    <dgm:cxn modelId="{BC87E6D4-3BD9-4A30-BB7C-9BAE37D4B694}" srcId="{6639F583-CDF3-444C-BD9F-43229AD79522}" destId="{98DFBD78-8C7E-4B5C-A798-4DA37A4C3F03}" srcOrd="0" destOrd="0" parTransId="{113A89D1-264E-493B-A6DF-A44AFB28B8B9}" sibTransId="{C5C6C829-5A67-4E4C-865C-9827ED546FE1}"/>
    <dgm:cxn modelId="{F4B716DB-A596-421A-BB09-2CC791AB4AEE}" srcId="{6639F583-CDF3-444C-BD9F-43229AD79522}" destId="{4910206D-DAA6-4C76-868B-AAAB9ADB32EE}" srcOrd="1" destOrd="0" parTransId="{BA8F21B0-5BB2-4906-81A2-1B9AD41A34FF}" sibTransId="{2009E4FB-694A-4724-B167-AE1089CC1D90}"/>
    <dgm:cxn modelId="{571980EB-6AD8-4669-A34C-9E630E4C8E78}" srcId="{4F899D2D-0B37-42BA-9214-1B1D3A661A5E}" destId="{DE7B9974-B363-40AB-8413-EC8B08248CD8}" srcOrd="1" destOrd="0" parTransId="{A7642B50-8682-4F9E-A43F-D251B2D9D919}" sibTransId="{109BFF14-4FC2-49A9-B8DD-D7C2F1FA5917}"/>
    <dgm:cxn modelId="{8942CAF3-372A-4056-A206-255C8D97A76F}" type="presOf" srcId="{DEE64434-36DC-4DE2-AC73-86D85D5711BF}" destId="{411B6332-FEE0-41D8-A66A-B712DBCE86CE}" srcOrd="0" destOrd="1" presId="urn:microsoft.com/office/officeart/2018/2/layout/IconLabelDescriptionList"/>
    <dgm:cxn modelId="{0059C5F8-40A1-483E-9410-76E44FCFD340}" type="presOf" srcId="{DE7B9974-B363-40AB-8413-EC8B08248CD8}" destId="{8BB42F80-13DD-475E-BF52-3EF981D12AFA}" srcOrd="0" destOrd="0" presId="urn:microsoft.com/office/officeart/2018/2/layout/IconLabelDescriptionList"/>
    <dgm:cxn modelId="{442A77D1-E5C5-40C2-9C6C-DB601064A801}" type="presParOf" srcId="{8DA4667D-8C6E-4050-AABC-DEA3E1E55D47}" destId="{75907FFE-19F0-4A81-9561-77E7EC0E6C4E}" srcOrd="0" destOrd="0" presId="urn:microsoft.com/office/officeart/2018/2/layout/IconLabelDescriptionList"/>
    <dgm:cxn modelId="{BAA56165-72FB-4674-8476-D9215D88DD88}" type="presParOf" srcId="{75907FFE-19F0-4A81-9561-77E7EC0E6C4E}" destId="{F3F6A6ED-1452-4FBB-854B-993B3EAA7C5D}" srcOrd="0" destOrd="0" presId="urn:microsoft.com/office/officeart/2018/2/layout/IconLabelDescriptionList"/>
    <dgm:cxn modelId="{D37502E9-9809-4228-ACC0-0517CEF0B3B2}" type="presParOf" srcId="{75907FFE-19F0-4A81-9561-77E7EC0E6C4E}" destId="{144D0725-1127-4E36-AB4C-59DE8B8282FE}" srcOrd="1" destOrd="0" presId="urn:microsoft.com/office/officeart/2018/2/layout/IconLabelDescriptionList"/>
    <dgm:cxn modelId="{B973DB87-70C4-4262-BE41-5FF762BCBE9F}" type="presParOf" srcId="{75907FFE-19F0-4A81-9561-77E7EC0E6C4E}" destId="{10CB5E8E-54CA-4FED-A04B-3804295B5A18}" srcOrd="2" destOrd="0" presId="urn:microsoft.com/office/officeart/2018/2/layout/IconLabelDescriptionList"/>
    <dgm:cxn modelId="{A8E0C770-65EF-4E4F-9615-EE548961312E}" type="presParOf" srcId="{75907FFE-19F0-4A81-9561-77E7EC0E6C4E}" destId="{5EF91B30-830E-4610-AB4B-516286866108}" srcOrd="3" destOrd="0" presId="urn:microsoft.com/office/officeart/2018/2/layout/IconLabelDescriptionList"/>
    <dgm:cxn modelId="{EF5C435E-F61F-4A54-B269-07BE23ED2BF6}" type="presParOf" srcId="{75907FFE-19F0-4A81-9561-77E7EC0E6C4E}" destId="{36387EA5-386D-4C40-BD54-DC7EB03B1A9E}" srcOrd="4" destOrd="0" presId="urn:microsoft.com/office/officeart/2018/2/layout/IconLabelDescriptionList"/>
    <dgm:cxn modelId="{D8E85969-0744-4B71-BB57-703850309312}" type="presParOf" srcId="{8DA4667D-8C6E-4050-AABC-DEA3E1E55D47}" destId="{BFFD5D67-75D1-4740-8700-EA2756B3ABC5}" srcOrd="1" destOrd="0" presId="urn:microsoft.com/office/officeart/2018/2/layout/IconLabelDescriptionList"/>
    <dgm:cxn modelId="{89704EEF-0ACA-4B00-AE8F-8D8540F1065A}" type="presParOf" srcId="{8DA4667D-8C6E-4050-AABC-DEA3E1E55D47}" destId="{D16EEEAC-B747-427D-9D3D-51240A5E1F01}" srcOrd="2" destOrd="0" presId="urn:microsoft.com/office/officeart/2018/2/layout/IconLabelDescriptionList"/>
    <dgm:cxn modelId="{2FD01956-4C23-4DB3-8192-0D978715611C}" type="presParOf" srcId="{D16EEEAC-B747-427D-9D3D-51240A5E1F01}" destId="{CC0F0B0B-5CA4-41F9-8760-3BECA452B28C}" srcOrd="0" destOrd="0" presId="urn:microsoft.com/office/officeart/2018/2/layout/IconLabelDescriptionList"/>
    <dgm:cxn modelId="{5D768C01-C96D-4898-8419-99BB08F63F55}" type="presParOf" srcId="{D16EEEAC-B747-427D-9D3D-51240A5E1F01}" destId="{D81E303C-9A56-43A4-9F2F-72E7A9C114FE}" srcOrd="1" destOrd="0" presId="urn:microsoft.com/office/officeart/2018/2/layout/IconLabelDescriptionList"/>
    <dgm:cxn modelId="{16A13715-DAAB-452E-AB0C-D68DB92FF7AC}" type="presParOf" srcId="{D16EEEAC-B747-427D-9D3D-51240A5E1F01}" destId="{8BB42F80-13DD-475E-BF52-3EF981D12AFA}" srcOrd="2" destOrd="0" presId="urn:microsoft.com/office/officeart/2018/2/layout/IconLabelDescriptionList"/>
    <dgm:cxn modelId="{E529EE6D-D06B-4635-828B-D35BFB537447}" type="presParOf" srcId="{D16EEEAC-B747-427D-9D3D-51240A5E1F01}" destId="{47AD1CDC-43F9-4CD9-BABF-01400A47B244}" srcOrd="3" destOrd="0" presId="urn:microsoft.com/office/officeart/2018/2/layout/IconLabelDescriptionList"/>
    <dgm:cxn modelId="{CC581312-F93F-4CE4-8118-D36C73FFF1A3}" type="presParOf" srcId="{D16EEEAC-B747-427D-9D3D-51240A5E1F01}" destId="{6BE63632-B2E6-4564-B44D-5047BECE4DCA}" srcOrd="4" destOrd="0" presId="urn:microsoft.com/office/officeart/2018/2/layout/IconLabelDescriptionList"/>
    <dgm:cxn modelId="{812C34F0-0B22-49D7-A87D-8436C44E79F7}" type="presParOf" srcId="{8DA4667D-8C6E-4050-AABC-DEA3E1E55D47}" destId="{E5033DD3-4311-420A-8D94-8182D920B191}" srcOrd="3" destOrd="0" presId="urn:microsoft.com/office/officeart/2018/2/layout/IconLabelDescriptionList"/>
    <dgm:cxn modelId="{2888C706-BC4E-40CC-8929-AF89BA02E389}" type="presParOf" srcId="{8DA4667D-8C6E-4050-AABC-DEA3E1E55D47}" destId="{9C834C07-0A8B-41F3-AD59-C24F717621C2}" srcOrd="4" destOrd="0" presId="urn:microsoft.com/office/officeart/2018/2/layout/IconLabelDescriptionList"/>
    <dgm:cxn modelId="{2BFF1CC6-134A-408A-8AF3-A9CF6F994BD1}" type="presParOf" srcId="{9C834C07-0A8B-41F3-AD59-C24F717621C2}" destId="{F38C2338-FDE3-4160-B9FA-68D0283C36C7}" srcOrd="0" destOrd="0" presId="urn:microsoft.com/office/officeart/2018/2/layout/IconLabelDescriptionList"/>
    <dgm:cxn modelId="{8916D5CC-B996-47BF-B50C-50078AB11789}" type="presParOf" srcId="{9C834C07-0A8B-41F3-AD59-C24F717621C2}" destId="{E56BC238-E5BD-4BAB-9ABB-BB017D6A52BE}" srcOrd="1" destOrd="0" presId="urn:microsoft.com/office/officeart/2018/2/layout/IconLabelDescriptionList"/>
    <dgm:cxn modelId="{2FD00142-0E0B-4CE2-B833-E99206259597}" type="presParOf" srcId="{9C834C07-0A8B-41F3-AD59-C24F717621C2}" destId="{A82A5E0C-EB79-4E46-B60D-7DAACDD3FC01}" srcOrd="2" destOrd="0" presId="urn:microsoft.com/office/officeart/2018/2/layout/IconLabelDescriptionList"/>
    <dgm:cxn modelId="{DBB6DF8A-5119-4D37-9B84-45F5662F6D6D}" type="presParOf" srcId="{9C834C07-0A8B-41F3-AD59-C24F717621C2}" destId="{03CBA588-64C0-41D9-BE2D-FD61B7D93EEF}" srcOrd="3" destOrd="0" presId="urn:microsoft.com/office/officeart/2018/2/layout/IconLabelDescriptionList"/>
    <dgm:cxn modelId="{7D3E2389-687A-4861-8962-76F132EDBBDD}" type="presParOf" srcId="{9C834C07-0A8B-41F3-AD59-C24F717621C2}" destId="{411B6332-FEE0-41D8-A66A-B712DBCE86CE}" srcOrd="4" destOrd="0" presId="urn:microsoft.com/office/officeart/2018/2/layout/IconLabelDescriptionList"/>
    <dgm:cxn modelId="{6C03F6C4-B1C5-48DD-B3F1-68D97FFE0FC7}" type="presParOf" srcId="{8DA4667D-8C6E-4050-AABC-DEA3E1E55D47}" destId="{65C4634C-7E6E-4C52-ABA3-7A3700528368}" srcOrd="5" destOrd="0" presId="urn:microsoft.com/office/officeart/2018/2/layout/IconLabelDescriptionList"/>
    <dgm:cxn modelId="{9CD4DC8E-98F6-4F6D-A3DD-FDB727827A44}" type="presParOf" srcId="{8DA4667D-8C6E-4050-AABC-DEA3E1E55D47}" destId="{32A3F666-CD38-49F4-9765-26682AAD0F2D}" srcOrd="6" destOrd="0" presId="urn:microsoft.com/office/officeart/2018/2/layout/IconLabelDescriptionList"/>
    <dgm:cxn modelId="{D7C58D35-7D25-494C-8B38-922CABB8989F}" type="presParOf" srcId="{32A3F666-CD38-49F4-9765-26682AAD0F2D}" destId="{96F711F2-4D54-45B1-A64B-52E797168BF5}" srcOrd="0" destOrd="0" presId="urn:microsoft.com/office/officeart/2018/2/layout/IconLabelDescriptionList"/>
    <dgm:cxn modelId="{CC5C64A9-3707-4B28-8C70-D09DE51B1D8D}" type="presParOf" srcId="{32A3F666-CD38-49F4-9765-26682AAD0F2D}" destId="{AFC0B63C-E4A3-4FB7-AFE4-483851F18023}" srcOrd="1" destOrd="0" presId="urn:microsoft.com/office/officeart/2018/2/layout/IconLabelDescriptionList"/>
    <dgm:cxn modelId="{AACCAD83-F824-4794-8B00-6F1F3CD4D65A}" type="presParOf" srcId="{32A3F666-CD38-49F4-9765-26682AAD0F2D}" destId="{31C5CD68-7159-4248-97DA-1EF0CADC7F34}" srcOrd="2" destOrd="0" presId="urn:microsoft.com/office/officeart/2018/2/layout/IconLabelDescriptionList"/>
    <dgm:cxn modelId="{ACF061CE-A689-4DFA-A409-58C0436420C1}" type="presParOf" srcId="{32A3F666-CD38-49F4-9765-26682AAD0F2D}" destId="{46674490-63E5-4FDE-A501-064E7497A612}" srcOrd="3" destOrd="0" presId="urn:microsoft.com/office/officeart/2018/2/layout/IconLabelDescriptionList"/>
    <dgm:cxn modelId="{336099FF-AA92-49AC-B825-F43918EB7BA3}" type="presParOf" srcId="{32A3F666-CD38-49F4-9765-26682AAD0F2D}" destId="{4D4D6A2F-4DD5-4542-BB58-C23D4E737A21}" srcOrd="4" destOrd="0" presId="urn:microsoft.com/office/officeart/2018/2/layout/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6A6ED-1452-4FBB-854B-993B3EAA7C5D}">
      <dsp:nvSpPr>
        <dsp:cNvPr id="0" name=""/>
        <dsp:cNvSpPr/>
      </dsp:nvSpPr>
      <dsp:spPr>
        <a:xfrm>
          <a:off x="1711"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B5E8E-54CA-4FED-A04B-3804295B5A18}">
      <dsp:nvSpPr>
        <dsp:cNvPr id="0" name=""/>
        <dsp:cNvSpPr/>
      </dsp:nvSpPr>
      <dsp:spPr>
        <a:xfrm>
          <a:off x="171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Recruitment/Retention</a:t>
          </a:r>
          <a:endParaRPr lang="en-US" sz="2000" kern="1200" dirty="0"/>
        </a:p>
      </dsp:txBody>
      <dsp:txXfrm>
        <a:off x="1711" y="1364435"/>
        <a:ext cx="2505937" cy="375890"/>
      </dsp:txXfrm>
    </dsp:sp>
    <dsp:sp modelId="{36387EA5-386D-4C40-BD54-DC7EB03B1A9E}">
      <dsp:nvSpPr>
        <dsp:cNvPr id="0" name=""/>
        <dsp:cNvSpPr/>
      </dsp:nvSpPr>
      <dsp:spPr>
        <a:xfrm>
          <a:off x="171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pPr>
          <a:r>
            <a:rPr lang="en-US" sz="2200" kern="1200" dirty="0"/>
            <a:t>Strengthen our workforce by offering region-aligned, competitive salary structures that position the District to retain exceptional educators and staff who drive student success.</a:t>
          </a:r>
        </a:p>
      </dsp:txBody>
      <dsp:txXfrm>
        <a:off x="1711" y="1841325"/>
        <a:ext cx="2505937" cy="3478870"/>
      </dsp:txXfrm>
    </dsp:sp>
    <dsp:sp modelId="{CC0F0B0B-5CA4-41F9-8760-3BECA452B28C}">
      <dsp:nvSpPr>
        <dsp:cNvPr id="0" name=""/>
        <dsp:cNvSpPr/>
      </dsp:nvSpPr>
      <dsp:spPr>
        <a:xfrm>
          <a:off x="2946188"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42F80-13DD-475E-BF52-3EF981D12AFA}">
      <dsp:nvSpPr>
        <dsp:cNvPr id="0" name=""/>
        <dsp:cNvSpPr/>
      </dsp:nvSpPr>
      <dsp:spPr>
        <a:xfrm>
          <a:off x="2946188"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Staffing Efficiency </a:t>
          </a:r>
          <a:endParaRPr lang="en-US" sz="2000" kern="1200" dirty="0"/>
        </a:p>
      </dsp:txBody>
      <dsp:txXfrm>
        <a:off x="2946188" y="1364435"/>
        <a:ext cx="2505937" cy="375890"/>
      </dsp:txXfrm>
    </dsp:sp>
    <dsp:sp modelId="{6BE63632-B2E6-4564-B44D-5047BECE4DCA}">
      <dsp:nvSpPr>
        <dsp:cNvPr id="0" name=""/>
        <dsp:cNvSpPr/>
      </dsp:nvSpPr>
      <dsp:spPr>
        <a:xfrm>
          <a:off x="2946188"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Strategically utilize State‑funded class size allocations to guide staffing decisions while enhancing programs and supports that drive student success.</a:t>
          </a:r>
        </a:p>
      </dsp:txBody>
      <dsp:txXfrm>
        <a:off x="2946188" y="1841325"/>
        <a:ext cx="2505937" cy="3478870"/>
      </dsp:txXfrm>
    </dsp:sp>
    <dsp:sp modelId="{F38C2338-FDE3-4160-B9FA-68D0283C36C7}">
      <dsp:nvSpPr>
        <dsp:cNvPr id="0" name=""/>
        <dsp:cNvSpPr/>
      </dsp:nvSpPr>
      <dsp:spPr>
        <a:xfrm>
          <a:off x="5890665"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2A5E0C-EB79-4E46-B60D-7DAACDD3FC01}">
      <dsp:nvSpPr>
        <dsp:cNvPr id="0" name=""/>
        <dsp:cNvSpPr/>
      </dsp:nvSpPr>
      <dsp:spPr>
        <a:xfrm>
          <a:off x="5890665"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Future Readiness</a:t>
          </a:r>
          <a:endParaRPr lang="en-US" sz="2000" kern="1200" dirty="0"/>
        </a:p>
      </dsp:txBody>
      <dsp:txXfrm>
        <a:off x="5890665" y="1364435"/>
        <a:ext cx="2505937" cy="375890"/>
      </dsp:txXfrm>
    </dsp:sp>
    <dsp:sp modelId="{411B6332-FEE0-41D8-A66A-B712DBCE86CE}">
      <dsp:nvSpPr>
        <dsp:cNvPr id="0" name=""/>
        <dsp:cNvSpPr/>
      </dsp:nvSpPr>
      <dsp:spPr>
        <a:xfrm>
          <a:off x="5890665"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Enhance pathways and supports that equip students for postsecondary success, leveraging partnerships to broaden opportunities.</a:t>
          </a:r>
        </a:p>
        <a:p>
          <a:pPr marL="0" lvl="0" indent="0" algn="l" defTabSz="1066800">
            <a:lnSpc>
              <a:spcPct val="100000"/>
            </a:lnSpc>
            <a:spcBef>
              <a:spcPct val="0"/>
            </a:spcBef>
            <a:spcAft>
              <a:spcPct val="35000"/>
            </a:spcAft>
            <a:buNone/>
          </a:pPr>
          <a:endParaRPr lang="en-US" sz="2400" kern="1200" dirty="0"/>
        </a:p>
      </dsp:txBody>
      <dsp:txXfrm>
        <a:off x="5890665" y="1841325"/>
        <a:ext cx="2505937" cy="3478870"/>
      </dsp:txXfrm>
    </dsp:sp>
    <dsp:sp modelId="{96F711F2-4D54-45B1-A64B-52E797168BF5}">
      <dsp:nvSpPr>
        <dsp:cNvPr id="0" name=""/>
        <dsp:cNvSpPr/>
      </dsp:nvSpPr>
      <dsp:spPr>
        <a:xfrm>
          <a:off x="8835141" y="270207"/>
          <a:ext cx="877078" cy="87707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C5CD68-7159-4248-97DA-1EF0CADC7F34}">
      <dsp:nvSpPr>
        <dsp:cNvPr id="0" name=""/>
        <dsp:cNvSpPr/>
      </dsp:nvSpPr>
      <dsp:spPr>
        <a:xfrm>
          <a:off x="883514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dirty="0"/>
            <a:t>Leader/Teacher Quality</a:t>
          </a:r>
          <a:endParaRPr lang="en-US" sz="2000" kern="1200" dirty="0"/>
        </a:p>
      </dsp:txBody>
      <dsp:txXfrm>
        <a:off x="8835141" y="1364435"/>
        <a:ext cx="2505937" cy="375890"/>
      </dsp:txXfrm>
    </dsp:sp>
    <dsp:sp modelId="{4D4D6A2F-4DD5-4542-BB58-C23D4E737A21}">
      <dsp:nvSpPr>
        <dsp:cNvPr id="0" name=""/>
        <dsp:cNvSpPr/>
      </dsp:nvSpPr>
      <dsp:spPr>
        <a:xfrm>
          <a:off x="883514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Advance leadership and teaching capacity to elevate instructional quality and effectively respond to student needs in a timely manner.</a:t>
          </a:r>
        </a:p>
        <a:p>
          <a:pPr marL="0" lvl="0" indent="0" algn="l" defTabSz="1066800">
            <a:lnSpc>
              <a:spcPct val="100000"/>
            </a:lnSpc>
            <a:spcBef>
              <a:spcPct val="0"/>
            </a:spcBef>
            <a:spcAft>
              <a:spcPct val="35000"/>
            </a:spcAft>
            <a:buNone/>
          </a:pPr>
          <a:endParaRPr lang="en-US" sz="2400" kern="1200" dirty="0"/>
        </a:p>
      </dsp:txBody>
      <dsp:txXfrm>
        <a:off x="8835141" y="1841325"/>
        <a:ext cx="2505937" cy="347887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10/8/2026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A7899-4260-A967-DECD-85D1D1C30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A2A05-83AF-DEDE-D1F7-229B8C6C0B98}"/>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3EC3F65A-2396-AE80-93BD-F4C91E4633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3AE93-F227-7B61-5CF5-071EB4AE924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27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242D-36A9-1BCD-6A59-295D80661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303AD-D792-F08E-1B7B-E3DF069D68CE}"/>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065E388B-1D2A-E665-411C-6D550DEA1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303F4D-606D-91F0-53F8-627A704E7BA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430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10800-A83C-4F01-656C-0696D401E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4DD39-F1E5-D827-7F11-0963414BC85D}"/>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2C3BE987-D1E2-C3F5-E93C-0EBB349CD8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60BEA5-95A1-8DCF-4FEE-3B5976334E8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25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F430-90F3-8D80-16FC-D6AAFA907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37495-B88F-09CF-C547-7B2BC7FDBB7D}"/>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BE6F9590-1C5A-0D15-F28D-2FCA71572E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59D07B-E0D5-0779-1071-FF859DCBD65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33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3134-F77B-682E-D0FC-39F23331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CE7C0-D219-1232-544F-2D700A0AC1F6}"/>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16F7745C-E49B-1FC6-8B99-FCE4FE3015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5F9A06-C5F3-2456-D4E2-CAC958CA73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784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09F6E-5BF1-D04E-C8ED-A0B7CDD33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D7FB2-EB7B-5914-771F-C389C8023FE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F4FD11C-C581-BCCC-9A1B-DBCD364F93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663F96-4F86-A424-03CA-2B5A720B2E32}"/>
              </a:ext>
            </a:extLst>
          </p:cNvPr>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292776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FB7-BEB5-B039-7E61-8660D527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5BDD7-854A-DDE2-F9A8-CC23461A295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9A5378C-FE79-5C6C-0F84-7C43B387E6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8C4D83-5329-F6DC-B28A-ABCC7656AAC7}"/>
              </a:ext>
            </a:extLst>
          </p:cNvPr>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1727247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5947-2BBE-8212-DE54-85504F27D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DDE8A-5F24-5B85-0011-E6AAD37947B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6533B9D-6014-5D78-1CF6-2CE27A8F5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31EEDE-1A2B-AD89-D470-0CB70799F0B1}"/>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4089716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48EB-8050-1ED3-9847-9504432BC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532E1-5246-E6E2-026F-771C5DD8831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A2C94BB-E115-4DA2-7BDD-302B23EBA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AA2EB6-FC73-9F13-286F-EA7784447D45}"/>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3474109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D78CD-C8F8-562B-FB56-5181F8FC66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0084B-9EEA-9F18-D1C6-07AC3902103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5903E2D-30EA-748E-9D62-FEA86A477B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60BF2B-A9E7-6135-AA14-B82F9CE868FC}"/>
              </a:ext>
            </a:extLst>
          </p:cNvPr>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2103791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3B579-B8C3-EA43-0A77-15E7ECD21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D0B85-427C-E3B6-D0DC-801F73F9766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DFAD78-D5A7-34CB-5A53-76AD0E6DE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EE77C5-AE07-C1E4-AEE8-CAA3C3F4D049}"/>
              </a:ext>
            </a:extLst>
          </p:cNvPr>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2736343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E91D2-6428-3DFC-915A-74598CADD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524E1-0CF0-A3D4-0793-5CFA6B08345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A2BDF83-B79A-8178-FAF2-A39C6EABB7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E497E6-D244-89B5-B362-85938D87C063}"/>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246093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E7F2-B6B5-D183-827F-3C207DD225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F1593-D7A9-CF9E-4D46-1D5C08EC143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B6D0919-30AE-3E4F-CAFD-B662EDDCAC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B83E48-D2AA-AE06-F50A-9047FD1A887F}"/>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3516871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2134-5A59-D0F5-A5A0-B2932B3B1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2E8F5-8E3A-1FA1-688D-B2DECC53A7D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8DC039-5A94-E2AF-3A7E-FADD90E1E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44A30E-AC74-F81B-7A0A-5B35D40A5F7B}"/>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3729599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EDC5F-BCBA-3603-0259-4FE59CBAB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EC52-C393-CB4B-3169-CE718EA892C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215D7B-4397-2948-42C3-600A8987BC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6AE41A-BFF0-7B4A-04ED-A8F4326F6F2E}"/>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1026640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D5F5-AF05-0747-63F4-685C7F28F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963E4-B9D5-A3A7-CE36-5746419A42B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5120481-B55C-70AF-8F8E-DC3CD20B8B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5523D7-BAED-9BEC-EDA9-61114ADD89E9}"/>
              </a:ext>
            </a:extLst>
          </p:cNvPr>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4104371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3470732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CAA8-FE8E-D186-8F04-1153F1F2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32A5-9347-9C89-2ADF-15AE0412AF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F9F752-2ED8-9DB2-7F75-F049BE26D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0CEAF1-8458-9798-0DA0-D7D6F55F46D7}"/>
              </a:ext>
            </a:extLst>
          </p:cNvPr>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4088168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35A02-1877-ADA0-FECF-F797D1B29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A573B-FB47-CD45-944E-7542FC24BDE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14ECE56-D727-E875-88D1-3E7F8F9DB9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12CD87-7190-6373-D93B-A9A017432796}"/>
              </a:ext>
            </a:extLst>
          </p:cNvPr>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1219316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9A6A-01BB-C727-A5DE-A2232C067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D6A0-BFA9-2C38-B225-C70AD699D82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05BF992-6468-79EE-B8FB-377F0A6E6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71386D-C680-C4AC-A28A-839929DD4072}"/>
              </a:ext>
            </a:extLst>
          </p:cNvPr>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3384141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29FB0-B1CB-CADF-0F94-A4FA69930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7A34D-7FA6-96C3-8BAA-A0FA489FF66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DAF5FA-7537-E9EB-83DF-683E07A788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B05BB-E3F3-412A-A9A3-690A9C1F9E32}"/>
              </a:ext>
            </a:extLst>
          </p:cNvPr>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3153445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CB709-7A15-0113-235F-4D1569EB6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16DF1-1523-0B8C-3411-D109FF6A99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A75F00B-1FF0-C450-CEE8-4FE5EC9C3D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859276-F096-D2B0-8217-9F29C64E1C4F}"/>
              </a:ext>
            </a:extLst>
          </p:cNvPr>
          <p:cNvSpPr>
            <a:spLocks noGrp="1"/>
          </p:cNvSpPr>
          <p:nvPr>
            <p:ph type="sldNum" sz="quarter" idx="5"/>
          </p:nvPr>
        </p:nvSpPr>
        <p:spPr/>
        <p:txBody>
          <a:bodyPr/>
          <a:lstStyle/>
          <a:p>
            <a:fld id="{560E63B2-D433-497B-82B7-B837A3F36A27}" type="slidenum">
              <a:rPr lang="en-US" smtClean="0"/>
              <a:t>27</a:t>
            </a:fld>
            <a:endParaRPr lang="en-US" dirty="0"/>
          </a:p>
        </p:txBody>
      </p:sp>
    </p:spTree>
    <p:extLst>
      <p:ext uri="{BB962C8B-B14F-4D97-AF65-F5344CB8AC3E}">
        <p14:creationId xmlns:p14="http://schemas.microsoft.com/office/powerpoint/2010/main" val="313116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2ECD-701B-670F-A099-33E93206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783B0-2DC8-C25A-1C68-E11FC8D63A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4F4E28D-309A-F650-7B7E-4F0B8FF42A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27F5CB-3982-6C52-860A-813BBE43B2B7}"/>
              </a:ext>
            </a:extLst>
          </p:cNvPr>
          <p:cNvSpPr>
            <a:spLocks noGrp="1"/>
          </p:cNvSpPr>
          <p:nvPr>
            <p:ph type="sldNum" sz="quarter" idx="5"/>
          </p:nvPr>
        </p:nvSpPr>
        <p:spPr/>
        <p:txBody>
          <a:bodyPr/>
          <a:lstStyle/>
          <a:p>
            <a:fld id="{560E63B2-D433-497B-82B7-B837A3F36A27}" type="slidenum">
              <a:rPr lang="en-US" smtClean="0"/>
              <a:t>28</a:t>
            </a:fld>
            <a:endParaRPr lang="en-US" dirty="0"/>
          </a:p>
        </p:txBody>
      </p:sp>
    </p:spTree>
    <p:extLst>
      <p:ext uri="{BB962C8B-B14F-4D97-AF65-F5344CB8AC3E}">
        <p14:creationId xmlns:p14="http://schemas.microsoft.com/office/powerpoint/2010/main" val="1961644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29</a:t>
            </a:fld>
            <a:endParaRPr lang="en-US" dirty="0"/>
          </a:p>
        </p:txBody>
      </p:sp>
    </p:spTree>
    <p:extLst>
      <p:ext uri="{BB962C8B-B14F-4D97-AF65-F5344CB8AC3E}">
        <p14:creationId xmlns:p14="http://schemas.microsoft.com/office/powerpoint/2010/main" val="1606643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58E7B-5779-760C-7772-9819596AB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EFF42-03C3-C18B-D7F8-F27867BACD4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25F671D-21A4-8738-325D-B02BCAEB95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C2129-1D25-B6E0-6D97-DA93C2ED8574}"/>
              </a:ext>
            </a:extLst>
          </p:cNvPr>
          <p:cNvSpPr>
            <a:spLocks noGrp="1"/>
          </p:cNvSpPr>
          <p:nvPr>
            <p:ph type="sldNum" sz="quarter" idx="5"/>
          </p:nvPr>
        </p:nvSpPr>
        <p:spPr/>
        <p:txBody>
          <a:bodyPr/>
          <a:lstStyle/>
          <a:p>
            <a:fld id="{560E63B2-D433-497B-82B7-B837A3F36A27}" type="slidenum">
              <a:rPr lang="en-US" smtClean="0"/>
              <a:t>30</a:t>
            </a:fld>
            <a:endParaRPr lang="en-US" dirty="0"/>
          </a:p>
        </p:txBody>
      </p:sp>
    </p:spTree>
    <p:extLst>
      <p:ext uri="{BB962C8B-B14F-4D97-AF65-F5344CB8AC3E}">
        <p14:creationId xmlns:p14="http://schemas.microsoft.com/office/powerpoint/2010/main" val="168321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CEC9A-0DEE-CB5D-8E40-898356889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D380B-37B9-379E-FEB8-473574F7888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B361B4-E026-FFF5-D5A4-0AD871D3A1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FACC6-2FF9-0344-3A7D-9EACB5BACB01}"/>
              </a:ext>
            </a:extLst>
          </p:cNvPr>
          <p:cNvSpPr>
            <a:spLocks noGrp="1"/>
          </p:cNvSpPr>
          <p:nvPr>
            <p:ph type="sldNum" sz="quarter" idx="5"/>
          </p:nvPr>
        </p:nvSpPr>
        <p:spPr/>
        <p:txBody>
          <a:bodyPr/>
          <a:lstStyle/>
          <a:p>
            <a:fld id="{560E63B2-D433-497B-82B7-B837A3F36A27}" type="slidenum">
              <a:rPr lang="en-US" smtClean="0"/>
              <a:t>31</a:t>
            </a:fld>
            <a:endParaRPr lang="en-US" dirty="0"/>
          </a:p>
        </p:txBody>
      </p:sp>
    </p:spTree>
    <p:extLst>
      <p:ext uri="{BB962C8B-B14F-4D97-AF65-F5344CB8AC3E}">
        <p14:creationId xmlns:p14="http://schemas.microsoft.com/office/powerpoint/2010/main" val="22802454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32</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34</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1002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46056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42475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4580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9471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20201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54446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579119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48280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942521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962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10/8/2026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10/8/2026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36889329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xml"/><Relationship Id="rId7" Type="http://schemas.openxmlformats.org/officeDocument/2006/relationships/diagramQuickStyle" Target="../diagrams/quickStyle1.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hemeOverride" Target="../theme/themeOverride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hemeOverride" Target="../theme/themeOverride5.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hippopx.com/en/calculator-solar-calculator-count-how-to-calculate-business-black-white-7865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hyperlink" Target="https://www.ctrl.blog/entry/wellknown-vs-dnssd-for-dweb.html" TargetMode="Externa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package" Target="../embeddings/Microsoft_Excel_Worksheet.xlsx"/></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19.emf"/><Relationship Id="rId4" Type="http://schemas.openxmlformats.org/officeDocument/2006/relationships/package" Target="../embeddings/Microsoft_Excel_Worksheet.xlsx"/></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hyperlink" Target="https://www.publicdomainpictures.net/en/view-image.php?image=133501&amp;picture=school-bus" TargetMode="External"/><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24.xml.rels><?xml version="1.0" encoding="UTF-8" standalone="yes"?>
<Relationships xmlns="http://schemas.openxmlformats.org/package/2006/relationships"><Relationship Id="rId8" Type="http://schemas.openxmlformats.org/officeDocument/2006/relationships/hyperlink" Target="https://www.thebluediamondgallery.com/handwriting/b/benefits.html" TargetMode="External"/><Relationship Id="rId3" Type="http://schemas.openxmlformats.org/officeDocument/2006/relationships/image" Target="../media/image6.png"/><Relationship Id="rId7"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www.picpedia.org/chalkboard/b/budget-finance.html" TargetMode="Externa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pixabay.com/en/dollar-money-profit-revenue-2947948/" TargetMode="External"/><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2862322"/>
          </a:xfrm>
          <a:prstGeom prst="rect">
            <a:avLst/>
          </a:prstGeom>
          <a:noFill/>
        </p:spPr>
        <p:txBody>
          <a:bodyPr wrap="square" rtlCol="0">
            <a:spAutoFit/>
          </a:bodyPr>
          <a:lstStyle/>
          <a:p>
            <a:pPr algn="ctr" defTabSz="914400"/>
            <a:r>
              <a:rPr lang="en-US" sz="6000" b="1" dirty="0">
                <a:latin typeface="Trade Gothic Next HvyCd" panose="020B0906040303020004" pitchFamily="34" charset="0"/>
                <a:cs typeface="Arial" panose="020B0604020202020204" pitchFamily="34" charset="0"/>
              </a:rPr>
              <a:t>FY 2028 Budget Priorities, Considerations, and Development Process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October 09, 2026</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B5F4DFD-055A-398B-5AD3-3A9CF56DABD6}"/>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3AD1ACA7-E949-81F8-8875-B62F689CCD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a:lnSpc>
                <a:spcPct val="100000"/>
              </a:lnSpc>
              <a:spcBef>
                <a:spcPts val="0"/>
              </a:spcBef>
            </a:pPr>
            <a:r>
              <a:rPr lang="en-US" sz="2200" dirty="0">
                <a:latin typeface="Arial Narrow"/>
              </a:rPr>
              <a:t>The purpose of this presentation is to provide an overview of the budget development process, considerations, and to receive feedback from the Board in order to establish Budget Priorities for the 2028 Fiscal Year.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 the budget process including enrollment projections, staffing allocations, development of salary and benefit cost, and operational cost.  We will also have discussions with the Board to establish priorities for the coming year.</a:t>
            </a:r>
          </a:p>
          <a:p>
            <a:pPr marL="0" indent="0">
              <a:lnSpc>
                <a:spcPct val="100000"/>
              </a:lnSpc>
              <a:spcBef>
                <a:spcPts val="0"/>
              </a:spcBef>
              <a:buNone/>
            </a:pPr>
            <a:endParaRPr lang="en-US" sz="3000" b="1"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Each year we establish budget priorities which guide the budget development process.  This presentation and portion of the meeting will provide space for administration to present an overview of the budget development process, as well receive the Boards priorities for the coming school year.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36AB83A7-C9FC-FA59-AAD0-5965E9AD68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B1EBB7-735E-FD10-CF51-BEC34937D5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C38417-6E65-DBFF-1A8D-6731897DC4B0}"/>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Overview of FY 2027 Budget Priorities </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A8FB4C4-C907-18F1-163C-FC9FC01B3592}"/>
              </a:ext>
            </a:extLst>
          </p:cNvPr>
          <p:cNvPicPr>
            <a:picLocks noChangeAspect="1"/>
          </p:cNvPicPr>
          <p:nvPr/>
        </p:nvPicPr>
        <p:blipFill>
          <a:blip r:embed="rId4"/>
          <a:stretch>
            <a:fillRect/>
          </a:stretch>
        </p:blipFill>
        <p:spPr>
          <a:xfrm>
            <a:off x="10789316" y="-76332"/>
            <a:ext cx="1391675" cy="1386174"/>
          </a:xfrm>
          <a:prstGeom prst="rect">
            <a:avLst/>
          </a:prstGeom>
        </p:spPr>
      </p:pic>
      <p:graphicFrame>
        <p:nvGraphicFramePr>
          <p:cNvPr id="13" name="Content Placeholder 6">
            <a:extLst>
              <a:ext uri="{FF2B5EF4-FFF2-40B4-BE49-F238E27FC236}">
                <a16:creationId xmlns:a16="http://schemas.microsoft.com/office/drawing/2014/main" id="{838212C2-A06E-023A-894A-D6AA8E51D25B}"/>
              </a:ext>
            </a:extLst>
          </p:cNvPr>
          <p:cNvGraphicFramePr>
            <a:graphicFrameLocks noGrp="1"/>
          </p:cNvGraphicFramePr>
          <p:nvPr>
            <p:ph idx="1"/>
          </p:nvPr>
        </p:nvGraphicFramePr>
        <p:xfrm>
          <a:off x="549563" y="1138033"/>
          <a:ext cx="11342791" cy="5590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4AFB9F5C-E945-17EB-523F-0FA91EDCABD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49950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C4A55125-65B6-AF2F-1A44-B8AEF3420C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5CC3E1-0000-4374-BFCA-81260FBAA9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6962D50-8B2C-771D-9639-5E703B6B5329}"/>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Big Picture – Preliminary Budget Priorities</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92C92D6-CE78-B58B-08CE-4C9E6AD0DF1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7" name="Content Placeholder 6">
            <a:extLst>
              <a:ext uri="{FF2B5EF4-FFF2-40B4-BE49-F238E27FC236}">
                <a16:creationId xmlns:a16="http://schemas.microsoft.com/office/drawing/2014/main" id="{115147C3-EB95-6C61-9265-0031EF246784}"/>
              </a:ext>
            </a:extLst>
          </p:cNvPr>
          <p:cNvSpPr>
            <a:spLocks noGrp="1"/>
          </p:cNvSpPr>
          <p:nvPr>
            <p:ph idx="1"/>
          </p:nvPr>
        </p:nvSpPr>
        <p:spPr>
          <a:xfrm>
            <a:off x="0" y="910048"/>
            <a:ext cx="12203009" cy="5947952"/>
          </a:xfrm>
        </p:spPr>
        <p:txBody>
          <a:bodyPr vert="horz" lIns="91440" tIns="45720" rIns="91440" bIns="45720" rtlCol="0" anchor="t">
            <a:noAutofit/>
          </a:bodyPr>
          <a:lstStyle/>
          <a:p>
            <a:r>
              <a:rPr lang="en-US" sz="2200" b="1" dirty="0"/>
              <a:t>Recruitment/Retention</a:t>
            </a:r>
            <a:endParaRPr lang="en-US" sz="2200" b="1" dirty="0">
              <a:ea typeface="Calibri"/>
              <a:cs typeface="Calibri"/>
            </a:endParaRPr>
          </a:p>
          <a:p>
            <a:pPr lvl="1"/>
            <a:r>
              <a:rPr lang="en-US" sz="2200" dirty="0"/>
              <a:t>Sustain salary schedules in line with competing Districts. </a:t>
            </a:r>
            <a:endParaRPr lang="en-US" sz="2200" dirty="0">
              <a:ea typeface="Calibri"/>
              <a:cs typeface="Calibri"/>
            </a:endParaRPr>
          </a:p>
          <a:p>
            <a:r>
              <a:rPr lang="en-US" sz="2200" b="1" dirty="0"/>
              <a:t>Staffing Efficiency </a:t>
            </a:r>
            <a:endParaRPr lang="en-US" sz="2200" b="1" dirty="0">
              <a:ea typeface="+mn-lt"/>
              <a:cs typeface="+mn-lt"/>
            </a:endParaRPr>
          </a:p>
          <a:p>
            <a:pPr lvl="1"/>
            <a:r>
              <a:rPr lang="en-US" sz="2200" dirty="0">
                <a:ea typeface="+mn-lt"/>
                <a:cs typeface="+mn-lt"/>
              </a:rPr>
              <a:t>Align class sizes with State‑funded allocations to ensure efficient staffing decisions that meet student needs during a period of ongoing teacher shortages.</a:t>
            </a:r>
          </a:p>
          <a:p>
            <a:pPr lvl="1"/>
            <a:r>
              <a:rPr lang="en-US" sz="2200" dirty="0">
                <a:ea typeface="+mn-lt"/>
                <a:cs typeface="+mn-lt"/>
              </a:rPr>
              <a:t>Leverage the successful retention of effective staff to maintain stability and continuity in student support.</a:t>
            </a:r>
            <a:endParaRPr lang="en-US" sz="2200" dirty="0">
              <a:ea typeface="Calibri"/>
              <a:cs typeface="Calibri"/>
            </a:endParaRPr>
          </a:p>
          <a:p>
            <a:r>
              <a:rPr lang="en-US" sz="2200" b="1" dirty="0"/>
              <a:t>Future Readiness </a:t>
            </a:r>
            <a:endParaRPr lang="en-US" sz="2200" b="1" dirty="0">
              <a:ea typeface="Calibri"/>
              <a:cs typeface="Calibri"/>
            </a:endParaRPr>
          </a:p>
          <a:p>
            <a:pPr lvl="1"/>
            <a:r>
              <a:rPr lang="en-US" sz="2200" dirty="0"/>
              <a:t>Allocate for pathways in line with industry needs, using partnerships to further the success of opportunities for our students. </a:t>
            </a:r>
            <a:endParaRPr lang="en-US" sz="2200" dirty="0">
              <a:ea typeface="Calibri"/>
              <a:cs typeface="Calibri"/>
            </a:endParaRPr>
          </a:p>
          <a:p>
            <a:pPr lvl="1"/>
            <a:r>
              <a:rPr lang="en-US" sz="2200" dirty="0"/>
              <a:t>Continue to increase the number of students enrolling and successfully completing dual enrollment courses locally and nationwide. </a:t>
            </a:r>
            <a:endParaRPr lang="en-US" sz="2200" dirty="0">
              <a:ea typeface="Calibri"/>
              <a:cs typeface="Calibri"/>
            </a:endParaRPr>
          </a:p>
          <a:p>
            <a:r>
              <a:rPr lang="en-US" sz="2200" b="1" dirty="0"/>
              <a:t>Leader/Teacher Quality</a:t>
            </a:r>
            <a:endParaRPr lang="en-US" sz="2200" b="1" dirty="0">
              <a:ea typeface="Calibri"/>
              <a:cs typeface="Calibri"/>
            </a:endParaRPr>
          </a:p>
          <a:p>
            <a:pPr lvl="1"/>
            <a:r>
              <a:rPr lang="en-US" sz="2200" dirty="0"/>
              <a:t>Plan collaboratively for effective lesson plan creation and internalization in order to strengthen student learning experiences. </a:t>
            </a:r>
            <a:endParaRPr lang="en-US" sz="2200" dirty="0">
              <a:ea typeface="Calibri"/>
              <a:cs typeface="Calibri"/>
            </a:endParaRPr>
          </a:p>
          <a:p>
            <a:pPr lvl="1"/>
            <a:r>
              <a:rPr lang="en-US" sz="2200" dirty="0"/>
              <a:t>Continue to train and develop assistant principals and principals in line with student needs. </a:t>
            </a:r>
            <a:endParaRPr lang="en-US" sz="2200" dirty="0">
              <a:ea typeface="Calibri"/>
              <a:cs typeface="Calibri"/>
            </a:endParaRPr>
          </a:p>
          <a:p>
            <a:pPr marL="457200" lvl="1" indent="0">
              <a:buNone/>
            </a:pPr>
            <a:endParaRPr lang="en-US" sz="2200" dirty="0">
              <a:ea typeface="Calibri"/>
              <a:cs typeface="Calibri"/>
            </a:endParaRPr>
          </a:p>
        </p:txBody>
      </p:sp>
      <p:sp>
        <p:nvSpPr>
          <p:cNvPr id="4" name="Slide Number Placeholder 3">
            <a:extLst>
              <a:ext uri="{FF2B5EF4-FFF2-40B4-BE49-F238E27FC236}">
                <a16:creationId xmlns:a16="http://schemas.microsoft.com/office/drawing/2014/main" id="{44A4E06B-0142-D069-5C98-AB064A2158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67633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9629030-F443-35A8-D682-DBAB01EA6A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5A00E5-79C3-E837-4D59-65B479CC3AA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0430901-F53B-338C-08BE-27DBA15A8AC3}"/>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Key Items of Items of Interest for FY 2028</a:t>
            </a:r>
          </a:p>
        </p:txBody>
      </p:sp>
      <p:pic>
        <p:nvPicPr>
          <p:cNvPr id="11" name="Picture 10">
            <a:extLst>
              <a:ext uri="{FF2B5EF4-FFF2-40B4-BE49-F238E27FC236}">
                <a16:creationId xmlns:a16="http://schemas.microsoft.com/office/drawing/2014/main" id="{DDBCBADE-A907-A941-E34B-3B2CCDD52FD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635C798-9932-E4DA-70FF-775EF33BFED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08293D8-D334-A131-12AD-B76397A105E8}"/>
              </a:ext>
            </a:extLst>
          </p:cNvPr>
          <p:cNvSpPr txBox="1"/>
          <p:nvPr/>
        </p:nvSpPr>
        <p:spPr>
          <a:xfrm>
            <a:off x="11009" y="959862"/>
            <a:ext cx="12087484" cy="66787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Revenues</a:t>
            </a:r>
            <a:r>
              <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Current enrollment </a:t>
            </a:r>
            <a:r>
              <a:rPr lang="en-US" sz="2400" dirty="0">
                <a:solidFill>
                  <a:prstClr val="black"/>
                </a:solidFill>
                <a:latin typeface="Calibri" panose="020F0502020204030204"/>
                <a:ea typeface="Calibri" panose="020F0502020204030204"/>
                <a:cs typeface="Calibri" panose="020F0502020204030204"/>
              </a:rPr>
              <a:t>for PS/Pre-K = 855 and K-12 at 19,463.  Our estimate for FY 2027 Budget is ,19,851, </a:t>
            </a:r>
            <a:r>
              <a:rPr lang="en-US" sz="2400" b="1" dirty="0">
                <a:solidFill>
                  <a:prstClr val="black"/>
                </a:solidFill>
                <a:latin typeface="Calibri" panose="020F0502020204030204"/>
                <a:ea typeface="Calibri" panose="020F0502020204030204"/>
                <a:cs typeface="Calibri" panose="020F0502020204030204"/>
              </a:rPr>
              <a:t>a decrease of 381</a:t>
            </a:r>
            <a:r>
              <a:rPr lang="en-US" sz="2400" dirty="0">
                <a:solidFill>
                  <a:prstClr val="black"/>
                </a:solidFill>
                <a:latin typeface="Calibri" panose="020F0502020204030204"/>
                <a:ea typeface="Calibri" panose="020F0502020204030204"/>
                <a:cs typeface="Calibri" panose="020F0502020204030204"/>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Funding for FY 2028 will be based on FTE counts from October 2026 and March 2027.  FY 2028 Enrollment estimates will be determined by late November to early December.</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Anticipated decrease in QBE revenue FY 2028, amount TBD.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SB 33 will have an </a:t>
            </a:r>
            <a:r>
              <a:rPr lang="en-US" sz="2400" dirty="0">
                <a:solidFill>
                  <a:prstClr val="black"/>
                </a:solidFill>
                <a:latin typeface="Calibri" panose="020F0502020204030204"/>
                <a:ea typeface="Calibri" panose="020F0502020204030204"/>
                <a:cs typeface="Calibri" panose="020F0502020204030204"/>
              </a:rPr>
              <a:t>effect on the way residential homestead property is taxed.  The Floating Homestead Exemptions caps property tax increases to the rate of inflation.  With residential property being 49% of our digest, appropriate taxation will look different in terms of millage rate, as it will have a different effective value due.  We will provide projections as we gain more information.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lang="en-US" sz="2400" dirty="0">
              <a:solidFill>
                <a:prstClr val="black"/>
              </a:solidFill>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Equalization Grant fluctuation risk.  We do not receive final QBE allocations for FY 2028 until late March of each year.  </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R="0" lvl="1" algn="l" defTabSz="4572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9732006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DEE565C2-374D-ADB1-9C51-8E27370C7B8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C8B595-E854-2A5B-270E-3A7C5B88D7C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6DD0FE9-9407-0CEA-62D5-DEBBDC8FAB42}"/>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Preliminary Budget Items of Interest</a:t>
            </a:r>
          </a:p>
        </p:txBody>
      </p:sp>
      <p:pic>
        <p:nvPicPr>
          <p:cNvPr id="11" name="Picture 10">
            <a:extLst>
              <a:ext uri="{FF2B5EF4-FFF2-40B4-BE49-F238E27FC236}">
                <a16:creationId xmlns:a16="http://schemas.microsoft.com/office/drawing/2014/main" id="{095DC697-E811-9C1D-4F90-DED6271B7F16}"/>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19FBF43A-7629-16D1-6F0B-A0E47AD6B25D}"/>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82A790E-2DF7-4839-D7D0-1497C5C2AF83}"/>
              </a:ext>
            </a:extLst>
          </p:cNvPr>
          <p:cNvSpPr txBox="1"/>
          <p:nvPr/>
        </p:nvSpPr>
        <p:spPr>
          <a:xfrm>
            <a:off x="11010" y="1144954"/>
            <a:ext cx="12087484"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Salary and Benefit Considerations </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lang="en-US" sz="2400" dirty="0">
                <a:solidFill>
                  <a:prstClr val="black"/>
                </a:solidFill>
                <a:latin typeface="Calibri" panose="020F0502020204030204"/>
                <a:ea typeface="Calibri"/>
                <a:cs typeface="Calibri"/>
              </a:rPr>
              <a:t>Step Increases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lang="en-US" sz="2400" dirty="0">
              <a:solidFill>
                <a:prstClr val="black"/>
              </a:solidFill>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lang="en-US" sz="2400" dirty="0">
                <a:solidFill>
                  <a:prstClr val="black"/>
                </a:solidFill>
                <a:latin typeface="Calibri" panose="020F0502020204030204"/>
                <a:ea typeface="Calibri"/>
                <a:cs typeface="Calibri"/>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ost-of-living adjustment (COLA) may be necessary (No COLA </a:t>
            </a:r>
            <a:r>
              <a:rPr lang="en-US" sz="2400" dirty="0">
                <a:solidFill>
                  <a:prstClr val="black"/>
                </a:solidFill>
                <a:latin typeface="Calibri" panose="020F0502020204030204"/>
                <a:ea typeface="Calibri"/>
                <a:cs typeface="Calibri"/>
              </a:rPr>
              <a:t>was provided in FY 2027)</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Health Insurance increased $600 per year, per employee for FY 2027, I would anticipate	</a:t>
            </a:r>
            <a:r>
              <a:rPr lang="en-US" sz="2400" dirty="0">
                <a:solidFill>
                  <a:prstClr val="black"/>
                </a:solidFill>
                <a:latin typeface="Calibri" panose="020F0502020204030204"/>
                <a:ea typeface="Calibri"/>
                <a:cs typeface="Calibri"/>
              </a:rPr>
              <a:t> a similar increase in FY 2028</a:t>
            </a: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TRS Increased from 21.91% to 22.32%</a:t>
            </a:r>
            <a:r>
              <a:rPr lang="en-US" sz="2400" dirty="0">
                <a:solidFill>
                  <a:prstClr val="black"/>
                </a:solidFill>
                <a:latin typeface="Calibri" panose="020F0502020204030204"/>
                <a:ea typeface="Calibri"/>
                <a:cs typeface="Calibri"/>
              </a:rPr>
              <a:t> for FY 2027.  </a:t>
            </a:r>
          </a:p>
          <a:p>
            <a:pPr marL="1200150" lvl="2" indent="-285750">
              <a:buFont typeface="Courier New"/>
              <a:buChar char="o"/>
              <a:defRPr/>
            </a:pPr>
            <a:r>
              <a:rPr lang="en-US" sz="2400" dirty="0">
                <a:solidFill>
                  <a:prstClr val="black"/>
                </a:solidFill>
                <a:latin typeface="Calibri" panose="020F0502020204030204"/>
                <a:ea typeface="Calibri"/>
                <a:cs typeface="Calibri"/>
              </a:rPr>
              <a:t>FY 2028 will remain at 22.32% as of the most recent schedule from TRS.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rPr>
              <a:t>Review supplement/stipend schedules</a:t>
            </a: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87765429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BE923F7-EF90-BB9C-757C-08053509DA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549069-E7BA-EBE3-75DF-6F7AFB8B531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FAC85F6-1D96-F21B-35E0-236EB1D4959C}"/>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Preliminary Budget Items of Interest</a:t>
            </a:r>
          </a:p>
        </p:txBody>
      </p:sp>
      <p:pic>
        <p:nvPicPr>
          <p:cNvPr id="11" name="Picture 10">
            <a:extLst>
              <a:ext uri="{FF2B5EF4-FFF2-40B4-BE49-F238E27FC236}">
                <a16:creationId xmlns:a16="http://schemas.microsoft.com/office/drawing/2014/main" id="{AD51762B-2917-840D-B40C-0FFD60930ED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31F56A4C-7C71-C22E-3D79-508A5402CB9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4EE0500-064E-2F54-F84A-C532E9BCCFAC}"/>
              </a:ext>
            </a:extLst>
          </p:cNvPr>
          <p:cNvSpPr txBox="1"/>
          <p:nvPr/>
        </p:nvSpPr>
        <p:spPr>
          <a:xfrm>
            <a:off x="129791" y="796611"/>
            <a:ext cx="11936045"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Teaching and Learning</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Adjusted teaching staff allocations for the FY 2027 school year </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FY 28 will include the ELA book adoption in FY 2028 = $4 + million, subsequent years will also have appropriate subject adoptions (Math, Science, Etc.)</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Evaluating all programs and software to ensure efficiency and effectiveness of instruction</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Operations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Evaluate each departments staffing and operating budgets to ensure efficiency and effectiveness</a:t>
            </a: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Legislative Updates</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 </a:t>
            </a:r>
          </a:p>
          <a:p>
            <a:pPr marL="742950" marR="0" lvl="1" indent="-285750" algn="l" defTabSz="457200" rtl="0" eaLnBrk="1" fontAlgn="auto" latinLnBrk="0" hangingPunct="1">
              <a:lnSpc>
                <a:spcPct val="100000"/>
              </a:lnSpc>
              <a:spcBef>
                <a:spcPts val="0"/>
              </a:spcBef>
              <a:spcAft>
                <a:spcPts val="0"/>
              </a:spcAft>
              <a:buClrTx/>
              <a:buSzTx/>
              <a:buFont typeface="Courier New,monospace"/>
              <a:buChar char="o"/>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We will begin monitoring legislative updates in January once the session begins.</a:t>
            </a:r>
          </a:p>
          <a:p>
            <a:pPr marL="742950" marR="0" lvl="1" indent="-285750" algn="l" defTabSz="457200" rtl="0" eaLnBrk="1" fontAlgn="auto" latinLnBrk="0" hangingPunct="1">
              <a:lnSpc>
                <a:spcPct val="100000"/>
              </a:lnSpc>
              <a:spcBef>
                <a:spcPts val="0"/>
              </a:spcBef>
              <a:spcAft>
                <a:spcPts val="0"/>
              </a:spcAft>
              <a:buClrTx/>
              <a:buSzTx/>
              <a:buFont typeface="Courier New,monospace"/>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indent="-285750">
              <a:buFont typeface="Arial,Sans-Serif"/>
              <a:buChar char="•"/>
            </a:pPr>
            <a:r>
              <a:rPr lang="en-US" sz="2000" b="1" u="sng" dirty="0">
                <a:solidFill>
                  <a:prstClr val="black"/>
                </a:solidFill>
                <a:latin typeface="Calibri" panose="020F0502020204030204"/>
                <a:ea typeface="Calibri" panose="020F0502020204030204"/>
                <a:cs typeface="Calibri" panose="020F0502020204030204"/>
              </a:rPr>
              <a:t>FY 2027 Budget Impacts (Potential)</a:t>
            </a:r>
          </a:p>
          <a:p>
            <a:pPr marL="742950" lvl="1" indent="-285750">
              <a:buFont typeface="Arial,Sans-Serif"/>
              <a:buChar char="•"/>
            </a:pPr>
            <a:r>
              <a:rPr lang="en-US" sz="2000" dirty="0">
                <a:solidFill>
                  <a:prstClr val="black"/>
                </a:solidFill>
                <a:ea typeface="Calibri" panose="020F0502020204030204"/>
                <a:cs typeface="Calibri" panose="020F0502020204030204"/>
              </a:rPr>
              <a:t>FY 2026 - $2,000 Teacher Supplement from State – This may be awarded in FY 2027</a:t>
            </a:r>
          </a:p>
          <a:p>
            <a:pPr marL="742950" lvl="1" indent="-285750">
              <a:buFont typeface="Arial,Sans-Serif"/>
              <a:buChar char="•"/>
            </a:pPr>
            <a:endParaRPr lang="en-US" sz="2000" b="1" u="sng" dirty="0">
              <a:solidFill>
                <a:prstClr val="black"/>
              </a:solidFill>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1" i="0" u="sng"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742950" marR="0" lvl="1" indent="-2857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4553728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8B11B-229D-4652-A746-FDC1B724B36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A7881D-1E76-8881-0ADC-2798249C7E5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1. Project Enrollment for Upcoming School Year</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2C555242-B9A2-4732-24F2-9A8B103C835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6BF5BE82-86BE-3CC1-0DBF-CBA39E90FDD4}"/>
              </a:ext>
            </a:extLst>
          </p:cNvPr>
          <p:cNvSpPr txBox="1"/>
          <p:nvPr/>
        </p:nvSpPr>
        <p:spPr>
          <a:xfrm>
            <a:off x="3977196" y="1147058"/>
            <a:ext cx="7293913" cy="5724644"/>
          </a:xfrm>
          <a:prstGeom prst="rect">
            <a:avLst/>
          </a:prstGeom>
          <a:noFill/>
        </p:spPr>
        <p:txBody>
          <a:bodyPr wrap="square" rtlCol="0">
            <a:spAutoFit/>
          </a:bodyPr>
          <a:lstStyle/>
          <a:p>
            <a:pPr algn="just"/>
            <a:r>
              <a:rPr lang="en-US" sz="2600" dirty="0">
                <a:latin typeface="Arial" panose="020B0604020202020204" pitchFamily="34" charset="0"/>
                <a:cs typeface="Arial" panose="020B0604020202020204" pitchFamily="34" charset="0"/>
              </a:rPr>
              <a:t>Bibb County School District uses forecasted enrollment data to develop school staffing allotments based on predetermined staffing allocation formulas.  </a:t>
            </a:r>
          </a:p>
          <a:p>
            <a:pPr algn="just"/>
            <a:endParaRPr lang="en-US" sz="2600" dirty="0">
              <a:latin typeface="Arial" panose="020B0604020202020204" pitchFamily="34" charset="0"/>
              <a:cs typeface="Arial" panose="020B0604020202020204" pitchFamily="34" charset="0"/>
            </a:endParaRPr>
          </a:p>
          <a:p>
            <a:pPr algn="just"/>
            <a:r>
              <a:rPr lang="en-US" sz="2600" dirty="0">
                <a:latin typeface="Arial" panose="020B0604020202020204" pitchFamily="34" charset="0"/>
                <a:cs typeface="Arial" panose="020B0604020202020204" pitchFamily="34" charset="0"/>
              </a:rPr>
              <a:t>The process begins with the Director of the Research Evaluation Assessment and Accountability Department (REAA) providing these projections by school, by grade level, and by program based on mathematical formula and census data to the Chief Financial Officer and the Assistant Superintendent of Human Resources. </a:t>
            </a:r>
          </a:p>
          <a:p>
            <a:pPr algn="just"/>
            <a:endParaRPr lang="en-US" sz="28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3207952-E811-1310-C735-B5B1B72F1151}"/>
              </a:ext>
            </a:extLst>
          </p:cNvPr>
          <p:cNvSpPr>
            <a:spLocks noGrp="1"/>
          </p:cNvSpPr>
          <p:nvPr>
            <p:ph type="sldNum" sz="quarter" idx="12"/>
          </p:nvPr>
        </p:nvSpPr>
        <p:spPr/>
        <p:txBody>
          <a:bodyPr/>
          <a:lstStyle/>
          <a:p>
            <a:fld id="{28E6F07D-F62F-4C3B-A21E-2367E9A39921}" type="slidenum">
              <a:rPr lang="en-US" smtClean="0"/>
              <a:t>11</a:t>
            </a:fld>
            <a:endParaRPr lang="en-US" dirty="0"/>
          </a:p>
        </p:txBody>
      </p:sp>
      <p:pic>
        <p:nvPicPr>
          <p:cNvPr id="7" name="Picture 6" descr="A group of children making crafts&#10;&#10;AI-generated content may be incorrect.">
            <a:extLst>
              <a:ext uri="{FF2B5EF4-FFF2-40B4-BE49-F238E27FC236}">
                <a16:creationId xmlns:a16="http://schemas.microsoft.com/office/drawing/2014/main" id="{9D75067F-D8BE-3525-C539-3AEDABAD8B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821" y="1219971"/>
            <a:ext cx="3495040" cy="2071869"/>
          </a:xfrm>
          <a:prstGeom prst="rect">
            <a:avLst/>
          </a:prstGeom>
        </p:spPr>
      </p:pic>
      <p:pic>
        <p:nvPicPr>
          <p:cNvPr id="9" name="Picture 8" descr="A group of people sitting in a room&#10;&#10;AI-generated content may be incorrect.">
            <a:extLst>
              <a:ext uri="{FF2B5EF4-FFF2-40B4-BE49-F238E27FC236}">
                <a16:creationId xmlns:a16="http://schemas.microsoft.com/office/drawing/2014/main" id="{D8D6CECA-38C4-1631-2DD6-987F69D67A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821" y="3840480"/>
            <a:ext cx="3495040" cy="2515874"/>
          </a:xfrm>
          <a:prstGeom prst="rect">
            <a:avLst/>
          </a:prstGeom>
        </p:spPr>
      </p:pic>
    </p:spTree>
    <p:extLst>
      <p:ext uri="{BB962C8B-B14F-4D97-AF65-F5344CB8AC3E}">
        <p14:creationId xmlns:p14="http://schemas.microsoft.com/office/powerpoint/2010/main" val="54940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3D2E-A401-B7DE-6D6E-D527F620DC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4BD23-383A-7920-E4DE-C63ADAAF757D}"/>
              </a:ext>
            </a:extLst>
          </p:cNvPr>
          <p:cNvSpPr/>
          <p:nvPr/>
        </p:nvSpPr>
        <p:spPr>
          <a:xfrm>
            <a:off x="-11009" y="5904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Student Enrollment Projections </a:t>
            </a:r>
          </a:p>
          <a:p>
            <a:pPr algn="ctr"/>
            <a:r>
              <a:rPr lang="en-US" sz="2400" b="1" dirty="0"/>
              <a:t>2026 - 2027</a:t>
            </a:r>
          </a:p>
        </p:txBody>
      </p:sp>
      <p:pic>
        <p:nvPicPr>
          <p:cNvPr id="11" name="Picture 10">
            <a:extLst>
              <a:ext uri="{FF2B5EF4-FFF2-40B4-BE49-F238E27FC236}">
                <a16:creationId xmlns:a16="http://schemas.microsoft.com/office/drawing/2014/main" id="{1492B87D-557B-255E-7F22-4A54229F851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9A7272EB-6F59-D8AD-559E-CA4740EE95E1}"/>
              </a:ext>
            </a:extLst>
          </p:cNvPr>
          <p:cNvSpPr>
            <a:spLocks noGrp="1"/>
          </p:cNvSpPr>
          <p:nvPr>
            <p:ph type="sldNum" sz="quarter" idx="12"/>
          </p:nvPr>
        </p:nvSpPr>
        <p:spPr>
          <a:xfrm>
            <a:off x="9001218" y="6559736"/>
            <a:ext cx="2743200" cy="365125"/>
          </a:xfrm>
        </p:spPr>
        <p:txBody>
          <a:bodyPr/>
          <a:lstStyle/>
          <a:p>
            <a:fld id="{28E6F07D-F62F-4C3B-A21E-2367E9A39921}" type="slidenum">
              <a:rPr lang="en-US" smtClean="0"/>
              <a:t>12</a:t>
            </a:fld>
            <a:endParaRPr lang="en-US" dirty="0"/>
          </a:p>
        </p:txBody>
      </p:sp>
      <p:pic>
        <p:nvPicPr>
          <p:cNvPr id="8" name="Picture 7">
            <a:extLst>
              <a:ext uri="{FF2B5EF4-FFF2-40B4-BE49-F238E27FC236}">
                <a16:creationId xmlns:a16="http://schemas.microsoft.com/office/drawing/2014/main" id="{17E3BF30-24AA-F512-2C71-B9E97F43BA55}"/>
              </a:ext>
            </a:extLst>
          </p:cNvPr>
          <p:cNvPicPr>
            <a:picLocks noChangeAspect="1"/>
          </p:cNvPicPr>
          <p:nvPr/>
        </p:nvPicPr>
        <p:blipFill>
          <a:blip r:embed="rId4"/>
          <a:stretch>
            <a:fillRect/>
          </a:stretch>
        </p:blipFill>
        <p:spPr>
          <a:xfrm>
            <a:off x="560438" y="955735"/>
            <a:ext cx="10363200" cy="5604001"/>
          </a:xfrm>
          <a:prstGeom prst="rect">
            <a:avLst/>
          </a:prstGeom>
        </p:spPr>
      </p:pic>
    </p:spTree>
    <p:extLst>
      <p:ext uri="{BB962C8B-B14F-4D97-AF65-F5344CB8AC3E}">
        <p14:creationId xmlns:p14="http://schemas.microsoft.com/office/powerpoint/2010/main" val="3651792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71F2-9FAC-5915-28D3-AF77F89580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CE4548-5801-4D03-31F3-41AD1C3BE38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Student Enrollment Projections </a:t>
            </a:r>
          </a:p>
          <a:p>
            <a:pPr algn="ctr"/>
            <a:r>
              <a:rPr lang="en-US" sz="2400" b="1" dirty="0"/>
              <a:t>2026 - 2027</a:t>
            </a:r>
          </a:p>
        </p:txBody>
      </p:sp>
      <p:pic>
        <p:nvPicPr>
          <p:cNvPr id="11" name="Picture 10">
            <a:extLst>
              <a:ext uri="{FF2B5EF4-FFF2-40B4-BE49-F238E27FC236}">
                <a16:creationId xmlns:a16="http://schemas.microsoft.com/office/drawing/2014/main" id="{D497023C-B17D-9690-855C-38F8CAC6A34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E4754677-273C-6986-0909-CEF2BC365F93}"/>
              </a:ext>
            </a:extLst>
          </p:cNvPr>
          <p:cNvSpPr>
            <a:spLocks noGrp="1"/>
          </p:cNvSpPr>
          <p:nvPr>
            <p:ph type="sldNum" sz="quarter" idx="12"/>
          </p:nvPr>
        </p:nvSpPr>
        <p:spPr>
          <a:xfrm>
            <a:off x="9083330" y="6406083"/>
            <a:ext cx="2743200" cy="365125"/>
          </a:xfrm>
        </p:spPr>
        <p:txBody>
          <a:bodyPr/>
          <a:lstStyle/>
          <a:p>
            <a:fld id="{28E6F07D-F62F-4C3B-A21E-2367E9A39921}" type="slidenum">
              <a:rPr lang="en-US" smtClean="0"/>
              <a:t>13</a:t>
            </a:fld>
            <a:endParaRPr lang="en-US" dirty="0"/>
          </a:p>
        </p:txBody>
      </p:sp>
      <p:pic>
        <p:nvPicPr>
          <p:cNvPr id="13" name="Picture 12">
            <a:extLst>
              <a:ext uri="{FF2B5EF4-FFF2-40B4-BE49-F238E27FC236}">
                <a16:creationId xmlns:a16="http://schemas.microsoft.com/office/drawing/2014/main" id="{9126CC96-E4EE-599C-3C29-67B6760F9C13}"/>
              </a:ext>
            </a:extLst>
          </p:cNvPr>
          <p:cNvPicPr>
            <a:picLocks noChangeAspect="1"/>
          </p:cNvPicPr>
          <p:nvPr/>
        </p:nvPicPr>
        <p:blipFill>
          <a:blip r:embed="rId4"/>
          <a:stretch>
            <a:fillRect/>
          </a:stretch>
        </p:blipFill>
        <p:spPr>
          <a:xfrm>
            <a:off x="511277" y="979323"/>
            <a:ext cx="9419303" cy="5757279"/>
          </a:xfrm>
          <a:prstGeom prst="rect">
            <a:avLst/>
          </a:prstGeom>
        </p:spPr>
      </p:pic>
    </p:spTree>
    <p:extLst>
      <p:ext uri="{BB962C8B-B14F-4D97-AF65-F5344CB8AC3E}">
        <p14:creationId xmlns:p14="http://schemas.microsoft.com/office/powerpoint/2010/main" val="1786762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30975-38BF-0783-182B-5F2212FCCB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60D095C-1EE3-17DC-FBDD-A300153269F1}"/>
              </a:ext>
            </a:extLst>
          </p:cNvPr>
          <p:cNvSpPr/>
          <p:nvPr/>
        </p:nvSpPr>
        <p:spPr>
          <a:xfrm>
            <a:off x="-11009"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2. Determine staffing requirements at individual schools</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29E14FA-A3D7-DC4A-9A53-573637250FA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91706DFB-A8E1-09C5-B684-C0EE8D68BFE9}"/>
              </a:ext>
            </a:extLst>
          </p:cNvPr>
          <p:cNvSpPr txBox="1"/>
          <p:nvPr/>
        </p:nvSpPr>
        <p:spPr>
          <a:xfrm>
            <a:off x="4385187" y="1045029"/>
            <a:ext cx="7509446" cy="5693866"/>
          </a:xfrm>
          <a:prstGeom prst="rect">
            <a:avLst/>
          </a:prstGeom>
          <a:noFill/>
        </p:spPr>
        <p:txBody>
          <a:bodyPr wrap="square" rtlCol="0">
            <a:spAutoFit/>
          </a:bodyPr>
          <a:lstStyle/>
          <a:p>
            <a:pPr lvl="1" algn="just"/>
            <a:r>
              <a:rPr lang="en-US" sz="2600" dirty="0">
                <a:latin typeface="Arial" panose="020B0604020202020204" pitchFamily="34" charset="0"/>
                <a:cs typeface="Arial" panose="020B0604020202020204" pitchFamily="34" charset="0"/>
              </a:rPr>
              <a:t>These enrollment projections are entered into each individual school’s allotment sheet which calculates the number of staff that is earned to support the students attending that school.  The CFO and Asst. Supt. of HR review calculations for reasonableness.  </a:t>
            </a:r>
          </a:p>
          <a:p>
            <a:pPr lvl="1" algn="just"/>
            <a:endParaRPr lang="en-US" sz="2600" dirty="0">
              <a:latin typeface="Arial" panose="020B0604020202020204" pitchFamily="34" charset="0"/>
              <a:cs typeface="Arial" panose="020B0604020202020204" pitchFamily="34" charset="0"/>
            </a:endParaRPr>
          </a:p>
          <a:p>
            <a:pPr lvl="1" algn="just"/>
            <a:r>
              <a:rPr lang="en-US" sz="2600" dirty="0">
                <a:latin typeface="Arial" panose="020B0604020202020204" pitchFamily="34" charset="0"/>
                <a:cs typeface="Arial" panose="020B0604020202020204" pitchFamily="34" charset="0"/>
              </a:rPr>
              <a:t>Principals and Directors of Educational Programs review their allotment sheets and send any concerns to the Asst. Supt. of HR for input. If determined that changes are warranted, they are made. Senior Cabinet approves any changes to the allocation formulas.</a:t>
            </a:r>
          </a:p>
        </p:txBody>
      </p:sp>
      <p:sp>
        <p:nvSpPr>
          <p:cNvPr id="5" name="Slide Number Placeholder 4">
            <a:extLst>
              <a:ext uri="{FF2B5EF4-FFF2-40B4-BE49-F238E27FC236}">
                <a16:creationId xmlns:a16="http://schemas.microsoft.com/office/drawing/2014/main" id="{91C34D6D-C918-0C2B-C4EA-C2A231447229}"/>
              </a:ext>
            </a:extLst>
          </p:cNvPr>
          <p:cNvSpPr>
            <a:spLocks noGrp="1"/>
          </p:cNvSpPr>
          <p:nvPr>
            <p:ph type="sldNum" sz="quarter" idx="12"/>
          </p:nvPr>
        </p:nvSpPr>
        <p:spPr/>
        <p:txBody>
          <a:bodyPr/>
          <a:lstStyle/>
          <a:p>
            <a:fld id="{28E6F07D-F62F-4C3B-A21E-2367E9A39921}" type="slidenum">
              <a:rPr lang="en-US" smtClean="0"/>
              <a:t>14</a:t>
            </a:fld>
            <a:endParaRPr lang="en-US" dirty="0"/>
          </a:p>
        </p:txBody>
      </p:sp>
      <p:pic>
        <p:nvPicPr>
          <p:cNvPr id="9" name="Picture 8" descr="A group of colorful game pieces connected to a network&#10;&#10;AI-generated content may be incorrect.">
            <a:extLst>
              <a:ext uri="{FF2B5EF4-FFF2-40B4-BE49-F238E27FC236}">
                <a16:creationId xmlns:a16="http://schemas.microsoft.com/office/drawing/2014/main" id="{5BEE7BBA-9C92-C32C-65D5-A0C0851ECFF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04616" y="1309842"/>
            <a:ext cx="4315229" cy="2876101"/>
          </a:xfrm>
          <a:prstGeom prst="rect">
            <a:avLst/>
          </a:prstGeom>
        </p:spPr>
      </p:pic>
      <p:pic>
        <p:nvPicPr>
          <p:cNvPr id="12" name="Picture 11" descr="A close-up of a calculator&#10;&#10;AI-generated content may be incorrect.">
            <a:extLst>
              <a:ext uri="{FF2B5EF4-FFF2-40B4-BE49-F238E27FC236}">
                <a16:creationId xmlns:a16="http://schemas.microsoft.com/office/drawing/2014/main" id="{FDFF1A0A-0D07-CB48-1D33-A76F325F438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00100" y="4450756"/>
            <a:ext cx="2470083" cy="1645591"/>
          </a:xfrm>
          <a:prstGeom prst="rect">
            <a:avLst/>
          </a:prstGeom>
        </p:spPr>
      </p:pic>
    </p:spTree>
    <p:extLst>
      <p:ext uri="{BB962C8B-B14F-4D97-AF65-F5344CB8AC3E}">
        <p14:creationId xmlns:p14="http://schemas.microsoft.com/office/powerpoint/2010/main" val="2910362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D4AE1-EA73-6B56-8AEF-318DFA3C136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76EB5-BE0D-A40B-E663-02A75663652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School Allocation Formulas – FY27</a:t>
            </a:r>
          </a:p>
        </p:txBody>
      </p:sp>
      <p:pic>
        <p:nvPicPr>
          <p:cNvPr id="11" name="Picture 10">
            <a:extLst>
              <a:ext uri="{FF2B5EF4-FFF2-40B4-BE49-F238E27FC236}">
                <a16:creationId xmlns:a16="http://schemas.microsoft.com/office/drawing/2014/main" id="{76050126-657F-B7F0-2155-3A383D94920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AD9DD3BE-14B5-5679-CB9F-90842D6F772A}"/>
              </a:ext>
            </a:extLst>
          </p:cNvPr>
          <p:cNvSpPr>
            <a:spLocks noGrp="1"/>
          </p:cNvSpPr>
          <p:nvPr>
            <p:ph type="sldNum" sz="quarter" idx="12"/>
          </p:nvPr>
        </p:nvSpPr>
        <p:spPr/>
        <p:txBody>
          <a:bodyPr/>
          <a:lstStyle/>
          <a:p>
            <a:fld id="{28E6F07D-F62F-4C3B-A21E-2367E9A39921}" type="slidenum">
              <a:rPr lang="en-US" smtClean="0"/>
              <a:t>15</a:t>
            </a:fld>
            <a:endParaRPr lang="en-US" dirty="0"/>
          </a:p>
        </p:txBody>
      </p:sp>
      <p:pic>
        <p:nvPicPr>
          <p:cNvPr id="6" name="Picture 5">
            <a:extLst>
              <a:ext uri="{FF2B5EF4-FFF2-40B4-BE49-F238E27FC236}">
                <a16:creationId xmlns:a16="http://schemas.microsoft.com/office/drawing/2014/main" id="{F6AA568C-2B7F-E592-131D-5176029FCE99}"/>
              </a:ext>
            </a:extLst>
          </p:cNvPr>
          <p:cNvPicPr>
            <a:picLocks noChangeAspect="1"/>
          </p:cNvPicPr>
          <p:nvPr/>
        </p:nvPicPr>
        <p:blipFill>
          <a:blip r:embed="rId4"/>
          <a:stretch>
            <a:fillRect/>
          </a:stretch>
        </p:blipFill>
        <p:spPr>
          <a:xfrm>
            <a:off x="1398639" y="1050569"/>
            <a:ext cx="9633153" cy="5565058"/>
          </a:xfrm>
          <a:prstGeom prst="rect">
            <a:avLst/>
          </a:prstGeom>
        </p:spPr>
      </p:pic>
    </p:spTree>
    <p:extLst>
      <p:ext uri="{BB962C8B-B14F-4D97-AF65-F5344CB8AC3E}">
        <p14:creationId xmlns:p14="http://schemas.microsoft.com/office/powerpoint/2010/main" val="4249122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564A-FD07-A7B7-9509-526C5A6E4D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900B6AC-DD51-FFCD-A32B-96DBFEF892E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Allocation Formulas – FY26</a:t>
            </a:r>
          </a:p>
        </p:txBody>
      </p:sp>
      <p:pic>
        <p:nvPicPr>
          <p:cNvPr id="11" name="Picture 10">
            <a:extLst>
              <a:ext uri="{FF2B5EF4-FFF2-40B4-BE49-F238E27FC236}">
                <a16:creationId xmlns:a16="http://schemas.microsoft.com/office/drawing/2014/main" id="{C741E41C-AABC-AF2D-928A-B1D136427EFF}"/>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2" name="Object 1">
            <a:extLst>
              <a:ext uri="{FF2B5EF4-FFF2-40B4-BE49-F238E27FC236}">
                <a16:creationId xmlns:a16="http://schemas.microsoft.com/office/drawing/2014/main" id="{B34A6F47-F9B4-C189-0FA0-1D6D48801346}"/>
              </a:ext>
            </a:extLst>
          </p:cNvPr>
          <p:cNvGraphicFramePr>
            <a:graphicFrameLocks noChangeAspect="1"/>
          </p:cNvGraphicFramePr>
          <p:nvPr>
            <p:extLst>
              <p:ext uri="{D42A27DB-BD31-4B8C-83A1-F6EECF244321}">
                <p14:modId xmlns:p14="http://schemas.microsoft.com/office/powerpoint/2010/main" val="719967028"/>
              </p:ext>
            </p:extLst>
          </p:nvPr>
        </p:nvGraphicFramePr>
        <p:xfrm>
          <a:off x="1669002" y="934956"/>
          <a:ext cx="8575830" cy="388337"/>
        </p:xfrm>
        <a:graphic>
          <a:graphicData uri="http://schemas.openxmlformats.org/presentationml/2006/ole">
            <mc:AlternateContent xmlns:mc="http://schemas.openxmlformats.org/markup-compatibility/2006">
              <mc:Choice xmlns:v="urn:schemas-microsoft-com:vml" Requires="v">
                <p:oleObj name="Worksheet" r:id="rId4" imgW="8496275" imgH="466589" progId="Excel.Sheet.12">
                  <p:embed/>
                </p:oleObj>
              </mc:Choice>
              <mc:Fallback>
                <p:oleObj name="Worksheet" r:id="rId4" imgW="8496275" imgH="466589" progId="Excel.Sheet.12">
                  <p:embed/>
                  <p:pic>
                    <p:nvPicPr>
                      <p:cNvPr id="2" name="Object 1">
                        <a:extLst>
                          <a:ext uri="{FF2B5EF4-FFF2-40B4-BE49-F238E27FC236}">
                            <a16:creationId xmlns:a16="http://schemas.microsoft.com/office/drawing/2014/main" id="{B34A6F47-F9B4-C189-0FA0-1D6D48801346}"/>
                          </a:ext>
                        </a:extLst>
                      </p:cNvPr>
                      <p:cNvPicPr/>
                      <p:nvPr/>
                    </p:nvPicPr>
                    <p:blipFill>
                      <a:blip r:embed="rId5"/>
                      <a:stretch>
                        <a:fillRect/>
                      </a:stretch>
                    </p:blipFill>
                    <p:spPr>
                      <a:xfrm>
                        <a:off x="1669002" y="934956"/>
                        <a:ext cx="8575830" cy="388337"/>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B3CC9EC7-9AB5-A4B2-D4AA-564C31B94A70}"/>
              </a:ext>
            </a:extLst>
          </p:cNvPr>
          <p:cNvSpPr>
            <a:spLocks noGrp="1"/>
          </p:cNvSpPr>
          <p:nvPr>
            <p:ph type="sldNum" sz="quarter" idx="12"/>
          </p:nvPr>
        </p:nvSpPr>
        <p:spPr/>
        <p:txBody>
          <a:bodyPr/>
          <a:lstStyle/>
          <a:p>
            <a:fld id="{28E6F07D-F62F-4C3B-A21E-2367E9A39921}" type="slidenum">
              <a:rPr lang="en-US" smtClean="0"/>
              <a:t>16</a:t>
            </a:fld>
            <a:endParaRPr lang="en-US" dirty="0"/>
          </a:p>
        </p:txBody>
      </p:sp>
      <p:pic>
        <p:nvPicPr>
          <p:cNvPr id="7" name="Picture 6">
            <a:extLst>
              <a:ext uri="{FF2B5EF4-FFF2-40B4-BE49-F238E27FC236}">
                <a16:creationId xmlns:a16="http://schemas.microsoft.com/office/drawing/2014/main" id="{CAA916FE-7B90-DEBE-59F4-CB8D4966669D}"/>
              </a:ext>
            </a:extLst>
          </p:cNvPr>
          <p:cNvPicPr>
            <a:picLocks noChangeAspect="1"/>
          </p:cNvPicPr>
          <p:nvPr/>
        </p:nvPicPr>
        <p:blipFill>
          <a:blip r:embed="rId6"/>
          <a:stretch>
            <a:fillRect/>
          </a:stretch>
        </p:blipFill>
        <p:spPr>
          <a:xfrm>
            <a:off x="1669002" y="1323292"/>
            <a:ext cx="8575830" cy="5234823"/>
          </a:xfrm>
          <a:prstGeom prst="rect">
            <a:avLst/>
          </a:prstGeom>
        </p:spPr>
      </p:pic>
    </p:spTree>
    <p:extLst>
      <p:ext uri="{BB962C8B-B14F-4D97-AF65-F5344CB8AC3E}">
        <p14:creationId xmlns:p14="http://schemas.microsoft.com/office/powerpoint/2010/main" val="2672764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4E11A-1FA8-BF51-204C-47CF316AC5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2CCCC6-CBA3-5ED5-1260-2B44072183BE}"/>
              </a:ext>
            </a:extLst>
          </p:cNvPr>
          <p:cNvSpPr/>
          <p:nvPr/>
        </p:nvSpPr>
        <p:spPr>
          <a:xfrm>
            <a:off x="11009" y="106823"/>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Allocation Formulas – FY26</a:t>
            </a:r>
          </a:p>
        </p:txBody>
      </p:sp>
      <p:pic>
        <p:nvPicPr>
          <p:cNvPr id="11" name="Picture 10">
            <a:extLst>
              <a:ext uri="{FF2B5EF4-FFF2-40B4-BE49-F238E27FC236}">
                <a16:creationId xmlns:a16="http://schemas.microsoft.com/office/drawing/2014/main" id="{659ED3CA-3F77-9145-8F5B-28C6E7899DD8}"/>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Object 4">
            <a:extLst>
              <a:ext uri="{FF2B5EF4-FFF2-40B4-BE49-F238E27FC236}">
                <a16:creationId xmlns:a16="http://schemas.microsoft.com/office/drawing/2014/main" id="{C0BCBEEC-7F10-9D6E-9FB8-7E54756F4684}"/>
              </a:ext>
            </a:extLst>
          </p:cNvPr>
          <p:cNvGraphicFramePr>
            <a:graphicFrameLocks noChangeAspect="1"/>
          </p:cNvGraphicFramePr>
          <p:nvPr>
            <p:extLst>
              <p:ext uri="{D42A27DB-BD31-4B8C-83A1-F6EECF244321}">
                <p14:modId xmlns:p14="http://schemas.microsoft.com/office/powerpoint/2010/main" val="3612222301"/>
              </p:ext>
            </p:extLst>
          </p:nvPr>
        </p:nvGraphicFramePr>
        <p:xfrm>
          <a:off x="1669002" y="934956"/>
          <a:ext cx="8575830" cy="388337"/>
        </p:xfrm>
        <a:graphic>
          <a:graphicData uri="http://schemas.openxmlformats.org/presentationml/2006/ole">
            <mc:AlternateContent xmlns:mc="http://schemas.openxmlformats.org/markup-compatibility/2006">
              <mc:Choice xmlns:v="urn:schemas-microsoft-com:vml" Requires="v">
                <p:oleObj name="Worksheet" r:id="rId4" imgW="8496275" imgH="466589" progId="Excel.Sheet.12">
                  <p:embed/>
                </p:oleObj>
              </mc:Choice>
              <mc:Fallback>
                <p:oleObj name="Worksheet" r:id="rId4" imgW="8496275" imgH="466589" progId="Excel.Sheet.12">
                  <p:embed/>
                  <p:pic>
                    <p:nvPicPr>
                      <p:cNvPr id="5" name="Object 4">
                        <a:extLst>
                          <a:ext uri="{FF2B5EF4-FFF2-40B4-BE49-F238E27FC236}">
                            <a16:creationId xmlns:a16="http://schemas.microsoft.com/office/drawing/2014/main" id="{C0BCBEEC-7F10-9D6E-9FB8-7E54756F4684}"/>
                          </a:ext>
                        </a:extLst>
                      </p:cNvPr>
                      <p:cNvPicPr/>
                      <p:nvPr/>
                    </p:nvPicPr>
                    <p:blipFill>
                      <a:blip r:embed="rId5"/>
                      <a:stretch>
                        <a:fillRect/>
                      </a:stretch>
                    </p:blipFill>
                    <p:spPr>
                      <a:xfrm>
                        <a:off x="1669002" y="934956"/>
                        <a:ext cx="8575830" cy="38833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46FBC441-55F3-A92C-48C2-F530E879B6D1}"/>
              </a:ext>
            </a:extLst>
          </p:cNvPr>
          <p:cNvSpPr>
            <a:spLocks noGrp="1"/>
          </p:cNvSpPr>
          <p:nvPr>
            <p:ph type="sldNum" sz="quarter" idx="12"/>
          </p:nvPr>
        </p:nvSpPr>
        <p:spPr/>
        <p:txBody>
          <a:bodyPr/>
          <a:lstStyle/>
          <a:p>
            <a:fld id="{28E6F07D-F62F-4C3B-A21E-2367E9A39921}" type="slidenum">
              <a:rPr lang="en-US" smtClean="0"/>
              <a:t>17</a:t>
            </a:fld>
            <a:endParaRPr lang="en-US" dirty="0"/>
          </a:p>
        </p:txBody>
      </p:sp>
      <p:pic>
        <p:nvPicPr>
          <p:cNvPr id="6" name="Picture 5">
            <a:extLst>
              <a:ext uri="{FF2B5EF4-FFF2-40B4-BE49-F238E27FC236}">
                <a16:creationId xmlns:a16="http://schemas.microsoft.com/office/drawing/2014/main" id="{44244453-C595-F211-462B-5E621B9A71A6}"/>
              </a:ext>
            </a:extLst>
          </p:cNvPr>
          <p:cNvPicPr>
            <a:picLocks noChangeAspect="1"/>
          </p:cNvPicPr>
          <p:nvPr/>
        </p:nvPicPr>
        <p:blipFill>
          <a:blip r:embed="rId6"/>
          <a:stretch>
            <a:fillRect/>
          </a:stretch>
        </p:blipFill>
        <p:spPr>
          <a:xfrm>
            <a:off x="1669002" y="1359654"/>
            <a:ext cx="8575830" cy="5198461"/>
          </a:xfrm>
          <a:prstGeom prst="rect">
            <a:avLst/>
          </a:prstGeom>
        </p:spPr>
      </p:pic>
    </p:spTree>
    <p:extLst>
      <p:ext uri="{BB962C8B-B14F-4D97-AF65-F5344CB8AC3E}">
        <p14:creationId xmlns:p14="http://schemas.microsoft.com/office/powerpoint/2010/main" val="1106304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61C90-BCBD-D6B1-71D7-DAA84E5A2C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0857B7-F9FE-5ED7-ED0E-D4231382398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School Allocation Formulas – FY26</a:t>
            </a:r>
          </a:p>
        </p:txBody>
      </p:sp>
      <p:pic>
        <p:nvPicPr>
          <p:cNvPr id="11" name="Picture 10">
            <a:extLst>
              <a:ext uri="{FF2B5EF4-FFF2-40B4-BE49-F238E27FC236}">
                <a16:creationId xmlns:a16="http://schemas.microsoft.com/office/drawing/2014/main" id="{DD258C07-7214-D76F-566A-A0171ECED4E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06513AB-DBCA-38B3-7785-27F944EB687B}"/>
              </a:ext>
            </a:extLst>
          </p:cNvPr>
          <p:cNvPicPr>
            <a:picLocks noChangeAspect="1"/>
          </p:cNvPicPr>
          <p:nvPr/>
        </p:nvPicPr>
        <p:blipFill>
          <a:blip r:embed="rId4"/>
          <a:stretch>
            <a:fillRect/>
          </a:stretch>
        </p:blipFill>
        <p:spPr>
          <a:xfrm>
            <a:off x="1692054" y="1114770"/>
            <a:ext cx="8577072" cy="390144"/>
          </a:xfrm>
          <a:prstGeom prst="rect">
            <a:avLst/>
          </a:prstGeom>
        </p:spPr>
      </p:pic>
      <p:sp>
        <p:nvSpPr>
          <p:cNvPr id="5" name="Slide Number Placeholder 4">
            <a:extLst>
              <a:ext uri="{FF2B5EF4-FFF2-40B4-BE49-F238E27FC236}">
                <a16:creationId xmlns:a16="http://schemas.microsoft.com/office/drawing/2014/main" id="{0B35D783-42B4-1091-642B-D164B0075629}"/>
              </a:ext>
            </a:extLst>
          </p:cNvPr>
          <p:cNvSpPr>
            <a:spLocks noGrp="1"/>
          </p:cNvSpPr>
          <p:nvPr>
            <p:ph type="sldNum" sz="quarter" idx="12"/>
          </p:nvPr>
        </p:nvSpPr>
        <p:spPr/>
        <p:txBody>
          <a:bodyPr/>
          <a:lstStyle/>
          <a:p>
            <a:fld id="{28E6F07D-F62F-4C3B-A21E-2367E9A39921}" type="slidenum">
              <a:rPr lang="en-US" smtClean="0"/>
              <a:t>18</a:t>
            </a:fld>
            <a:endParaRPr lang="en-US" dirty="0"/>
          </a:p>
        </p:txBody>
      </p:sp>
      <p:pic>
        <p:nvPicPr>
          <p:cNvPr id="6" name="Picture 5">
            <a:extLst>
              <a:ext uri="{FF2B5EF4-FFF2-40B4-BE49-F238E27FC236}">
                <a16:creationId xmlns:a16="http://schemas.microsoft.com/office/drawing/2014/main" id="{F820E0C9-A100-724D-F0BE-01CC7ED2C60C}"/>
              </a:ext>
            </a:extLst>
          </p:cNvPr>
          <p:cNvPicPr>
            <a:picLocks noChangeAspect="1"/>
          </p:cNvPicPr>
          <p:nvPr/>
        </p:nvPicPr>
        <p:blipFill>
          <a:blip r:embed="rId5"/>
          <a:stretch>
            <a:fillRect/>
          </a:stretch>
        </p:blipFill>
        <p:spPr>
          <a:xfrm>
            <a:off x="1692054" y="1504914"/>
            <a:ext cx="8503998" cy="4591086"/>
          </a:xfrm>
          <a:prstGeom prst="rect">
            <a:avLst/>
          </a:prstGeom>
        </p:spPr>
      </p:pic>
    </p:spTree>
    <p:extLst>
      <p:ext uri="{BB962C8B-B14F-4D97-AF65-F5344CB8AC3E}">
        <p14:creationId xmlns:p14="http://schemas.microsoft.com/office/powerpoint/2010/main" val="3950300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9FEA-54F7-453F-F149-143977DA10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8FF26C-5D98-FD4C-73AC-6FAAEDC026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Staff Allocations – District Totals – FY 2027</a:t>
            </a:r>
          </a:p>
        </p:txBody>
      </p:sp>
      <p:pic>
        <p:nvPicPr>
          <p:cNvPr id="11" name="Picture 10">
            <a:extLst>
              <a:ext uri="{FF2B5EF4-FFF2-40B4-BE49-F238E27FC236}">
                <a16:creationId xmlns:a16="http://schemas.microsoft.com/office/drawing/2014/main" id="{52319708-3FB2-B4A9-7F4A-8986C7A53AF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C98C9BA-0E6A-CD22-96A4-A1F2CFB7791F}"/>
              </a:ext>
            </a:extLst>
          </p:cNvPr>
          <p:cNvSpPr>
            <a:spLocks noGrp="1"/>
          </p:cNvSpPr>
          <p:nvPr>
            <p:ph type="sldNum" sz="quarter" idx="12"/>
          </p:nvPr>
        </p:nvSpPr>
        <p:spPr/>
        <p:txBody>
          <a:bodyPr/>
          <a:lstStyle/>
          <a:p>
            <a:fld id="{28E6F07D-F62F-4C3B-A21E-2367E9A39921}" type="slidenum">
              <a:rPr lang="en-US" smtClean="0"/>
              <a:t>19</a:t>
            </a:fld>
            <a:endParaRPr lang="en-US" dirty="0"/>
          </a:p>
        </p:txBody>
      </p:sp>
      <p:pic>
        <p:nvPicPr>
          <p:cNvPr id="6" name="Picture 5">
            <a:extLst>
              <a:ext uri="{FF2B5EF4-FFF2-40B4-BE49-F238E27FC236}">
                <a16:creationId xmlns:a16="http://schemas.microsoft.com/office/drawing/2014/main" id="{9536DF37-C275-A6DF-D3DB-A152CBA43EEB}"/>
              </a:ext>
            </a:extLst>
          </p:cNvPr>
          <p:cNvPicPr>
            <a:picLocks noChangeAspect="1"/>
          </p:cNvPicPr>
          <p:nvPr/>
        </p:nvPicPr>
        <p:blipFill>
          <a:blip r:embed="rId4"/>
          <a:stretch>
            <a:fillRect/>
          </a:stretch>
        </p:blipFill>
        <p:spPr>
          <a:xfrm>
            <a:off x="1291253" y="1085850"/>
            <a:ext cx="9288258" cy="5656449"/>
          </a:xfrm>
          <a:prstGeom prst="rect">
            <a:avLst/>
          </a:prstGeom>
        </p:spPr>
      </p:pic>
    </p:spTree>
    <p:extLst>
      <p:ext uri="{BB962C8B-B14F-4D97-AF65-F5344CB8AC3E}">
        <p14:creationId xmlns:p14="http://schemas.microsoft.com/office/powerpoint/2010/main" val="2355267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8421-CEB1-77DE-092F-0B0D78B5CE0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B39508-7F08-8748-7467-E5ECA0DBDC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Staff Allocations – District Totals</a:t>
            </a:r>
          </a:p>
        </p:txBody>
      </p:sp>
      <p:pic>
        <p:nvPicPr>
          <p:cNvPr id="11" name="Picture 10">
            <a:extLst>
              <a:ext uri="{FF2B5EF4-FFF2-40B4-BE49-F238E27FC236}">
                <a16:creationId xmlns:a16="http://schemas.microsoft.com/office/drawing/2014/main" id="{BCA0934F-C5D3-CB1E-EBB6-F96F516B7A4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3C2924DE-F6CA-11A7-61D5-678FE5913C48}"/>
              </a:ext>
            </a:extLst>
          </p:cNvPr>
          <p:cNvSpPr>
            <a:spLocks noGrp="1"/>
          </p:cNvSpPr>
          <p:nvPr>
            <p:ph type="sldNum" sz="quarter" idx="12"/>
          </p:nvPr>
        </p:nvSpPr>
        <p:spPr/>
        <p:txBody>
          <a:bodyPr/>
          <a:lstStyle/>
          <a:p>
            <a:fld id="{28E6F07D-F62F-4C3B-A21E-2367E9A39921}" type="slidenum">
              <a:rPr lang="en-US" smtClean="0"/>
              <a:t>20</a:t>
            </a:fld>
            <a:endParaRPr lang="en-US" dirty="0"/>
          </a:p>
        </p:txBody>
      </p:sp>
      <p:pic>
        <p:nvPicPr>
          <p:cNvPr id="9" name="Picture 8">
            <a:extLst>
              <a:ext uri="{FF2B5EF4-FFF2-40B4-BE49-F238E27FC236}">
                <a16:creationId xmlns:a16="http://schemas.microsoft.com/office/drawing/2014/main" id="{42079056-BD6C-4A02-F3C0-70B1E49F7877}"/>
              </a:ext>
            </a:extLst>
          </p:cNvPr>
          <p:cNvPicPr>
            <a:picLocks noChangeAspect="1"/>
          </p:cNvPicPr>
          <p:nvPr/>
        </p:nvPicPr>
        <p:blipFill>
          <a:blip r:embed="rId4"/>
          <a:stretch>
            <a:fillRect/>
          </a:stretch>
        </p:blipFill>
        <p:spPr>
          <a:xfrm>
            <a:off x="1347018" y="1227393"/>
            <a:ext cx="9420279" cy="935706"/>
          </a:xfrm>
          <a:prstGeom prst="rect">
            <a:avLst/>
          </a:prstGeom>
        </p:spPr>
      </p:pic>
      <p:pic>
        <p:nvPicPr>
          <p:cNvPr id="12" name="Picture 11">
            <a:extLst>
              <a:ext uri="{FF2B5EF4-FFF2-40B4-BE49-F238E27FC236}">
                <a16:creationId xmlns:a16="http://schemas.microsoft.com/office/drawing/2014/main" id="{7AA2C919-1C8C-8D84-CD64-88B8061E383D}"/>
              </a:ext>
            </a:extLst>
          </p:cNvPr>
          <p:cNvPicPr>
            <a:picLocks noChangeAspect="1"/>
          </p:cNvPicPr>
          <p:nvPr/>
        </p:nvPicPr>
        <p:blipFill>
          <a:blip r:embed="rId5"/>
          <a:stretch>
            <a:fillRect/>
          </a:stretch>
        </p:blipFill>
        <p:spPr>
          <a:xfrm>
            <a:off x="1347018" y="2163099"/>
            <a:ext cx="9420279" cy="4267198"/>
          </a:xfrm>
          <a:prstGeom prst="rect">
            <a:avLst/>
          </a:prstGeom>
        </p:spPr>
      </p:pic>
    </p:spTree>
    <p:extLst>
      <p:ext uri="{BB962C8B-B14F-4D97-AF65-F5344CB8AC3E}">
        <p14:creationId xmlns:p14="http://schemas.microsoft.com/office/powerpoint/2010/main" val="4235432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D1060-D3C0-512E-D7BF-88ADC3DA38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4E4B8-543A-CB59-5033-87BDA1CA41E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Staff Allocations – District Totals</a:t>
            </a:r>
          </a:p>
        </p:txBody>
      </p:sp>
      <p:pic>
        <p:nvPicPr>
          <p:cNvPr id="11" name="Picture 10">
            <a:extLst>
              <a:ext uri="{FF2B5EF4-FFF2-40B4-BE49-F238E27FC236}">
                <a16:creationId xmlns:a16="http://schemas.microsoft.com/office/drawing/2014/main" id="{C6992E25-DFAE-9E38-4C8A-2F8644DC8E5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B9DCF40D-E495-50AB-ED29-4FF0ECE18450}"/>
              </a:ext>
            </a:extLst>
          </p:cNvPr>
          <p:cNvSpPr>
            <a:spLocks noGrp="1"/>
          </p:cNvSpPr>
          <p:nvPr>
            <p:ph type="sldNum" sz="quarter" idx="12"/>
          </p:nvPr>
        </p:nvSpPr>
        <p:spPr/>
        <p:txBody>
          <a:bodyPr/>
          <a:lstStyle/>
          <a:p>
            <a:fld id="{28E6F07D-F62F-4C3B-A21E-2367E9A39921}" type="slidenum">
              <a:rPr lang="en-US" smtClean="0"/>
              <a:t>21</a:t>
            </a:fld>
            <a:endParaRPr lang="en-US" dirty="0"/>
          </a:p>
        </p:txBody>
      </p:sp>
      <p:pic>
        <p:nvPicPr>
          <p:cNvPr id="2" name="Picture 1">
            <a:extLst>
              <a:ext uri="{FF2B5EF4-FFF2-40B4-BE49-F238E27FC236}">
                <a16:creationId xmlns:a16="http://schemas.microsoft.com/office/drawing/2014/main" id="{857A8A0D-3AE6-B359-1491-F16C1CFF147A}"/>
              </a:ext>
            </a:extLst>
          </p:cNvPr>
          <p:cNvPicPr>
            <a:picLocks noChangeAspect="1"/>
          </p:cNvPicPr>
          <p:nvPr/>
        </p:nvPicPr>
        <p:blipFill>
          <a:blip r:embed="rId4"/>
          <a:stretch>
            <a:fillRect/>
          </a:stretch>
        </p:blipFill>
        <p:spPr>
          <a:xfrm>
            <a:off x="1290919" y="1782682"/>
            <a:ext cx="9309618" cy="4938798"/>
          </a:xfrm>
          <a:prstGeom prst="rect">
            <a:avLst/>
          </a:prstGeom>
        </p:spPr>
      </p:pic>
      <p:pic>
        <p:nvPicPr>
          <p:cNvPr id="7" name="Picture 6">
            <a:extLst>
              <a:ext uri="{FF2B5EF4-FFF2-40B4-BE49-F238E27FC236}">
                <a16:creationId xmlns:a16="http://schemas.microsoft.com/office/drawing/2014/main" id="{E861603F-57B7-5BFD-DC54-63115A7E7AB1}"/>
              </a:ext>
            </a:extLst>
          </p:cNvPr>
          <p:cNvPicPr>
            <a:picLocks noChangeAspect="1"/>
          </p:cNvPicPr>
          <p:nvPr/>
        </p:nvPicPr>
        <p:blipFill>
          <a:blip r:embed="rId5"/>
          <a:stretch>
            <a:fillRect/>
          </a:stretch>
        </p:blipFill>
        <p:spPr>
          <a:xfrm>
            <a:off x="1290919" y="1042219"/>
            <a:ext cx="9309618" cy="737055"/>
          </a:xfrm>
          <a:prstGeom prst="rect">
            <a:avLst/>
          </a:prstGeom>
        </p:spPr>
      </p:pic>
    </p:spTree>
    <p:extLst>
      <p:ext uri="{BB962C8B-B14F-4D97-AF65-F5344CB8AC3E}">
        <p14:creationId xmlns:p14="http://schemas.microsoft.com/office/powerpoint/2010/main" val="2339147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Budget Process    	</a:t>
            </a:r>
            <a:r>
              <a:rPr lang="en-US" sz="1800" b="1" dirty="0">
                <a:solidFill>
                  <a:srgbClr val="FFC000"/>
                </a:solidFill>
                <a:latin typeface="Arial" panose="020B0604020202020204" pitchFamily="34" charset="0"/>
                <a:cs typeface="Arial" panose="020B0604020202020204" pitchFamily="34" charset="0"/>
              </a:rPr>
              <a:t>3. Determining operational requirements and request for additional positions </a:t>
            </a:r>
          </a:p>
          <a:p>
            <a:r>
              <a:rPr lang="en-US" sz="1800" b="1" dirty="0">
                <a:solidFill>
                  <a:srgbClr val="FFC000"/>
                </a:solidFill>
                <a:latin typeface="Arial" panose="020B0604020202020204" pitchFamily="34" charset="0"/>
                <a:cs typeface="Arial" panose="020B0604020202020204" pitchFamily="34" charset="0"/>
              </a:rPr>
              <a:t>					     at school</a:t>
            </a:r>
            <a:r>
              <a:rPr lang="en-US" b="1" dirty="0">
                <a:solidFill>
                  <a:srgbClr val="FFC000"/>
                </a:solidFill>
                <a:latin typeface="Arial" panose="020B0604020202020204" pitchFamily="34" charset="0"/>
                <a:cs typeface="Arial" panose="020B0604020202020204" pitchFamily="34" charset="0"/>
              </a:rPr>
              <a:t>s and system level</a:t>
            </a:r>
            <a:r>
              <a:rPr lang="en-US" sz="1800" b="1" dirty="0">
                <a:solidFill>
                  <a:srgbClr val="FFC000"/>
                </a:solidFill>
                <a:latin typeface="Arial" panose="020B0604020202020204" pitchFamily="34" charset="0"/>
                <a:cs typeface="Arial" panose="020B0604020202020204" pitchFamily="34" charset="0"/>
              </a:rPr>
              <a:t> </a:t>
            </a:r>
            <a:endParaRPr lang="en-US" sz="18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F9008925-46F8-32CF-4EEB-27C2DFAB9812}"/>
              </a:ext>
            </a:extLst>
          </p:cNvPr>
          <p:cNvSpPr txBox="1"/>
          <p:nvPr/>
        </p:nvSpPr>
        <p:spPr>
          <a:xfrm>
            <a:off x="3857413" y="1498913"/>
            <a:ext cx="7213042" cy="4616648"/>
          </a:xfrm>
          <a:prstGeom prst="rect">
            <a:avLst/>
          </a:prstGeom>
          <a:noFill/>
        </p:spPr>
        <p:txBody>
          <a:bodyPr wrap="square" rtlCol="0">
            <a:spAutoFit/>
          </a:bodyPr>
          <a:lstStyle/>
          <a:p>
            <a:pPr lvl="1" algn="just"/>
            <a:r>
              <a:rPr lang="en-US" sz="2100" dirty="0">
                <a:latin typeface="Arial" panose="020B0604020202020204" pitchFamily="34" charset="0"/>
                <a:cs typeface="Arial" panose="020B0604020202020204" pitchFamily="34" charset="0"/>
              </a:rPr>
              <a:t>The CFO and Budget Manager meets with each department head and their Senior Cabinet supervisor to discuss budget guidelines for operational requests, as well as the personnel changes required. </a:t>
            </a:r>
            <a:endParaRPr lang="en-US" sz="2100" dirty="0">
              <a:solidFill>
                <a:srgbClr val="FF0000"/>
              </a:solidFill>
              <a:latin typeface="Arial" panose="020B0604020202020204" pitchFamily="34" charset="0"/>
              <a:cs typeface="Arial" panose="020B0604020202020204" pitchFamily="34" charset="0"/>
            </a:endParaRPr>
          </a:p>
          <a:p>
            <a:pPr lvl="1" algn="just"/>
            <a:endParaRPr lang="en-US" sz="2100" dirty="0">
              <a:latin typeface="Arial" panose="020B0604020202020204" pitchFamily="34" charset="0"/>
              <a:cs typeface="Arial" panose="020B0604020202020204" pitchFamily="34" charset="0"/>
            </a:endParaRPr>
          </a:p>
          <a:p>
            <a:pPr lvl="1" algn="just"/>
            <a:r>
              <a:rPr lang="en-US" sz="2100" dirty="0">
                <a:latin typeface="Arial" panose="020B0604020202020204" pitchFamily="34" charset="0"/>
                <a:cs typeface="Arial" panose="020B0604020202020204" pitchFamily="34" charset="0"/>
              </a:rPr>
              <a:t>For FY 2028, the district is automating the budget process, moving from a hybrid software/spreadsheet model, to a full function budget software.  This will allow us to develop accurate and consistent information, as well as create scenarios for consolidation, salary, and benefit changes, quickly.  </a:t>
            </a:r>
          </a:p>
          <a:p>
            <a:pPr lvl="1" algn="just"/>
            <a:endParaRPr lang="en-US" sz="2100" dirty="0">
              <a:latin typeface="Arial" panose="020B0604020202020204" pitchFamily="34" charset="0"/>
              <a:cs typeface="Arial" panose="020B0604020202020204" pitchFamily="34" charset="0"/>
            </a:endParaRPr>
          </a:p>
          <a:p>
            <a:pPr lvl="1" algn="just"/>
            <a:r>
              <a:rPr lang="en-US" sz="2100" dirty="0">
                <a:latin typeface="Arial" panose="020B0604020202020204" pitchFamily="34" charset="0"/>
                <a:cs typeface="Arial" panose="020B0604020202020204" pitchFamily="34" charset="0"/>
              </a:rPr>
              <a:t>The CFO will prepare projections for the Superintendent, Senior Cabinet, and Board Review.</a:t>
            </a:r>
          </a:p>
        </p:txBody>
      </p:sp>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p:txBody>
          <a:bodyPr/>
          <a:lstStyle/>
          <a:p>
            <a:fld id="{28E6F07D-F62F-4C3B-A21E-2367E9A39921}" type="slidenum">
              <a:rPr lang="en-US" smtClean="0"/>
              <a:t>22</a:t>
            </a:fld>
            <a:endParaRPr lang="en-US" dirty="0"/>
          </a:p>
        </p:txBody>
      </p:sp>
      <p:pic>
        <p:nvPicPr>
          <p:cNvPr id="16" name="Picture 15" descr="A yellow school bus on a white background&#10;&#10;AI-generated content may be incorrect.">
            <a:extLst>
              <a:ext uri="{FF2B5EF4-FFF2-40B4-BE49-F238E27FC236}">
                <a16:creationId xmlns:a16="http://schemas.microsoft.com/office/drawing/2014/main" id="{8B27E42D-1986-48E0-4A90-F0B54163AF5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3075" y="2936988"/>
            <a:ext cx="2447970" cy="1770814"/>
          </a:xfrm>
          <a:prstGeom prst="rect">
            <a:avLst/>
          </a:prstGeom>
        </p:spPr>
      </p:pic>
      <p:pic>
        <p:nvPicPr>
          <p:cNvPr id="20" name="Picture 19" descr="A police officer shaking hands with a group of children&#10;&#10;AI-generated content may be incorrect.">
            <a:extLst>
              <a:ext uri="{FF2B5EF4-FFF2-40B4-BE49-F238E27FC236}">
                <a16:creationId xmlns:a16="http://schemas.microsoft.com/office/drawing/2014/main" id="{606C6334-CB9B-ACD8-BC4B-DEFAE1DF45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075" y="1092211"/>
            <a:ext cx="2767166" cy="1844777"/>
          </a:xfrm>
          <a:prstGeom prst="rect">
            <a:avLst/>
          </a:prstGeom>
        </p:spPr>
      </p:pic>
      <p:pic>
        <p:nvPicPr>
          <p:cNvPr id="24" name="Picture 23" descr="A group of people in a kitchen&#10;&#10;AI-generated content may be incorrect.">
            <a:extLst>
              <a:ext uri="{FF2B5EF4-FFF2-40B4-BE49-F238E27FC236}">
                <a16:creationId xmlns:a16="http://schemas.microsoft.com/office/drawing/2014/main" id="{ED457F1D-75FA-9069-F1F5-308C59978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259" y="4613513"/>
            <a:ext cx="2447970" cy="2122319"/>
          </a:xfrm>
          <a:prstGeom prst="rect">
            <a:avLst/>
          </a:prstGeom>
        </p:spPr>
      </p:pic>
    </p:spTree>
    <p:extLst>
      <p:ext uri="{BB962C8B-B14F-4D97-AF65-F5344CB8AC3E}">
        <p14:creationId xmlns:p14="http://schemas.microsoft.com/office/powerpoint/2010/main" val="2007631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34F3-C3C5-5FB7-6B39-F6D488C6CB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4C99F-427B-BB7B-51BE-2C623F1D29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Operational Expense Summary	</a:t>
            </a:r>
          </a:p>
        </p:txBody>
      </p:sp>
      <p:pic>
        <p:nvPicPr>
          <p:cNvPr id="11" name="Picture 10">
            <a:extLst>
              <a:ext uri="{FF2B5EF4-FFF2-40B4-BE49-F238E27FC236}">
                <a16:creationId xmlns:a16="http://schemas.microsoft.com/office/drawing/2014/main" id="{C82AE45F-F035-846A-56F4-DF27DD4D57F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Slide Number Placeholder 9">
            <a:extLst>
              <a:ext uri="{FF2B5EF4-FFF2-40B4-BE49-F238E27FC236}">
                <a16:creationId xmlns:a16="http://schemas.microsoft.com/office/drawing/2014/main" id="{B35EC345-656C-C086-9324-1C295F65FA29}"/>
              </a:ext>
            </a:extLst>
          </p:cNvPr>
          <p:cNvSpPr>
            <a:spLocks noGrp="1"/>
          </p:cNvSpPr>
          <p:nvPr>
            <p:ph type="sldNum" sz="quarter" idx="12"/>
          </p:nvPr>
        </p:nvSpPr>
        <p:spPr>
          <a:xfrm>
            <a:off x="9269352" y="6492875"/>
            <a:ext cx="2743200" cy="365125"/>
          </a:xfrm>
        </p:spPr>
        <p:txBody>
          <a:bodyPr/>
          <a:lstStyle/>
          <a:p>
            <a:fld id="{28E6F07D-F62F-4C3B-A21E-2367E9A39921}" type="slidenum">
              <a:rPr lang="en-US" smtClean="0"/>
              <a:t>23</a:t>
            </a:fld>
            <a:endParaRPr lang="en-US" dirty="0"/>
          </a:p>
        </p:txBody>
      </p:sp>
      <p:pic>
        <p:nvPicPr>
          <p:cNvPr id="4" name="Picture 3">
            <a:extLst>
              <a:ext uri="{FF2B5EF4-FFF2-40B4-BE49-F238E27FC236}">
                <a16:creationId xmlns:a16="http://schemas.microsoft.com/office/drawing/2014/main" id="{FDDD55B7-59CB-950C-0D85-1A97F7E1A666}"/>
              </a:ext>
            </a:extLst>
          </p:cNvPr>
          <p:cNvPicPr>
            <a:picLocks noChangeAspect="1"/>
          </p:cNvPicPr>
          <p:nvPr/>
        </p:nvPicPr>
        <p:blipFill>
          <a:blip r:embed="rId4"/>
          <a:stretch>
            <a:fillRect/>
          </a:stretch>
        </p:blipFill>
        <p:spPr>
          <a:xfrm>
            <a:off x="1370013" y="969194"/>
            <a:ext cx="9419303" cy="5773105"/>
          </a:xfrm>
          <a:prstGeom prst="rect">
            <a:avLst/>
          </a:prstGeom>
        </p:spPr>
      </p:pic>
    </p:spTree>
    <p:extLst>
      <p:ext uri="{BB962C8B-B14F-4D97-AF65-F5344CB8AC3E}">
        <p14:creationId xmlns:p14="http://schemas.microsoft.com/office/powerpoint/2010/main" val="592901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9BBA3-FDE3-6012-8DA2-25F4F44B51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94A720-DDC8-0419-4997-F61B66DFE8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4. Determine cost of salary and benefits for all staff</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EDD8A55-1EEE-D489-AB69-B0CF342DAE0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AD76E42E-2245-225E-5868-D6C62AB976D5}"/>
              </a:ext>
            </a:extLst>
          </p:cNvPr>
          <p:cNvSpPr txBox="1"/>
          <p:nvPr/>
        </p:nvSpPr>
        <p:spPr>
          <a:xfrm>
            <a:off x="4620067" y="1412809"/>
            <a:ext cx="6724799" cy="4832092"/>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CFO costs out the salaries and benefits for all staff at the school level and the district level with any approved new staff added.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The Budget Manager compiles operational cost requests received from Department Heads.  These are added to the salary and benefit costs to determine the total estimated expenditure budget.</a:t>
            </a:r>
          </a:p>
          <a:p>
            <a:pPr algn="just"/>
            <a:endParaRPr lang="en-US" sz="28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7CD78599-8839-6151-5A25-393F09546D08}"/>
              </a:ext>
            </a:extLst>
          </p:cNvPr>
          <p:cNvSpPr>
            <a:spLocks noGrp="1"/>
          </p:cNvSpPr>
          <p:nvPr>
            <p:ph type="sldNum" sz="quarter" idx="12"/>
          </p:nvPr>
        </p:nvSpPr>
        <p:spPr/>
        <p:txBody>
          <a:bodyPr/>
          <a:lstStyle/>
          <a:p>
            <a:fld id="{28E6F07D-F62F-4C3B-A21E-2367E9A39921}" type="slidenum">
              <a:rPr lang="en-US" smtClean="0"/>
              <a:t>24</a:t>
            </a:fld>
            <a:endParaRPr lang="en-US" dirty="0"/>
          </a:p>
        </p:txBody>
      </p:sp>
      <p:pic>
        <p:nvPicPr>
          <p:cNvPr id="8" name="Picture 7" descr="A chalkboard with text on it next to a pair of books and a pen&#10;&#10;AI-generated content may be incorrect.">
            <a:extLst>
              <a:ext uri="{FF2B5EF4-FFF2-40B4-BE49-F238E27FC236}">
                <a16:creationId xmlns:a16="http://schemas.microsoft.com/office/drawing/2014/main" id="{6B27144A-4DB1-BB51-2F65-50C4A3F6B0A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8903" y="1496931"/>
            <a:ext cx="4064000" cy="2586990"/>
          </a:xfrm>
          <a:prstGeom prst="rect">
            <a:avLst/>
          </a:prstGeom>
        </p:spPr>
      </p:pic>
      <p:sp>
        <p:nvSpPr>
          <p:cNvPr id="9" name="TextBox 8">
            <a:extLst>
              <a:ext uri="{FF2B5EF4-FFF2-40B4-BE49-F238E27FC236}">
                <a16:creationId xmlns:a16="http://schemas.microsoft.com/office/drawing/2014/main" id="{68C135B4-D47B-865B-388F-32A6C9720129}"/>
              </a:ext>
            </a:extLst>
          </p:cNvPr>
          <p:cNvSpPr txBox="1"/>
          <p:nvPr/>
        </p:nvSpPr>
        <p:spPr>
          <a:xfrm>
            <a:off x="880791" y="6857999"/>
            <a:ext cx="11300200" cy="230832"/>
          </a:xfrm>
          <a:prstGeom prst="rect">
            <a:avLst/>
          </a:prstGeom>
          <a:noFill/>
        </p:spPr>
        <p:txBody>
          <a:bodyPr wrap="square" rtlCol="0">
            <a:spAutoFit/>
          </a:bodyPr>
          <a:lstStyle/>
          <a:p>
            <a:r>
              <a:rPr lang="en-US" sz="900" dirty="0">
                <a:hlinkClick r:id="rId5" tooltip="https://www.picpedia.org/chalkboard/b/budget-finance.html"/>
              </a:rPr>
              <a:t>This Photo</a:t>
            </a:r>
            <a:r>
              <a:rPr lang="en-US" sz="900" dirty="0"/>
              <a:t> by Unknown Author is licensed under </a:t>
            </a:r>
            <a:r>
              <a:rPr lang="en-US" sz="900" dirty="0">
                <a:hlinkClick r:id="rId6" tooltip="https://creativecommons.org/licenses/by-sa/3.0/"/>
              </a:rPr>
              <a:t>CC BY-SA</a:t>
            </a:r>
            <a:endParaRPr lang="en-US" sz="900" dirty="0"/>
          </a:p>
        </p:txBody>
      </p:sp>
      <p:pic>
        <p:nvPicPr>
          <p:cNvPr id="12" name="Picture 11" descr="A hand writing a word&#10;&#10;AI-generated content may be incorrect.">
            <a:extLst>
              <a:ext uri="{FF2B5EF4-FFF2-40B4-BE49-F238E27FC236}">
                <a16:creationId xmlns:a16="http://schemas.microsoft.com/office/drawing/2014/main" id="{F1C1B70E-6926-A5CC-6885-DD2FE51AB9F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96278" y="4726960"/>
            <a:ext cx="3389460" cy="1288832"/>
          </a:xfrm>
          <a:prstGeom prst="rect">
            <a:avLst/>
          </a:prstGeom>
        </p:spPr>
      </p:pic>
    </p:spTree>
    <p:extLst>
      <p:ext uri="{BB962C8B-B14F-4D97-AF65-F5344CB8AC3E}">
        <p14:creationId xmlns:p14="http://schemas.microsoft.com/office/powerpoint/2010/main" val="2101279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5020-4E28-D34D-BF15-2D571BE816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876BD3-935C-3DB2-2449-E6F2F3FEDDD9}"/>
              </a:ext>
            </a:extLst>
          </p:cNvPr>
          <p:cNvSpPr/>
          <p:nvPr/>
        </p:nvSpPr>
        <p:spPr>
          <a:xfrm>
            <a:off x="-11009" y="10586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Salary and Benefit Summary</a:t>
            </a:r>
          </a:p>
        </p:txBody>
      </p:sp>
      <p:pic>
        <p:nvPicPr>
          <p:cNvPr id="11" name="Picture 10">
            <a:extLst>
              <a:ext uri="{FF2B5EF4-FFF2-40B4-BE49-F238E27FC236}">
                <a16:creationId xmlns:a16="http://schemas.microsoft.com/office/drawing/2014/main" id="{C0F3ED71-13F6-9BB6-7D28-1AFD509788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72C47E4D-9478-33F0-48F8-EE8C12F6EC4E}"/>
              </a:ext>
            </a:extLst>
          </p:cNvPr>
          <p:cNvSpPr>
            <a:spLocks noGrp="1"/>
          </p:cNvSpPr>
          <p:nvPr>
            <p:ph type="sldNum" sz="quarter" idx="12"/>
          </p:nvPr>
        </p:nvSpPr>
        <p:spPr>
          <a:xfrm>
            <a:off x="8841420" y="6471821"/>
            <a:ext cx="2743200" cy="365125"/>
          </a:xfrm>
        </p:spPr>
        <p:txBody>
          <a:bodyPr/>
          <a:lstStyle/>
          <a:p>
            <a:fld id="{28E6F07D-F62F-4C3B-A21E-2367E9A39921}" type="slidenum">
              <a:rPr lang="en-US" smtClean="0"/>
              <a:t>25</a:t>
            </a:fld>
            <a:endParaRPr lang="en-US" dirty="0"/>
          </a:p>
        </p:txBody>
      </p:sp>
      <p:pic>
        <p:nvPicPr>
          <p:cNvPr id="7" name="Picture 6">
            <a:extLst>
              <a:ext uri="{FF2B5EF4-FFF2-40B4-BE49-F238E27FC236}">
                <a16:creationId xmlns:a16="http://schemas.microsoft.com/office/drawing/2014/main" id="{0BDA24EF-F5F8-EC21-C578-5D4EB3B97B3D}"/>
              </a:ext>
            </a:extLst>
          </p:cNvPr>
          <p:cNvPicPr>
            <a:picLocks noChangeAspect="1"/>
          </p:cNvPicPr>
          <p:nvPr/>
        </p:nvPicPr>
        <p:blipFill>
          <a:blip r:embed="rId4"/>
          <a:stretch>
            <a:fillRect/>
          </a:stretch>
        </p:blipFill>
        <p:spPr>
          <a:xfrm>
            <a:off x="934627" y="1107323"/>
            <a:ext cx="10051334" cy="5364498"/>
          </a:xfrm>
          <a:prstGeom prst="rect">
            <a:avLst/>
          </a:prstGeom>
        </p:spPr>
      </p:pic>
    </p:spTree>
    <p:extLst>
      <p:ext uri="{BB962C8B-B14F-4D97-AF65-F5344CB8AC3E}">
        <p14:creationId xmlns:p14="http://schemas.microsoft.com/office/powerpoint/2010/main" val="1388931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4874F-1497-8570-78CA-0F6E8E6C64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9FCB08-6BF6-A3A2-BBE1-DC0AAAD310F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bg1"/>
                </a:solidFill>
                <a:latin typeface="Arial" panose="020B0604020202020204" pitchFamily="34" charset="0"/>
                <a:cs typeface="Arial" panose="020B0604020202020204" pitchFamily="34" charset="0"/>
              </a:rPr>
              <a:t>Budgeting Process - </a:t>
            </a:r>
            <a:r>
              <a:rPr lang="en-US" sz="3200" b="1" dirty="0">
                <a:solidFill>
                  <a:srgbClr val="EEB500"/>
                </a:solidFill>
                <a:latin typeface="Arial" panose="020B0604020202020204" pitchFamily="34" charset="0"/>
                <a:cs typeface="Arial" panose="020B0604020202020204" pitchFamily="34" charset="0"/>
              </a:rPr>
              <a:t>5.  Revenues are estimated</a:t>
            </a:r>
          </a:p>
        </p:txBody>
      </p:sp>
      <p:pic>
        <p:nvPicPr>
          <p:cNvPr id="11" name="Picture 10">
            <a:extLst>
              <a:ext uri="{FF2B5EF4-FFF2-40B4-BE49-F238E27FC236}">
                <a16:creationId xmlns:a16="http://schemas.microsoft.com/office/drawing/2014/main" id="{2BDF7754-AFE2-88C7-3117-1FFF3D1D375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688A3DE1-F8B2-61A4-6CE5-0D9EF1B02679}"/>
              </a:ext>
            </a:extLst>
          </p:cNvPr>
          <p:cNvSpPr txBox="1"/>
          <p:nvPr/>
        </p:nvSpPr>
        <p:spPr>
          <a:xfrm>
            <a:off x="4706379" y="1395597"/>
            <a:ext cx="6778774" cy="4585871"/>
          </a:xfrm>
          <a:prstGeom prst="rect">
            <a:avLst/>
          </a:prstGeom>
          <a:noFill/>
        </p:spPr>
        <p:txBody>
          <a:bodyPr wrap="square">
            <a:spAutoFit/>
          </a:bodyPr>
          <a:lstStyle/>
          <a:p>
            <a:pPr algn="just"/>
            <a:r>
              <a:rPr lang="en-US" sz="2400" dirty="0">
                <a:latin typeface="Arial" panose="020B0604020202020204" pitchFamily="34" charset="0"/>
                <a:cs typeface="Arial" panose="020B0604020202020204" pitchFamily="34" charset="0"/>
              </a:rPr>
              <a:t>Preliminary revenues are projected prior to receiving preliminary revenue information from GaDOE or the Tax Commissioner’s Office.  These revenues are compared to projected expenditures to determine the net surplus or deficit for the year.  Adjustments are made as more information is received.  </a:t>
            </a:r>
          </a:p>
          <a:p>
            <a:pPr algn="just"/>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Fund balance may be used to balance a budget, or expenditures must be cut if fund balance is not available to cover the entire deficit.</a:t>
            </a:r>
          </a:p>
          <a:p>
            <a:pPr algn="just"/>
            <a:endParaRPr lang="en-US" sz="28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B17447A-9798-41FF-9795-4E265083427D}"/>
              </a:ext>
            </a:extLst>
          </p:cNvPr>
          <p:cNvSpPr>
            <a:spLocks noGrp="1"/>
          </p:cNvSpPr>
          <p:nvPr>
            <p:ph type="sldNum" sz="quarter" idx="12"/>
          </p:nvPr>
        </p:nvSpPr>
        <p:spPr/>
        <p:txBody>
          <a:bodyPr/>
          <a:lstStyle/>
          <a:p>
            <a:fld id="{28E6F07D-F62F-4C3B-A21E-2367E9A39921}" type="slidenum">
              <a:rPr lang="en-US" smtClean="0"/>
              <a:t>26</a:t>
            </a:fld>
            <a:endParaRPr lang="en-US" dirty="0"/>
          </a:p>
        </p:txBody>
      </p:sp>
      <p:pic>
        <p:nvPicPr>
          <p:cNvPr id="12" name="Picture 11" descr="A hand holding a dollar sign&#10;&#10;AI-generated content may be incorrect.">
            <a:extLst>
              <a:ext uri="{FF2B5EF4-FFF2-40B4-BE49-F238E27FC236}">
                <a16:creationId xmlns:a16="http://schemas.microsoft.com/office/drawing/2014/main" id="{0947F44D-7858-519B-FDBC-E6FBBC0C1CE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98006" y="2346262"/>
            <a:ext cx="3543300" cy="2362200"/>
          </a:xfrm>
          <a:prstGeom prst="rect">
            <a:avLst/>
          </a:prstGeom>
        </p:spPr>
      </p:pic>
    </p:spTree>
    <p:extLst>
      <p:ext uri="{BB962C8B-B14F-4D97-AF65-F5344CB8AC3E}">
        <p14:creationId xmlns:p14="http://schemas.microsoft.com/office/powerpoint/2010/main" val="2937420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337B3-B2C6-B6A2-2F9F-FD62D708D30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2ABDAC-5253-D9E5-858C-B0C46FF5780D}"/>
              </a:ext>
            </a:extLst>
          </p:cNvPr>
          <p:cNvSpPr/>
          <p:nvPr/>
        </p:nvSpPr>
        <p:spPr>
          <a:xfrm>
            <a:off x="86339" y="115701"/>
            <a:ext cx="12019321"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EEB500"/>
                </a:solidFill>
                <a:latin typeface="Arial" panose="020B0604020202020204" pitchFamily="34" charset="0"/>
                <a:cs typeface="Arial" panose="020B0604020202020204" pitchFamily="34" charset="0"/>
              </a:rPr>
              <a:t>Projected Revenues for FY27 – Prior to QBE Allotment Sheets or Tax Digest</a:t>
            </a:r>
          </a:p>
        </p:txBody>
      </p:sp>
      <p:pic>
        <p:nvPicPr>
          <p:cNvPr id="11" name="Picture 10">
            <a:extLst>
              <a:ext uri="{FF2B5EF4-FFF2-40B4-BE49-F238E27FC236}">
                <a16:creationId xmlns:a16="http://schemas.microsoft.com/office/drawing/2014/main" id="{E3C721BA-CBFD-0DE5-3B07-D65EA81401A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894D02D8-74E4-D6AE-9C55-84AF7BE60275}"/>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27</a:t>
            </a:fld>
            <a:endParaRPr lang="en-US" dirty="0"/>
          </a:p>
        </p:txBody>
      </p:sp>
      <p:pic>
        <p:nvPicPr>
          <p:cNvPr id="10" name="Picture 9">
            <a:extLst>
              <a:ext uri="{FF2B5EF4-FFF2-40B4-BE49-F238E27FC236}">
                <a16:creationId xmlns:a16="http://schemas.microsoft.com/office/drawing/2014/main" id="{FDB098E3-0E45-C999-8B9F-7E196A5BD2F5}"/>
              </a:ext>
            </a:extLst>
          </p:cNvPr>
          <p:cNvPicPr>
            <a:picLocks noChangeAspect="1"/>
          </p:cNvPicPr>
          <p:nvPr/>
        </p:nvPicPr>
        <p:blipFill>
          <a:blip r:embed="rId4"/>
          <a:stretch>
            <a:fillRect/>
          </a:stretch>
        </p:blipFill>
        <p:spPr>
          <a:xfrm>
            <a:off x="200025" y="1671484"/>
            <a:ext cx="11791950" cy="3529781"/>
          </a:xfrm>
          <a:prstGeom prst="rect">
            <a:avLst/>
          </a:prstGeom>
        </p:spPr>
      </p:pic>
    </p:spTree>
    <p:extLst>
      <p:ext uri="{BB962C8B-B14F-4D97-AF65-F5344CB8AC3E}">
        <p14:creationId xmlns:p14="http://schemas.microsoft.com/office/powerpoint/2010/main" val="2445463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1B1E-429F-447E-BB60-B207F1980E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013E81-C9A8-6798-0428-F8BFF08259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EEB500"/>
                </a:solidFill>
                <a:latin typeface="Arial" panose="020B0604020202020204" pitchFamily="34" charset="0"/>
                <a:cs typeface="Arial" panose="020B0604020202020204" pitchFamily="34" charset="0"/>
              </a:rPr>
              <a:t>Equalization Trends</a:t>
            </a:r>
          </a:p>
        </p:txBody>
      </p:sp>
      <p:pic>
        <p:nvPicPr>
          <p:cNvPr id="11" name="Picture 10">
            <a:extLst>
              <a:ext uri="{FF2B5EF4-FFF2-40B4-BE49-F238E27FC236}">
                <a16:creationId xmlns:a16="http://schemas.microsoft.com/office/drawing/2014/main" id="{8B24637A-9EB0-8EC0-CDB1-04E83E28240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947FCA5A-77BF-17B2-A875-D45A05311E9B}"/>
              </a:ext>
            </a:extLst>
          </p:cNvPr>
          <p:cNvSpPr>
            <a:spLocks noGrp="1"/>
          </p:cNvSpPr>
          <p:nvPr>
            <p:ph type="sldNum" sz="quarter" idx="12"/>
          </p:nvPr>
        </p:nvSpPr>
        <p:spPr/>
        <p:txBody>
          <a:bodyPr/>
          <a:lstStyle/>
          <a:p>
            <a:fld id="{28E6F07D-F62F-4C3B-A21E-2367E9A39921}" type="slidenum">
              <a:rPr lang="en-US" smtClean="0"/>
              <a:t>28</a:t>
            </a:fld>
            <a:endParaRPr lang="en-US" dirty="0"/>
          </a:p>
        </p:txBody>
      </p:sp>
      <p:pic>
        <p:nvPicPr>
          <p:cNvPr id="2" name="Picture 1">
            <a:extLst>
              <a:ext uri="{FF2B5EF4-FFF2-40B4-BE49-F238E27FC236}">
                <a16:creationId xmlns:a16="http://schemas.microsoft.com/office/drawing/2014/main" id="{EB0F0216-D711-24E0-3D9F-1F2A93BD31A4}"/>
              </a:ext>
            </a:extLst>
          </p:cNvPr>
          <p:cNvPicPr>
            <a:picLocks noChangeAspect="1"/>
          </p:cNvPicPr>
          <p:nvPr/>
        </p:nvPicPr>
        <p:blipFill>
          <a:blip r:embed="rId4"/>
          <a:stretch>
            <a:fillRect/>
          </a:stretch>
        </p:blipFill>
        <p:spPr>
          <a:xfrm>
            <a:off x="452283" y="1220669"/>
            <a:ext cx="11002297" cy="4854479"/>
          </a:xfrm>
          <a:prstGeom prst="rect">
            <a:avLst/>
          </a:prstGeom>
        </p:spPr>
      </p:pic>
      <p:sp>
        <p:nvSpPr>
          <p:cNvPr id="5" name="TextBox 4">
            <a:extLst>
              <a:ext uri="{FF2B5EF4-FFF2-40B4-BE49-F238E27FC236}">
                <a16:creationId xmlns:a16="http://schemas.microsoft.com/office/drawing/2014/main" id="{B44E40EB-BA7E-F3D4-0DC0-AC78DF4FCC93}"/>
              </a:ext>
            </a:extLst>
          </p:cNvPr>
          <p:cNvSpPr txBox="1"/>
          <p:nvPr/>
        </p:nvSpPr>
        <p:spPr>
          <a:xfrm>
            <a:off x="6107009" y="6173501"/>
            <a:ext cx="4806797" cy="646331"/>
          </a:xfrm>
          <a:prstGeom prst="rect">
            <a:avLst/>
          </a:prstGeom>
          <a:noFill/>
        </p:spPr>
        <p:txBody>
          <a:bodyPr wrap="square" rtlCol="0">
            <a:spAutoFit/>
          </a:bodyPr>
          <a:lstStyle/>
          <a:p>
            <a:r>
              <a:rPr lang="en-US" dirty="0"/>
              <a:t>*2027 Amounts are unavailable as of 03/11/2026</a:t>
            </a:r>
          </a:p>
          <a:p>
            <a:r>
              <a:rPr lang="en-US" dirty="0"/>
              <a:t>	</a:t>
            </a:r>
          </a:p>
        </p:txBody>
      </p:sp>
    </p:spTree>
    <p:extLst>
      <p:ext uri="{BB962C8B-B14F-4D97-AF65-F5344CB8AC3E}">
        <p14:creationId xmlns:p14="http://schemas.microsoft.com/office/powerpoint/2010/main" val="2469018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700" b="1" dirty="0">
                <a:solidFill>
                  <a:schemeClr val="bg1"/>
                </a:solidFill>
                <a:latin typeface="Arial" panose="020B0604020202020204" pitchFamily="34" charset="0"/>
                <a:cs typeface="Arial" panose="020B0604020202020204" pitchFamily="34" charset="0"/>
              </a:rPr>
              <a:t>FY27 -  General Fund Preliminary Budget</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BACD2F4-CA7D-EE3B-D093-022061096DB6}"/>
              </a:ext>
            </a:extLst>
          </p:cNvPr>
          <p:cNvSpPr>
            <a:spLocks noGrp="1"/>
          </p:cNvSpPr>
          <p:nvPr>
            <p:ph type="sldNum" sz="quarter" idx="12"/>
          </p:nvPr>
        </p:nvSpPr>
        <p:spPr>
          <a:xfrm>
            <a:off x="8994058" y="6356354"/>
            <a:ext cx="2743200" cy="365125"/>
          </a:xfrm>
        </p:spPr>
        <p:txBody>
          <a:bodyPr/>
          <a:lstStyle/>
          <a:p>
            <a:fld id="{28E6F07D-F62F-4C3B-A21E-2367E9A39921}" type="slidenum">
              <a:rPr lang="en-US" smtClean="0"/>
              <a:t>29</a:t>
            </a:fld>
            <a:endParaRPr lang="en-US" dirty="0"/>
          </a:p>
        </p:txBody>
      </p:sp>
      <p:pic>
        <p:nvPicPr>
          <p:cNvPr id="2" name="Picture 1">
            <a:extLst>
              <a:ext uri="{FF2B5EF4-FFF2-40B4-BE49-F238E27FC236}">
                <a16:creationId xmlns:a16="http://schemas.microsoft.com/office/drawing/2014/main" id="{EC1B4BA7-158E-1C79-26D1-60B98BB411C0}"/>
              </a:ext>
            </a:extLst>
          </p:cNvPr>
          <p:cNvPicPr>
            <a:picLocks noChangeAspect="1"/>
          </p:cNvPicPr>
          <p:nvPr/>
        </p:nvPicPr>
        <p:blipFill>
          <a:blip r:embed="rId4"/>
          <a:stretch>
            <a:fillRect/>
          </a:stretch>
        </p:blipFill>
        <p:spPr>
          <a:xfrm>
            <a:off x="727586" y="1184361"/>
            <a:ext cx="10363200" cy="5297475"/>
          </a:xfrm>
          <a:prstGeom prst="rect">
            <a:avLst/>
          </a:prstGeom>
        </p:spPr>
      </p:pic>
    </p:spTree>
    <p:extLst>
      <p:ext uri="{BB962C8B-B14F-4D97-AF65-F5344CB8AC3E}">
        <p14:creationId xmlns:p14="http://schemas.microsoft.com/office/powerpoint/2010/main" val="714178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38AC8-8451-CC85-01B4-2D72D4F5E07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835599-F749-3ABB-CCF9-01D560797C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Budgeting Process  </a:t>
            </a:r>
            <a:r>
              <a:rPr lang="en-US" sz="1800" b="1" dirty="0">
                <a:solidFill>
                  <a:srgbClr val="EEB500"/>
                </a:solidFill>
                <a:latin typeface="Arial" panose="020B0604020202020204" pitchFamily="34" charset="0"/>
                <a:cs typeface="Arial" panose="020B0604020202020204" pitchFamily="34" charset="0"/>
              </a:rPr>
              <a:t>6.  Board Work Sessions are held for information and feedback.</a:t>
            </a:r>
          </a:p>
        </p:txBody>
      </p:sp>
      <p:pic>
        <p:nvPicPr>
          <p:cNvPr id="11" name="Picture 10">
            <a:extLst>
              <a:ext uri="{FF2B5EF4-FFF2-40B4-BE49-F238E27FC236}">
                <a16:creationId xmlns:a16="http://schemas.microsoft.com/office/drawing/2014/main" id="{C88D45C8-0BA7-E24E-D12D-A5B13AB1D26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B1BB8C0C-9F7D-D209-B41D-F81EBCB1A718}"/>
              </a:ext>
            </a:extLst>
          </p:cNvPr>
          <p:cNvSpPr txBox="1"/>
          <p:nvPr/>
        </p:nvSpPr>
        <p:spPr>
          <a:xfrm>
            <a:off x="4722830" y="1234427"/>
            <a:ext cx="6646798" cy="5262979"/>
          </a:xfrm>
          <a:prstGeom prst="rect">
            <a:avLst/>
          </a:prstGeom>
          <a:noFill/>
        </p:spPr>
        <p:txBody>
          <a:bodyPr wrap="square">
            <a:spAutoFit/>
          </a:bodyPr>
          <a:lstStyle/>
          <a:p>
            <a:pPr algn="just"/>
            <a:r>
              <a:rPr lang="en-US" sz="2800" dirty="0">
                <a:latin typeface="Arial" panose="020B0604020202020204" pitchFamily="34" charset="0"/>
                <a:cs typeface="Arial" panose="020B0604020202020204" pitchFamily="34" charset="0"/>
              </a:rPr>
              <a:t>Board Budget work sessions are held to share information with the Bibb Board of Education and to receive their input for budget decisions.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Each consecutive work session shares more information about the budget as new data is received from GaDOE and the Tax Commissioner’s Office on revenues and as decisions are made about staffing and operational expenditures.</a:t>
            </a:r>
          </a:p>
        </p:txBody>
      </p:sp>
      <p:sp>
        <p:nvSpPr>
          <p:cNvPr id="4" name="Slide Number Placeholder 3">
            <a:extLst>
              <a:ext uri="{FF2B5EF4-FFF2-40B4-BE49-F238E27FC236}">
                <a16:creationId xmlns:a16="http://schemas.microsoft.com/office/drawing/2014/main" id="{79A85E5E-AF0A-416F-B654-FC548A2FB28C}"/>
              </a:ext>
            </a:extLst>
          </p:cNvPr>
          <p:cNvSpPr>
            <a:spLocks noGrp="1"/>
          </p:cNvSpPr>
          <p:nvPr>
            <p:ph type="sldNum" sz="quarter" idx="12"/>
          </p:nvPr>
        </p:nvSpPr>
        <p:spPr/>
        <p:txBody>
          <a:bodyPr/>
          <a:lstStyle/>
          <a:p>
            <a:fld id="{28E6F07D-F62F-4C3B-A21E-2367E9A39921}" type="slidenum">
              <a:rPr lang="en-US" smtClean="0"/>
              <a:t>30</a:t>
            </a:fld>
            <a:endParaRPr lang="en-US" dirty="0"/>
          </a:p>
        </p:txBody>
      </p:sp>
      <p:pic>
        <p:nvPicPr>
          <p:cNvPr id="6" name="Picture 5" descr="A group of people posing for a photo&#10;&#10;AI-generated content may be incorrect.">
            <a:extLst>
              <a:ext uri="{FF2B5EF4-FFF2-40B4-BE49-F238E27FC236}">
                <a16:creationId xmlns:a16="http://schemas.microsoft.com/office/drawing/2014/main" id="{B9C52BD8-A537-9037-FD0E-966B61CE5A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39" y="1026160"/>
            <a:ext cx="4548291" cy="3032194"/>
          </a:xfrm>
          <a:prstGeom prst="rect">
            <a:avLst/>
          </a:prstGeom>
        </p:spPr>
      </p:pic>
      <p:pic>
        <p:nvPicPr>
          <p:cNvPr id="8" name="Picture 7" descr="A group of people in hardhats digging a hole in the ground&#10;&#10;AI-generated content may be incorrect.">
            <a:extLst>
              <a:ext uri="{FF2B5EF4-FFF2-40B4-BE49-F238E27FC236}">
                <a16:creationId xmlns:a16="http://schemas.microsoft.com/office/drawing/2014/main" id="{2968D382-9279-8770-45E7-FC28FF56BE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00" y="4296429"/>
            <a:ext cx="3474720" cy="1911331"/>
          </a:xfrm>
          <a:prstGeom prst="rect">
            <a:avLst/>
          </a:prstGeom>
        </p:spPr>
      </p:pic>
    </p:spTree>
    <p:extLst>
      <p:ext uri="{BB962C8B-B14F-4D97-AF65-F5344CB8AC3E}">
        <p14:creationId xmlns:p14="http://schemas.microsoft.com/office/powerpoint/2010/main" val="2034198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35C61-3F97-B03C-9C13-0577C8242E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21D1F7-13AE-EA0B-41D8-70E172EB267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Budgeting Process                </a:t>
            </a:r>
            <a:r>
              <a:rPr lang="en-US" sz="2000" b="1" dirty="0">
                <a:solidFill>
                  <a:srgbClr val="EEB500"/>
                </a:solidFill>
                <a:latin typeface="Arial" panose="020B0604020202020204" pitchFamily="34" charset="0"/>
                <a:cs typeface="Arial" panose="020B0604020202020204" pitchFamily="34" charset="0"/>
              </a:rPr>
              <a:t>7.  Tentative Adoption of Budget and Public Hearings.</a:t>
            </a:r>
          </a:p>
        </p:txBody>
      </p:sp>
      <p:pic>
        <p:nvPicPr>
          <p:cNvPr id="11" name="Picture 10">
            <a:extLst>
              <a:ext uri="{FF2B5EF4-FFF2-40B4-BE49-F238E27FC236}">
                <a16:creationId xmlns:a16="http://schemas.microsoft.com/office/drawing/2014/main" id="{0BC4FB4D-F2FD-B990-D1C3-BB585E8EB8A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EE05DC0D-3601-7A38-45BB-AB834E463B0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sp>
        <p:nvSpPr>
          <p:cNvPr id="2" name="Slide Number Placeholder 1">
            <a:extLst>
              <a:ext uri="{FF2B5EF4-FFF2-40B4-BE49-F238E27FC236}">
                <a16:creationId xmlns:a16="http://schemas.microsoft.com/office/drawing/2014/main" id="{D659A678-DC42-B269-18F5-B63547205C5B}"/>
              </a:ext>
            </a:extLst>
          </p:cNvPr>
          <p:cNvSpPr>
            <a:spLocks noGrp="1"/>
          </p:cNvSpPr>
          <p:nvPr>
            <p:ph type="sldNum" sz="quarter" idx="12"/>
          </p:nvPr>
        </p:nvSpPr>
        <p:spPr/>
        <p:txBody>
          <a:bodyPr/>
          <a:lstStyle/>
          <a:p>
            <a:fld id="{28E6F07D-F62F-4C3B-A21E-2367E9A39921}" type="slidenum">
              <a:rPr lang="en-US" smtClean="0"/>
              <a:t>31</a:t>
            </a:fld>
            <a:endParaRPr lang="en-US" dirty="0"/>
          </a:p>
        </p:txBody>
      </p:sp>
      <p:pic>
        <p:nvPicPr>
          <p:cNvPr id="8" name="Picture 7" descr="A brick building with a sign on the front&#10;&#10;AI-generated content may be incorrect.">
            <a:extLst>
              <a:ext uri="{FF2B5EF4-FFF2-40B4-BE49-F238E27FC236}">
                <a16:creationId xmlns:a16="http://schemas.microsoft.com/office/drawing/2014/main" id="{4A69DC53-AE48-2AF1-8EFD-4BC65712BE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C456CD56-AEF9-2C7A-FE24-72BB0BF810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Tree>
    <p:extLst>
      <p:ext uri="{BB962C8B-B14F-4D97-AF65-F5344CB8AC3E}">
        <p14:creationId xmlns:p14="http://schemas.microsoft.com/office/powerpoint/2010/main" val="3954547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Budgeting Process 		</a:t>
            </a:r>
            <a:r>
              <a:rPr lang="en-US" sz="2000" b="1" dirty="0">
                <a:solidFill>
                  <a:srgbClr val="EEB500"/>
                </a:solidFill>
                <a:latin typeface="Arial" panose="020B0604020202020204" pitchFamily="34" charset="0"/>
                <a:cs typeface="Arial" panose="020B0604020202020204" pitchFamily="34" charset="0"/>
              </a:rPr>
              <a:t>8.  Final adoption of Budget.  </a:t>
            </a:r>
          </a:p>
          <a:p>
            <a:r>
              <a:rPr lang="en-US" sz="2000" b="1" dirty="0">
                <a:solidFill>
                  <a:srgbClr val="EEB500"/>
                </a:solidFill>
                <a:latin typeface="Arial" panose="020B0604020202020204" pitchFamily="34" charset="0"/>
                <a:cs typeface="Arial" panose="020B0604020202020204" pitchFamily="34" charset="0"/>
              </a:rPr>
              <a: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sp>
        <p:nvSpPr>
          <p:cNvPr id="4" name="Slide Number Placeholder 3">
            <a:extLst>
              <a:ext uri="{FF2B5EF4-FFF2-40B4-BE49-F238E27FC236}">
                <a16:creationId xmlns:a16="http://schemas.microsoft.com/office/drawing/2014/main" id="{DCFA2C33-7341-8B4D-0F97-0FC54703844A}"/>
              </a:ext>
            </a:extLst>
          </p:cNvPr>
          <p:cNvSpPr>
            <a:spLocks noGrp="1"/>
          </p:cNvSpPr>
          <p:nvPr>
            <p:ph type="sldNum" sz="quarter" idx="12"/>
          </p:nvPr>
        </p:nvSpPr>
        <p:spPr/>
        <p:txBody>
          <a:bodyPr/>
          <a:lstStyle/>
          <a:p>
            <a:fld id="{28E6F07D-F62F-4C3B-A21E-2367E9A39921}" type="slidenum">
              <a:rPr lang="en-US" smtClean="0"/>
              <a:t>32</a:t>
            </a:fld>
            <a:endParaRPr lang="en-US" dirty="0"/>
          </a:p>
        </p:txBody>
      </p:sp>
    </p:spTree>
    <p:extLst>
      <p:ext uri="{BB962C8B-B14F-4D97-AF65-F5344CB8AC3E}">
        <p14:creationId xmlns:p14="http://schemas.microsoft.com/office/powerpoint/2010/main" val="3098411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2BE78F9E-CBFD-1FF3-B9B2-4AC5956D0828}"/>
              </a:ext>
            </a:extLst>
          </p:cNvPr>
          <p:cNvSpPr>
            <a:spLocks noGrp="1"/>
          </p:cNvSpPr>
          <p:nvPr>
            <p:ph type="sldNum" sz="quarter" idx="12"/>
          </p:nvPr>
        </p:nvSpPr>
        <p:spPr/>
        <p:txBody>
          <a:bodyPr/>
          <a:lstStyle/>
          <a:p>
            <a:fld id="{28E6F07D-F62F-4C3B-A21E-2367E9A39921}" type="slidenum">
              <a:rPr lang="en-US" smtClean="0"/>
              <a:t>33</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5C8C986D-9CF8-3FB3-C8C0-82A78B24D49B}"/>
              </a:ext>
            </a:extLst>
          </p:cNvPr>
          <p:cNvSpPr>
            <a:spLocks noGrp="1"/>
          </p:cNvSpPr>
          <p:nvPr>
            <p:ph type="sldNum" sz="quarter" idx="12"/>
          </p:nvPr>
        </p:nvSpPr>
        <p:spPr/>
        <p:txBody>
          <a:bodyPr/>
          <a:lstStyle/>
          <a:p>
            <a:fld id="{28E6F07D-F62F-4C3B-A21E-2367E9A39921}" type="slidenum">
              <a:rPr lang="en-US" smtClean="0"/>
              <a:t>34</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8396738b-b1ae-4af0-8e65-3374ccaab230" xsi:nil="true"/>
    <lcf76f155ced4ddcb4097134ff3c332f xmlns="8396738b-b1ae-4af0-8e65-3374ccaab230">
      <Terms xmlns="http://schemas.microsoft.com/office/infopath/2007/PartnerControls"/>
    </lcf76f155ced4ddcb4097134ff3c332f>
    <TaxCatchAll xmlns="2748f444-86b2-4035-8ea6-11a2636eff2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822B361BA15646A2EDADC28614D046" ma:contentTypeVersion="11" ma:contentTypeDescription="Create a new document." ma:contentTypeScope="" ma:versionID="8feebba8389acf6412677a7bf1610b71">
  <xsd:schema xmlns:xsd="http://www.w3.org/2001/XMLSchema" xmlns:xs="http://www.w3.org/2001/XMLSchema" xmlns:p="http://schemas.microsoft.com/office/2006/metadata/properties" xmlns:ns2="8396738b-b1ae-4af0-8e65-3374ccaab230" xmlns:ns3="2748f444-86b2-4035-8ea6-11a2636eff2f" targetNamespace="http://schemas.microsoft.com/office/2006/metadata/properties" ma:root="true" ma:fieldsID="41381172cb9aacba24f461ed8875f5ef" ns2:_="" ns3:_="">
    <xsd:import namespace="8396738b-b1ae-4af0-8e65-3374ccaab230"/>
    <xsd:import namespace="2748f444-86b2-4035-8ea6-11a2636eff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_Flow_SignoffStatu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96738b-b1ae-4af0-8e65-3374ccaab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Flow_SignoffStatus" ma:index="11" nillable="true" ma:displayName="Sign-off status" ma:internalName="_x0024_Resources_x003a_core_x002c_Signoff_Status">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48f444-86b2-4035-8ea6-11a2636eff2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f685ca1-a437-46cc-9ae3-5a6d322b94ec}" ma:internalName="TaxCatchAll" ma:showField="CatchAllData" ma:web="2748f444-86b2-4035-8ea6-11a2636eff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6B429F-01E4-44FF-B265-FD321C8B3224}">
  <ds:schemaRefs>
    <ds:schemaRef ds:uri="http://schemas.microsoft.com/office/2006/metadata/properties"/>
    <ds:schemaRef ds:uri="http://schemas.microsoft.com/office/infopath/2007/PartnerControls"/>
    <ds:schemaRef ds:uri="8396738b-b1ae-4af0-8e65-3374ccaab230"/>
    <ds:schemaRef ds:uri="2748f444-86b2-4035-8ea6-11a2636eff2f"/>
  </ds:schemaRefs>
</ds:datastoreItem>
</file>

<file path=customXml/itemProps2.xml><?xml version="1.0" encoding="utf-8"?>
<ds:datastoreItem xmlns:ds="http://schemas.openxmlformats.org/officeDocument/2006/customXml" ds:itemID="{5D6618AF-33DC-4AEA-A704-CCC022FC5D66}">
  <ds:schemaRefs>
    <ds:schemaRef ds:uri="http://schemas.microsoft.com/sharepoint/v3/contenttype/forms"/>
  </ds:schemaRefs>
</ds:datastoreItem>
</file>

<file path=customXml/itemProps3.xml><?xml version="1.0" encoding="utf-8"?>
<ds:datastoreItem xmlns:ds="http://schemas.openxmlformats.org/officeDocument/2006/customXml" ds:itemID="{ED9DD05E-937F-4F9B-82C8-3E28732FA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96738b-b1ae-4af0-8e65-3374ccaab230"/>
    <ds:schemaRef ds:uri="2748f444-86b2-4035-8ea6-11a2636eff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7444</TotalTime>
  <Words>1696</Words>
  <Application>Microsoft Office PowerPoint</Application>
  <PresentationFormat>Widescreen</PresentationFormat>
  <Paragraphs>211</Paragraphs>
  <Slides>34</Slides>
  <Notes>30</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8" baseType="lpstr">
      <vt:lpstr>Arial</vt:lpstr>
      <vt:lpstr>Arial Narrow</vt:lpstr>
      <vt:lpstr>Arial,Sans-Serif</vt:lpstr>
      <vt:lpstr>Calibri</vt:lpstr>
      <vt:lpstr>Calibri Light</vt:lpstr>
      <vt:lpstr>Courier New</vt:lpstr>
      <vt:lpstr>Courier New,monospace</vt:lpstr>
      <vt:lpstr>Trade Gothic Next</vt:lpstr>
      <vt:lpstr>Trade Gothic Next Cond</vt:lpstr>
      <vt:lpstr>Trade Gothic Next HvyCd</vt:lpstr>
      <vt:lpstr>Wingdings</vt:lpstr>
      <vt:lpstr>Office Theme</vt:lpstr>
      <vt:lpstr>1_Office Theme</vt:lpstr>
      <vt:lpstr>Worksheet</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25</cp:revision>
  <cp:lastPrinted>2025-03-28T13:06:58Z</cp:lastPrinted>
  <dcterms:created xsi:type="dcterms:W3CDTF">2023-05-01T16:02:45Z</dcterms:created>
  <dcterms:modified xsi:type="dcterms:W3CDTF">2026-10-08T17:51:20Z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0x01010022822B361BA15646A2EDADC28614D046</vt:lpwstr>
  </property>
  <property fmtid="{D5CDD505-2E9C-101B-9397-08002B2CF9AE}" pid="3" name="MediaServiceImageTags">
    <vt:lpwstr/>
  </property>
</Properties>
</file>