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9"/>
  </p:notesMasterIdLst>
  <p:sldIdLst>
    <p:sldId id="292" r:id="rId5"/>
    <p:sldId id="298" r:id="rId6"/>
    <p:sldId id="297" r:id="rId7"/>
    <p:sldId id="287" r:id="rId8"/>
    <p:sldId id="299" r:id="rId9"/>
    <p:sldId id="3509" r:id="rId10"/>
    <p:sldId id="3518" r:id="rId11"/>
    <p:sldId id="3519" r:id="rId12"/>
    <p:sldId id="3520" r:id="rId13"/>
    <p:sldId id="3510" r:id="rId14"/>
    <p:sldId id="3492" r:id="rId15"/>
    <p:sldId id="3506" r:id="rId16"/>
    <p:sldId id="3504" r:id="rId17"/>
    <p:sldId id="3505" r:id="rId18"/>
    <p:sldId id="3507" r:id="rId19"/>
    <p:sldId id="3511" r:id="rId20"/>
    <p:sldId id="303" r:id="rId21"/>
    <p:sldId id="3515" r:id="rId22"/>
    <p:sldId id="3517" r:id="rId23"/>
    <p:sldId id="3516" r:id="rId24"/>
    <p:sldId id="3514" r:id="rId25"/>
    <p:sldId id="291" r:id="rId26"/>
    <p:sldId id="301" r:id="rId27"/>
    <p:sldId id="302" r:id="rId28"/>
    <p:sldId id="3512" r:id="rId29"/>
    <p:sldId id="306" r:id="rId30"/>
    <p:sldId id="3508" r:id="rId31"/>
    <p:sldId id="3513" r:id="rId32"/>
    <p:sldId id="304" r:id="rId33"/>
    <p:sldId id="3320" r:id="rId34"/>
    <p:sldId id="308" r:id="rId35"/>
    <p:sldId id="294" r:id="rId36"/>
    <p:sldId id="295" r:id="rId37"/>
    <p:sldId id="279" r:id="rId3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F07246-B8F7-4CF2-8D8E-6A96F9DEBC18}" type="doc">
      <dgm:prSet loTypeId="urn:microsoft.com/office/officeart/2005/8/layout/pyramid1" loCatId="pyramid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8E4AE7-6667-41D3-A7E7-C184A659D0C5}">
      <dgm:prSet phldrT="[Text]" custT="1"/>
      <dgm:spPr>
        <a:solidFill>
          <a:srgbClr val="DFBD51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2400"/>
        </a:p>
        <a:p>
          <a:pPr>
            <a:lnSpc>
              <a:spcPct val="100000"/>
            </a:lnSpc>
            <a:spcAft>
              <a:spcPts val="0"/>
            </a:spcAft>
          </a:pPr>
          <a:endParaRPr lang="en-US" sz="240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b="1"/>
            <a:t>Tier 3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110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b="0"/>
            <a:t>School, community and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b="0"/>
            <a:t>staffing for legal Intervention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b="0"/>
            <a:t>Attendance Task Force Meeting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2400"/>
        </a:p>
      </dgm:t>
    </dgm:pt>
    <dgm:pt modelId="{C596BAA4-74C0-4600-9EB1-06126DBBE465}" type="parTrans" cxnId="{C01A5E45-0718-49DA-A2C0-84EB515ED376}">
      <dgm:prSet/>
      <dgm:spPr/>
      <dgm:t>
        <a:bodyPr/>
        <a:lstStyle/>
        <a:p>
          <a:endParaRPr lang="en-US"/>
        </a:p>
      </dgm:t>
    </dgm:pt>
    <dgm:pt modelId="{383B3C42-0A18-4137-84EF-549CF5494FE1}" type="sibTrans" cxnId="{C01A5E45-0718-49DA-A2C0-84EB515ED376}">
      <dgm:prSet/>
      <dgm:spPr/>
      <dgm:t>
        <a:bodyPr/>
        <a:lstStyle/>
        <a:p>
          <a:endParaRPr lang="en-US"/>
        </a:p>
      </dgm:t>
    </dgm:pt>
    <dgm:pt modelId="{12D8E32F-41E5-424C-A323-8738E73424E3}">
      <dgm:prSet phldrT="[Text]" custT="1"/>
      <dgm:spPr>
        <a:solidFill>
          <a:srgbClr val="DFBD51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240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b="1"/>
            <a:t>Tier 2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/>
            <a:t>Personalized Outreach/Intervention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/>
            <a:t>(increase engagement, caring mentors, parent meeting- signed documentation)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/>
            <a:t>*Students that are "at risk"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/>
            <a:t>*Students missing 3-7 days/tardies 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2400"/>
        </a:p>
      </dgm:t>
    </dgm:pt>
    <dgm:pt modelId="{65A0D67E-9474-4A8A-A32E-F2C84D518D44}" type="parTrans" cxnId="{B43989F1-BE0D-4340-BE28-6E069E2068B9}">
      <dgm:prSet/>
      <dgm:spPr/>
      <dgm:t>
        <a:bodyPr/>
        <a:lstStyle/>
        <a:p>
          <a:endParaRPr lang="en-US"/>
        </a:p>
      </dgm:t>
    </dgm:pt>
    <dgm:pt modelId="{032B815A-8D0A-4744-87ED-4A4EF2D07CB2}" type="sibTrans" cxnId="{B43989F1-BE0D-4340-BE28-6E069E2068B9}">
      <dgm:prSet/>
      <dgm:spPr/>
      <dgm:t>
        <a:bodyPr/>
        <a:lstStyle/>
        <a:p>
          <a:endParaRPr lang="en-US"/>
        </a:p>
      </dgm:t>
    </dgm:pt>
    <dgm:pt modelId="{D853ECD0-3D44-4A89-A29C-583E479337A4}">
      <dgm:prSet phldrT="[Text]" custT="1"/>
      <dgm:spPr>
        <a:solidFill>
          <a:srgbClr val="DFBD51"/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en-US" sz="2400" b="1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b="1"/>
            <a:t>Tier 1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/>
            <a:t>District/School Wide Attendance Strategies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1400"/>
            <a:t>(All Students)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1400"/>
            <a:t>* Creating an Engaging and Positive School Culture and Climate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1400"/>
            <a:t>* Students missing less than 5 days of school/5 </a:t>
          </a:r>
          <a:r>
            <a:rPr lang="en-US" sz="1400" err="1"/>
            <a:t>tardies</a:t>
          </a:r>
          <a:endParaRPr lang="en-US" sz="1400"/>
        </a:p>
        <a:p>
          <a:pPr>
            <a:lnSpc>
              <a:spcPct val="90000"/>
            </a:lnSpc>
            <a:spcAft>
              <a:spcPct val="35000"/>
            </a:spcAft>
          </a:pPr>
          <a:endParaRPr lang="en-US" sz="1400"/>
        </a:p>
      </dgm:t>
    </dgm:pt>
    <dgm:pt modelId="{BB2377E8-FB4C-4AF5-9715-D58A4F4AC3FA}" type="parTrans" cxnId="{8461FB4E-3AAF-4A73-A105-ECF7971DE1C9}">
      <dgm:prSet/>
      <dgm:spPr/>
      <dgm:t>
        <a:bodyPr/>
        <a:lstStyle/>
        <a:p>
          <a:endParaRPr lang="en-US"/>
        </a:p>
      </dgm:t>
    </dgm:pt>
    <dgm:pt modelId="{0146BB2E-E666-49CE-9CD1-0A45E87778B2}" type="sibTrans" cxnId="{8461FB4E-3AAF-4A73-A105-ECF7971DE1C9}">
      <dgm:prSet/>
      <dgm:spPr/>
      <dgm:t>
        <a:bodyPr/>
        <a:lstStyle/>
        <a:p>
          <a:endParaRPr lang="en-US"/>
        </a:p>
      </dgm:t>
    </dgm:pt>
    <dgm:pt modelId="{4C275266-AA40-43E1-9A44-025FD4380A4F}" type="pres">
      <dgm:prSet presAssocID="{43F07246-B8F7-4CF2-8D8E-6A96F9DEBC18}" presName="Name0" presStyleCnt="0">
        <dgm:presLayoutVars>
          <dgm:dir/>
          <dgm:animLvl val="lvl"/>
          <dgm:resizeHandles val="exact"/>
        </dgm:presLayoutVars>
      </dgm:prSet>
      <dgm:spPr/>
    </dgm:pt>
    <dgm:pt modelId="{6155D733-C767-4501-975B-2FEA6AF58006}" type="pres">
      <dgm:prSet presAssocID="{AD8E4AE7-6667-41D3-A7E7-C184A659D0C5}" presName="Name8" presStyleCnt="0"/>
      <dgm:spPr/>
    </dgm:pt>
    <dgm:pt modelId="{DAC5D690-DC9F-4C92-BAB0-1C640E7D782B}" type="pres">
      <dgm:prSet presAssocID="{AD8E4AE7-6667-41D3-A7E7-C184A659D0C5}" presName="level" presStyleLbl="node1" presStyleIdx="0" presStyleCnt="3" custScaleX="106268">
        <dgm:presLayoutVars>
          <dgm:chMax val="1"/>
          <dgm:bulletEnabled val="1"/>
        </dgm:presLayoutVars>
      </dgm:prSet>
      <dgm:spPr/>
    </dgm:pt>
    <dgm:pt modelId="{3936DE9D-2DD3-42EF-BF69-3C94CF373458}" type="pres">
      <dgm:prSet presAssocID="{AD8E4AE7-6667-41D3-A7E7-C184A659D0C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A97212B-C867-4F6E-8EEA-4EBF91A58CC2}" type="pres">
      <dgm:prSet presAssocID="{12D8E32F-41E5-424C-A323-8738E73424E3}" presName="Name8" presStyleCnt="0"/>
      <dgm:spPr/>
    </dgm:pt>
    <dgm:pt modelId="{E5139616-9C83-4A6D-9AE1-99C3DC7FF139}" type="pres">
      <dgm:prSet presAssocID="{12D8E32F-41E5-424C-A323-8738E73424E3}" presName="level" presStyleLbl="node1" presStyleIdx="1" presStyleCnt="3" custScaleX="101239">
        <dgm:presLayoutVars>
          <dgm:chMax val="1"/>
          <dgm:bulletEnabled val="1"/>
        </dgm:presLayoutVars>
      </dgm:prSet>
      <dgm:spPr/>
    </dgm:pt>
    <dgm:pt modelId="{70DEF106-E896-4AA9-B6A3-FB540306AE42}" type="pres">
      <dgm:prSet presAssocID="{12D8E32F-41E5-424C-A323-8738E73424E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B1FAD71-0A19-4851-9DEB-E2FD3356278D}" type="pres">
      <dgm:prSet presAssocID="{D853ECD0-3D44-4A89-A29C-583E479337A4}" presName="Name8" presStyleCnt="0"/>
      <dgm:spPr/>
    </dgm:pt>
    <dgm:pt modelId="{E4CDE6F2-FAEB-4F51-980C-0F3614C02E72}" type="pres">
      <dgm:prSet presAssocID="{D853ECD0-3D44-4A89-A29C-583E479337A4}" presName="level" presStyleLbl="node1" presStyleIdx="2" presStyleCnt="3" custScaleY="110995" custLinFactNeighborX="1206" custLinFactNeighborY="14136">
        <dgm:presLayoutVars>
          <dgm:chMax val="1"/>
          <dgm:bulletEnabled val="1"/>
        </dgm:presLayoutVars>
      </dgm:prSet>
      <dgm:spPr/>
    </dgm:pt>
    <dgm:pt modelId="{E572E91E-CC01-4BF9-843B-9A8DAFC2CA36}" type="pres">
      <dgm:prSet presAssocID="{D853ECD0-3D44-4A89-A29C-583E479337A4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E0A4E3B-8FD7-400A-9EF4-4C4C14B5D114}" type="presOf" srcId="{43F07246-B8F7-4CF2-8D8E-6A96F9DEBC18}" destId="{4C275266-AA40-43E1-9A44-025FD4380A4F}" srcOrd="0" destOrd="0" presId="urn:microsoft.com/office/officeart/2005/8/layout/pyramid1"/>
    <dgm:cxn modelId="{C01A5E45-0718-49DA-A2C0-84EB515ED376}" srcId="{43F07246-B8F7-4CF2-8D8E-6A96F9DEBC18}" destId="{AD8E4AE7-6667-41D3-A7E7-C184A659D0C5}" srcOrd="0" destOrd="0" parTransId="{C596BAA4-74C0-4600-9EB1-06126DBBE465}" sibTransId="{383B3C42-0A18-4137-84EF-549CF5494FE1}"/>
    <dgm:cxn modelId="{8461FB4E-3AAF-4A73-A105-ECF7971DE1C9}" srcId="{43F07246-B8F7-4CF2-8D8E-6A96F9DEBC18}" destId="{D853ECD0-3D44-4A89-A29C-583E479337A4}" srcOrd="2" destOrd="0" parTransId="{BB2377E8-FB4C-4AF5-9715-D58A4F4AC3FA}" sibTransId="{0146BB2E-E666-49CE-9CD1-0A45E87778B2}"/>
    <dgm:cxn modelId="{E8D62659-43C1-4894-9E8D-7F6C0FED027B}" type="presOf" srcId="{D853ECD0-3D44-4A89-A29C-583E479337A4}" destId="{E572E91E-CC01-4BF9-843B-9A8DAFC2CA36}" srcOrd="1" destOrd="0" presId="urn:microsoft.com/office/officeart/2005/8/layout/pyramid1"/>
    <dgm:cxn modelId="{B81C7C7B-67A8-4357-805D-5B99DD0122A1}" type="presOf" srcId="{12D8E32F-41E5-424C-A323-8738E73424E3}" destId="{E5139616-9C83-4A6D-9AE1-99C3DC7FF139}" srcOrd="0" destOrd="0" presId="urn:microsoft.com/office/officeart/2005/8/layout/pyramid1"/>
    <dgm:cxn modelId="{A5FCF18F-09AB-4FF8-86EC-386E77A7CAF3}" type="presOf" srcId="{D853ECD0-3D44-4A89-A29C-583E479337A4}" destId="{E4CDE6F2-FAEB-4F51-980C-0F3614C02E72}" srcOrd="0" destOrd="0" presId="urn:microsoft.com/office/officeart/2005/8/layout/pyramid1"/>
    <dgm:cxn modelId="{FE4F62A9-6CF1-44D5-A6A8-495D60137987}" type="presOf" srcId="{12D8E32F-41E5-424C-A323-8738E73424E3}" destId="{70DEF106-E896-4AA9-B6A3-FB540306AE42}" srcOrd="1" destOrd="0" presId="urn:microsoft.com/office/officeart/2005/8/layout/pyramid1"/>
    <dgm:cxn modelId="{3C8BCFD0-76C7-4E47-8150-C5DE491634BC}" type="presOf" srcId="{AD8E4AE7-6667-41D3-A7E7-C184A659D0C5}" destId="{DAC5D690-DC9F-4C92-BAB0-1C640E7D782B}" srcOrd="0" destOrd="0" presId="urn:microsoft.com/office/officeart/2005/8/layout/pyramid1"/>
    <dgm:cxn modelId="{3B0B97ED-E3A8-4A49-A1C7-A44C3E0A3A94}" type="presOf" srcId="{AD8E4AE7-6667-41D3-A7E7-C184A659D0C5}" destId="{3936DE9D-2DD3-42EF-BF69-3C94CF373458}" srcOrd="1" destOrd="0" presId="urn:microsoft.com/office/officeart/2005/8/layout/pyramid1"/>
    <dgm:cxn modelId="{B43989F1-BE0D-4340-BE28-6E069E2068B9}" srcId="{43F07246-B8F7-4CF2-8D8E-6A96F9DEBC18}" destId="{12D8E32F-41E5-424C-A323-8738E73424E3}" srcOrd="1" destOrd="0" parTransId="{65A0D67E-9474-4A8A-A32E-F2C84D518D44}" sibTransId="{032B815A-8D0A-4744-87ED-4A4EF2D07CB2}"/>
    <dgm:cxn modelId="{B22C85FF-D773-43A4-8E1D-6DEBDF888CE2}" type="presParOf" srcId="{4C275266-AA40-43E1-9A44-025FD4380A4F}" destId="{6155D733-C767-4501-975B-2FEA6AF58006}" srcOrd="0" destOrd="0" presId="urn:microsoft.com/office/officeart/2005/8/layout/pyramid1"/>
    <dgm:cxn modelId="{38490006-5C59-41BD-98D2-638456B18E26}" type="presParOf" srcId="{6155D733-C767-4501-975B-2FEA6AF58006}" destId="{DAC5D690-DC9F-4C92-BAB0-1C640E7D782B}" srcOrd="0" destOrd="0" presId="urn:microsoft.com/office/officeart/2005/8/layout/pyramid1"/>
    <dgm:cxn modelId="{A2B4E2E3-0681-4EB9-87F3-FB162025527B}" type="presParOf" srcId="{6155D733-C767-4501-975B-2FEA6AF58006}" destId="{3936DE9D-2DD3-42EF-BF69-3C94CF373458}" srcOrd="1" destOrd="0" presId="urn:microsoft.com/office/officeart/2005/8/layout/pyramid1"/>
    <dgm:cxn modelId="{81F7614F-DCAE-4FF2-A37C-D616054FEC48}" type="presParOf" srcId="{4C275266-AA40-43E1-9A44-025FD4380A4F}" destId="{5A97212B-C867-4F6E-8EEA-4EBF91A58CC2}" srcOrd="1" destOrd="0" presId="urn:microsoft.com/office/officeart/2005/8/layout/pyramid1"/>
    <dgm:cxn modelId="{6F86A467-4C12-4E88-9F06-237642C0A3D5}" type="presParOf" srcId="{5A97212B-C867-4F6E-8EEA-4EBF91A58CC2}" destId="{E5139616-9C83-4A6D-9AE1-99C3DC7FF139}" srcOrd="0" destOrd="0" presId="urn:microsoft.com/office/officeart/2005/8/layout/pyramid1"/>
    <dgm:cxn modelId="{30A0179C-C0DE-4C72-935C-ED44E7426BD5}" type="presParOf" srcId="{5A97212B-C867-4F6E-8EEA-4EBF91A58CC2}" destId="{70DEF106-E896-4AA9-B6A3-FB540306AE42}" srcOrd="1" destOrd="0" presId="urn:microsoft.com/office/officeart/2005/8/layout/pyramid1"/>
    <dgm:cxn modelId="{E5B821CE-5315-4ABB-9B78-F139E441B640}" type="presParOf" srcId="{4C275266-AA40-43E1-9A44-025FD4380A4F}" destId="{CB1FAD71-0A19-4851-9DEB-E2FD3356278D}" srcOrd="2" destOrd="0" presId="urn:microsoft.com/office/officeart/2005/8/layout/pyramid1"/>
    <dgm:cxn modelId="{2D6B3D01-2C2A-4D9B-8EBD-421693D1C0FF}" type="presParOf" srcId="{CB1FAD71-0A19-4851-9DEB-E2FD3356278D}" destId="{E4CDE6F2-FAEB-4F51-980C-0F3614C02E72}" srcOrd="0" destOrd="0" presId="urn:microsoft.com/office/officeart/2005/8/layout/pyramid1"/>
    <dgm:cxn modelId="{1D903393-7748-4C34-B122-95B36B1748E5}" type="presParOf" srcId="{CB1FAD71-0A19-4851-9DEB-E2FD3356278D}" destId="{E572E91E-CC01-4BF9-843B-9A8DAFC2CA3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5D690-DC9F-4C92-BAB0-1C640E7D782B}">
      <dsp:nvSpPr>
        <dsp:cNvPr id="0" name=""/>
        <dsp:cNvSpPr/>
      </dsp:nvSpPr>
      <dsp:spPr>
        <a:xfrm>
          <a:off x="2269914" y="0"/>
          <a:ext cx="2356496" cy="1536398"/>
        </a:xfrm>
        <a:prstGeom prst="trapezoid">
          <a:avLst>
            <a:gd name="adj" fmla="val 72166"/>
          </a:avLst>
        </a:prstGeom>
        <a:solidFill>
          <a:srgbClr val="DFBD5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400" kern="1200"/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400" kern="1200"/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/>
            <a:t>Tier 3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1100" kern="1200"/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0" kern="1200"/>
            <a:t>School, community and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0" kern="1200"/>
            <a:t>staffing for legal Intervention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0" kern="1200"/>
            <a:t>Attendance Task Force Meeting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400" kern="1200"/>
        </a:p>
      </dsp:txBody>
      <dsp:txXfrm>
        <a:off x="2269914" y="0"/>
        <a:ext cx="2356496" cy="1536398"/>
      </dsp:txXfrm>
    </dsp:sp>
    <dsp:sp modelId="{E5139616-9C83-4A6D-9AE1-99C3DC7FF139}">
      <dsp:nvSpPr>
        <dsp:cNvPr id="0" name=""/>
        <dsp:cNvSpPr/>
      </dsp:nvSpPr>
      <dsp:spPr>
        <a:xfrm>
          <a:off x="1203184" y="1536398"/>
          <a:ext cx="4489957" cy="1536398"/>
        </a:xfrm>
        <a:prstGeom prst="trapezoid">
          <a:avLst>
            <a:gd name="adj" fmla="val 72166"/>
          </a:avLst>
        </a:prstGeom>
        <a:solidFill>
          <a:srgbClr val="DFBD5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400" kern="1200"/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/>
            <a:t>Tier 2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/>
            <a:t>Personalized Outreach/Intervention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kern="1200"/>
            <a:t>(increase engagement, caring mentors, parent meeting- signed documentation)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/>
            <a:t>*Students that are "at risk"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/>
            <a:t>*Students missing 3-7 days/tardies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400" kern="1200"/>
        </a:p>
      </dsp:txBody>
      <dsp:txXfrm>
        <a:off x="1988926" y="1536398"/>
        <a:ext cx="2918472" cy="1536398"/>
      </dsp:txXfrm>
    </dsp:sp>
    <dsp:sp modelId="{E4CDE6F2-FAEB-4F51-980C-0F3614C02E72}">
      <dsp:nvSpPr>
        <dsp:cNvPr id="0" name=""/>
        <dsp:cNvSpPr/>
      </dsp:nvSpPr>
      <dsp:spPr>
        <a:xfrm>
          <a:off x="0" y="3072796"/>
          <a:ext cx="6896326" cy="1705324"/>
        </a:xfrm>
        <a:prstGeom prst="trapezoid">
          <a:avLst>
            <a:gd name="adj" fmla="val 72166"/>
          </a:avLst>
        </a:prstGeom>
        <a:solidFill>
          <a:srgbClr val="DFBD5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/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/>
            <a:t>Tier 1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/>
            <a:t>District/School Wide Attendance Strategies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(All Students)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* Creating an Engaging and Positive School Culture and Climate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* Students missing less than 5 days of school/5 </a:t>
          </a:r>
          <a:r>
            <a:rPr lang="en-US" sz="1400" kern="1200" err="1"/>
            <a:t>tardies</a:t>
          </a:r>
          <a:endParaRPr lang="en-US" sz="14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206857" y="3072796"/>
        <a:ext cx="4482611" cy="1705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80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1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01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25E05-8B40-B7C8-76CF-BB4E6EE34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723E14-8B14-72D0-9FC5-BAD825692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D53A58-C885-71A9-8D72-9AC19E497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B8E8D-770F-1161-EDB1-A0D5B1BAA9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31689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8FF75-BB7B-2FE0-D576-A7D84D6A2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B0486F-0E55-9A04-7D18-F190E1F1F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951B49-7739-D01A-0DD8-8E400F8C3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6C049-D3D4-C306-83F7-9621071501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73988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0E0D5-984A-849C-1758-0691DAF54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BB7D13-D521-F8FA-F418-5A03D6466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20A05A-D860-2EEB-EE57-66EDA0514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58606-7DBF-FD4A-16A2-53801C268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1099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53C9A-D828-D051-6288-B75E909D8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A7FBCA-BE93-3415-42B8-8B1480221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876940-13F6-509A-E354-56E39C4B9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DFBBA-86E9-F938-2BDA-AEF18693F3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2161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078FF-8D0C-A8BE-2891-3423CA93E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FB78A-C852-6FB8-2DC4-F3A730D23B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3EF5F2-C596-0210-7EE3-EA109F541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2F588-9ACF-DA73-4FF6-380CB3959F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560E63B2-D433-497B-82B7-B837A3F36A2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99931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2336F-C94A-B2B3-81E6-627255ED9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DFB295-F3CA-6A64-C7C1-C421C4383A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87B24C-A3BE-9B8C-01F6-67E3B23F1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08CAD-8F38-1DEB-6A4C-CCD68CBBB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55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AA831-6C66-17E4-A578-25E76E8B2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A7E98B-ED0D-04AD-A3C3-B1C2A79C39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14D1E7-9D6A-91AE-79CA-BBAB5B239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264A4-4DA1-54BB-068F-70790831C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078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816D8-C0AA-216A-9BD8-8C578A430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D2BD7A-C6F2-B280-1E08-C84BD6D4D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34F8EB-823B-574B-E7B0-43EA0C2E66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5EC46-1025-18A1-1097-46892D875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43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3095B-9220-2DDA-197F-2A4F926C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8D28-9878-F2BF-6B4F-2A6D0B2D9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CF732D-7A4C-2B9F-D6A1-493BA9337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94CF3-43C1-36F6-4D8E-6E11B721F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72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EF6C4-6847-0862-E681-1665A3E0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970494-D2CE-CA4E-24FA-69E3F6E04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596CD8-0954-16AB-0F7B-F4EF19023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EEABD8-CE74-EBC5-7DE6-B26D26E3FA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79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B15A4-ADCF-BFC5-C53D-653C234FF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2B8901-9118-41AA-E9F4-7EEC21390A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594894-E67C-9CE8-3C4D-70E3A3700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E3142-E0FD-E3BC-85A0-C0B2C1A2B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55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 panose="020B0604020202020204" pitchFamily="34" charset="0"/>
              <a:buChar char="•"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5CBD-76F5-4E74-9F03-EDD48D4855F3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FC0C-29E9-46A1-B716-F172A13160F9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D027-8B28-4779-8E31-A1918257E6D3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DCE4-1570-4E78-AC54-B262808C35C4}" type="datetime1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377A0-32BF-490E-ACC6-EBCA60471E6C}" type="datetime1">
              <a:rPr lang="en-US" smtClean="0"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2F3A-4F92-472A-BE19-631A11E06C7A}" type="datetime1">
              <a:rPr lang="en-US" smtClean="0"/>
              <a:t>3/18/2026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98C6-D883-4D1F-B7B0-D694A02BF803}" type="datetime1">
              <a:rPr lang="en-US" smtClean="0"/>
              <a:t>3/18/2026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D9FF4-4A2D-455C-AD86-56C1148082D6}" type="datetime1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43C2-B37E-4C30-9595-4D7E524A28DE}" type="datetime1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79A49-1DA9-44D1-BFDF-B5B49B78CB18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A5DAD-A806-4FED-B57B-3AE16AAA7C84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852AF-A165-3D3E-0513-6576028B1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391" y="493190"/>
            <a:ext cx="11409218" cy="593959"/>
          </a:xfrm>
        </p:spPr>
        <p:txBody>
          <a:bodyPr bIns="0" anchor="b">
            <a:normAutofit/>
          </a:bodyPr>
          <a:lstStyle>
            <a:lvl1pPr algn="ctr">
              <a:defRPr sz="3460" b="1" cap="all" spc="253" baseline="0"/>
            </a:lvl1pPr>
          </a:lstStyle>
          <a:p>
            <a:r>
              <a:rPr lang="en-US"/>
              <a:t>Click to add title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74D6B98-63F2-584B-AE33-0DA0B1004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29252" y="1515659"/>
            <a:ext cx="1086348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AD667B3-7C84-6A0E-B405-4D4EE6E62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29252" y="1116350"/>
            <a:ext cx="1086348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DE373F1-7D13-5F15-BEB1-209E927E3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29252" y="5262177"/>
            <a:ext cx="1086348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A85B721-2EB4-F4CC-BB7E-2074359AB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29252" y="6082394"/>
            <a:ext cx="1086348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E54C478-2FE4-A5A5-262F-8BDD797A1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29252" y="3258893"/>
            <a:ext cx="1086348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61E3B91-5F59-C50A-3CAF-8144979F5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29252" y="2741068"/>
            <a:ext cx="1086348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4416DBE-E6E7-94B1-D3DF-9BB0DF946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29252" y="4390052"/>
            <a:ext cx="1086348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771DA21-16DD-DEC3-D236-9D4B54D79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158360" y="1663054"/>
            <a:ext cx="18980" cy="93690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5E1932B-B722-EA83-BE67-6F774CF00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4324960" y="3421459"/>
            <a:ext cx="0" cy="82486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32E280B-5450-6720-1885-83DABF6EC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8007962" y="3425390"/>
            <a:ext cx="0" cy="82486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EABF3CC-4BB3-1958-446B-8C433BCF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4324960" y="5410525"/>
            <a:ext cx="0" cy="512948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7BD2C96-559C-5E55-E83E-71B8B137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8007962" y="5412970"/>
            <a:ext cx="0" cy="512948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C8F6F4C-512F-C11E-C81D-66EBDE8DF5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4492" y="-4955"/>
            <a:ext cx="1978766" cy="407222"/>
          </a:xfrm>
          <a:solidFill>
            <a:schemeClr val="accent1">
              <a:lumMod val="75000"/>
            </a:schemeClr>
          </a:solidFill>
        </p:spPr>
        <p:txBody>
          <a:bodyPr tIns="91440" anchor="ctr">
            <a:noAutofit/>
          </a:bodyPr>
          <a:lstStyle>
            <a:lvl1pPr marL="0" indent="0" algn="ctr">
              <a:buNone/>
              <a:defRPr sz="1181" b="1" cap="all" spc="211" baseline="0">
                <a:solidFill>
                  <a:schemeClr val="bg1"/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B3D7AE-6F29-593C-4092-AB8A4639B8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2113" y="1227426"/>
            <a:ext cx="11407775" cy="224541"/>
          </a:xfrm>
        </p:spPr>
        <p:txBody>
          <a:bodyPr>
            <a:noAutofit/>
          </a:bodyPr>
          <a:lstStyle>
            <a:lvl1pPr marL="0" indent="0" algn="ctr">
              <a:buNone/>
              <a:defRPr sz="1097" b="1" cap="all" spc="127" baseline="0"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0C619A-A563-EAAB-8C62-67D92A5EC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205" y="1729347"/>
            <a:ext cx="1967697" cy="8085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9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7FFA335-A140-EF33-8254-E76320A031CD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62564" y="1825212"/>
            <a:ext cx="1500979" cy="616818"/>
          </a:xfrm>
        </p:spPr>
        <p:txBody>
          <a:bodyPr>
            <a:normAutofit/>
          </a:bodyPr>
          <a:lstStyle>
            <a:lvl1pPr marL="0" indent="0" algn="ctr">
              <a:buNone/>
              <a:defRPr sz="844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8A0F142-DB28-78C8-EBA4-467EFEC181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0382" y="1734230"/>
            <a:ext cx="2947432" cy="407222"/>
          </a:xfrm>
          <a:noFill/>
        </p:spPr>
        <p:txBody>
          <a:bodyPr tIns="91440" bIns="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278" b="1" cap="all" spc="0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5BAF79C2-D07B-C59D-8AA7-39A5979BF5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90382" y="2121841"/>
            <a:ext cx="2947432" cy="407222"/>
          </a:xfrm>
          <a:noFill/>
        </p:spPr>
        <p:txBody>
          <a:bodyPr t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81" b="0" cap="all" spc="-42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F51E5FBD-AEFB-C9AD-4A23-0790FAA1C2E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12817" y="1787944"/>
            <a:ext cx="4114800" cy="224541"/>
          </a:xfrm>
          <a:noFill/>
        </p:spPr>
        <p:txBody>
          <a:bodyPr t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1" b="1" cap="none" spc="0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A5190AEA-38DF-8DB4-5C09-C4C11F1D0B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12817" y="2056440"/>
            <a:ext cx="4888372" cy="481453"/>
          </a:xfrm>
          <a:noFill/>
        </p:spPr>
        <p:txBody>
          <a:bodyPr t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1" b="0" cap="none" spc="0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42" name="Picture Placeholder 40">
            <a:extLst>
              <a:ext uri="{FF2B5EF4-FFF2-40B4-BE49-F238E27FC236}">
                <a16:creationId xmlns:a16="http://schemas.microsoft.com/office/drawing/2014/main" id="{DD664B2C-6CD1-827C-97D5-1CD6B9B337A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07055" y="2826897"/>
            <a:ext cx="749808" cy="316325"/>
          </a:xfrm>
        </p:spPr>
        <p:txBody>
          <a:bodyPr>
            <a:normAutofit/>
          </a:bodyPr>
          <a:lstStyle>
            <a:lvl1pPr marL="0" indent="0" algn="ctr">
              <a:buNone/>
              <a:defRPr sz="422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435194D-7AC5-6A47-B4D6-229FED4734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51392" y="2796676"/>
            <a:ext cx="1318556" cy="224541"/>
          </a:xfrm>
          <a:noFill/>
        </p:spPr>
        <p:txBody>
          <a:bodyPr tIns="91440" bIns="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097" b="1" cap="all" spc="0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#####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9CF0DE9-8419-DFFA-9821-2FF54598755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51391" y="3040038"/>
            <a:ext cx="1318556" cy="137903"/>
          </a:xfrm>
          <a:noFill/>
        </p:spPr>
        <p:txBody>
          <a:bodyPr lIns="91440" tIns="0" bIns="27432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675" b="1" cap="all" spc="-42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</a:t>
            </a:r>
          </a:p>
        </p:txBody>
      </p:sp>
      <p:sp>
        <p:nvSpPr>
          <p:cNvPr id="43" name="Picture Placeholder 40">
            <a:extLst>
              <a:ext uri="{FF2B5EF4-FFF2-40B4-BE49-F238E27FC236}">
                <a16:creationId xmlns:a16="http://schemas.microsoft.com/office/drawing/2014/main" id="{242A7BAE-381A-272C-2619-68CFDC62862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100578" y="2826897"/>
            <a:ext cx="749808" cy="316325"/>
          </a:xfrm>
        </p:spPr>
        <p:txBody>
          <a:bodyPr>
            <a:normAutofit/>
          </a:bodyPr>
          <a:lstStyle>
            <a:lvl1pPr marL="0" indent="0" algn="ctr">
              <a:buNone/>
              <a:defRPr sz="422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429FAFEF-C28D-EE77-5811-04D2D03270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6001" y="2796676"/>
            <a:ext cx="1318556" cy="224541"/>
          </a:xfrm>
          <a:noFill/>
        </p:spPr>
        <p:txBody>
          <a:bodyPr tIns="91440" bIns="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097" b="1" cap="all" spc="0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#####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FABBB2EF-E54D-3072-1BE1-7AEFF3215E1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46001" y="3040038"/>
            <a:ext cx="1814719" cy="137903"/>
          </a:xfrm>
          <a:noFill/>
        </p:spPr>
        <p:txBody>
          <a:bodyPr lIns="91440" tIns="0" bIns="27432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675" b="1" cap="all" spc="-42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</a:t>
            </a:r>
          </a:p>
        </p:txBody>
      </p:sp>
      <p:sp>
        <p:nvSpPr>
          <p:cNvPr id="44" name="Picture Placeholder 40">
            <a:extLst>
              <a:ext uri="{FF2B5EF4-FFF2-40B4-BE49-F238E27FC236}">
                <a16:creationId xmlns:a16="http://schemas.microsoft.com/office/drawing/2014/main" id="{F3491F1B-9896-9097-5EE7-D447EC028499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6227146" y="2792178"/>
            <a:ext cx="914400" cy="385763"/>
          </a:xfrm>
        </p:spPr>
        <p:txBody>
          <a:bodyPr>
            <a:normAutofit/>
          </a:bodyPr>
          <a:lstStyle>
            <a:lvl1pPr marL="0" indent="0" algn="ctr">
              <a:buNone/>
              <a:defRPr sz="422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2AAC94A-F2E3-AAE6-44B4-3056530BF0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59636" y="2796676"/>
            <a:ext cx="1318556" cy="224541"/>
          </a:xfrm>
          <a:noFill/>
        </p:spPr>
        <p:txBody>
          <a:bodyPr tIns="91440" bIns="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097" b="1" cap="all" spc="0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#####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D924E0A5-FA67-6E2F-DD92-A3C4C1DD449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53849" y="3040038"/>
            <a:ext cx="1665787" cy="137903"/>
          </a:xfrm>
          <a:noFill/>
        </p:spPr>
        <p:txBody>
          <a:bodyPr lIns="91440" tIns="0" bIns="27432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675" b="1" cap="all" spc="-42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</a:t>
            </a:r>
          </a:p>
        </p:txBody>
      </p:sp>
      <p:sp>
        <p:nvSpPr>
          <p:cNvPr id="45" name="Picture Placeholder 40">
            <a:extLst>
              <a:ext uri="{FF2B5EF4-FFF2-40B4-BE49-F238E27FC236}">
                <a16:creationId xmlns:a16="http://schemas.microsoft.com/office/drawing/2014/main" id="{6B8F58C2-5E6D-A6BE-BB17-F5E8CB885F54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270593" y="2792178"/>
            <a:ext cx="914400" cy="385763"/>
          </a:xfrm>
        </p:spPr>
        <p:txBody>
          <a:bodyPr>
            <a:normAutofit/>
          </a:bodyPr>
          <a:lstStyle>
            <a:lvl1pPr marL="0" indent="0" algn="ctr">
              <a:buNone/>
              <a:defRPr sz="422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E5FB58C-E333-CD1F-69E7-EEF882CC3C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267703" y="2796676"/>
            <a:ext cx="1318556" cy="224541"/>
          </a:xfrm>
          <a:noFill/>
        </p:spPr>
        <p:txBody>
          <a:bodyPr tIns="91440" bIns="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097" b="1" cap="all" spc="0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#####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61426AC-E37C-6AFB-3283-D2AE8376563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267702" y="3040038"/>
            <a:ext cx="1318557" cy="137903"/>
          </a:xfrm>
          <a:noFill/>
        </p:spPr>
        <p:txBody>
          <a:bodyPr lIns="91440" tIns="0" bIns="27432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675" b="1" cap="all" spc="-42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92F51A5-F1CF-5F87-861D-75D1F7B3D7A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2620" y="3423033"/>
            <a:ext cx="1623000" cy="566710"/>
          </a:xfrm>
          <a:noFill/>
        </p:spPr>
        <p:txBody>
          <a:bodyPr lIns="45720" tIns="91440" rIns="45720" bIns="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4050" b="1" cap="all" spc="-63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AFAA8535-3E69-ACE6-AEF9-3F93DEA3FAF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992933" y="3429611"/>
            <a:ext cx="1916572" cy="205188"/>
          </a:xfrm>
          <a:noFill/>
        </p:spPr>
        <p:txBody>
          <a:bodyPr lIns="45720" tIns="0" rIns="0" bIns="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591" b="0" i="1" cap="none" spc="0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ABCC7085-4519-4EE5-4421-365A73BF3AC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02420" y="3619872"/>
            <a:ext cx="1907084" cy="369870"/>
          </a:xfrm>
          <a:noFill/>
        </p:spPr>
        <p:txBody>
          <a:bodyPr lIns="0" tIns="0" bIns="27432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2025" b="1" cap="all" spc="-127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DC454019-0EBC-CD30-31FA-F0AC9C7CD1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856" y="4030728"/>
            <a:ext cx="3299648" cy="224541"/>
          </a:xfrm>
          <a:noFill/>
        </p:spPr>
        <p:txBody>
          <a:bodyPr tIns="0" bIns="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591" b="0" cap="none" spc="0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399A226-30E1-B562-B247-E1018F6D86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43400" y="3423033"/>
            <a:ext cx="1594414" cy="566710"/>
          </a:xfrm>
          <a:noFill/>
        </p:spPr>
        <p:txBody>
          <a:bodyPr lIns="45720" tIns="91440" rIns="45720" bIns="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4050" b="1" cap="all" spc="-63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67" name="Text Placeholder 7">
            <a:extLst>
              <a:ext uri="{FF2B5EF4-FFF2-40B4-BE49-F238E27FC236}">
                <a16:creationId xmlns:a16="http://schemas.microsoft.com/office/drawing/2014/main" id="{77D98E09-000E-C9EF-778A-B3928111368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998092" y="3424103"/>
            <a:ext cx="1698839" cy="211822"/>
          </a:xfrm>
          <a:noFill/>
        </p:spPr>
        <p:txBody>
          <a:bodyPr lIns="45720" tIns="0" rIns="0" bIns="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591" b="0" i="1" cap="none" spc="0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CE22A759-9D59-A354-F681-EDF8079E985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02440" y="3619872"/>
            <a:ext cx="1698840" cy="369870"/>
          </a:xfrm>
          <a:noFill/>
        </p:spPr>
        <p:txBody>
          <a:bodyPr lIns="0" tIns="0" bIns="27432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2025" b="1" cap="all" spc="-127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E8060602-8D2F-AEE0-A7F9-ED2E0D70CBE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05280" y="4031108"/>
            <a:ext cx="3096001" cy="224541"/>
          </a:xfrm>
          <a:noFill/>
        </p:spPr>
        <p:txBody>
          <a:bodyPr tIns="0" bIns="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591" b="0" cap="none" spc="0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B9A6F6AD-F84B-90FB-4692-3549B230F0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26400" y="3423032"/>
            <a:ext cx="2058648" cy="566710"/>
          </a:xfrm>
          <a:noFill/>
        </p:spPr>
        <p:txBody>
          <a:bodyPr lIns="45720" tIns="91440" rIns="45720" bIns="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4050" b="1" cap="all" spc="-63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EFA01D98-E3EA-FF5E-B9AB-9FF806CF33D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142361" y="3429000"/>
            <a:ext cx="1494698" cy="211822"/>
          </a:xfrm>
          <a:noFill/>
        </p:spPr>
        <p:txBody>
          <a:bodyPr lIns="45720" tIns="0" rIns="0" bIns="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591" b="0" i="1" cap="none" spc="0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3969B0F2-011B-ADCF-8BEE-3B4FD12FE6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151848" y="3619872"/>
            <a:ext cx="1485210" cy="369870"/>
          </a:xfrm>
          <a:noFill/>
        </p:spPr>
        <p:txBody>
          <a:bodyPr lIns="0" tIns="0" bIns="27432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2025" b="1" cap="all" spc="-127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32933E22-1C80-0EE2-481F-CCA0515C1EC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50245" y="4030727"/>
            <a:ext cx="3250944" cy="224541"/>
          </a:xfrm>
          <a:noFill/>
        </p:spPr>
        <p:txBody>
          <a:bodyPr tIns="0" bIns="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591" b="0" cap="none" spc="0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2" name="Chart Placeholder 31">
            <a:extLst>
              <a:ext uri="{FF2B5EF4-FFF2-40B4-BE49-F238E27FC236}">
                <a16:creationId xmlns:a16="http://schemas.microsoft.com/office/drawing/2014/main" id="{1DBFE095-E970-60D8-97E9-046D09643F8F}"/>
              </a:ext>
            </a:extLst>
          </p:cNvPr>
          <p:cNvSpPr>
            <a:spLocks noGrp="1"/>
          </p:cNvSpPr>
          <p:nvPr>
            <p:ph type="chart" sz="quarter" idx="36"/>
          </p:nvPr>
        </p:nvSpPr>
        <p:spPr>
          <a:xfrm>
            <a:off x="579377" y="4353253"/>
            <a:ext cx="11145264" cy="86726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91" b="1" cap="all" baseline="0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6" name="Picture Placeholder 40">
            <a:extLst>
              <a:ext uri="{FF2B5EF4-FFF2-40B4-BE49-F238E27FC236}">
                <a16:creationId xmlns:a16="http://schemas.microsoft.com/office/drawing/2014/main" id="{C87C5C10-2B94-1A7B-1509-D2263A0109B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22244" y="5450478"/>
            <a:ext cx="1051560" cy="443627"/>
          </a:xfrm>
        </p:spPr>
        <p:txBody>
          <a:bodyPr>
            <a:normAutofit/>
          </a:bodyPr>
          <a:lstStyle>
            <a:lvl1pPr marL="0" indent="0" algn="ctr">
              <a:buNone/>
              <a:defRPr sz="422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B3A7A9C8-9F4F-0F22-ACD5-F301EC2BC39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19540" y="5488500"/>
            <a:ext cx="1858380" cy="472308"/>
          </a:xfrm>
          <a:noFill/>
        </p:spPr>
        <p:txBody>
          <a:bodyPr lIns="45720" tIns="45720" rIns="45720" bIns="457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59" b="1" cap="all" spc="0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47" name="Picture Placeholder 40">
            <a:extLst>
              <a:ext uri="{FF2B5EF4-FFF2-40B4-BE49-F238E27FC236}">
                <a16:creationId xmlns:a16="http://schemas.microsoft.com/office/drawing/2014/main" id="{9F042D57-F1BB-0333-C845-41E4CE0A7C70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618598" y="5450478"/>
            <a:ext cx="1051560" cy="443627"/>
          </a:xfrm>
        </p:spPr>
        <p:txBody>
          <a:bodyPr>
            <a:normAutofit/>
          </a:bodyPr>
          <a:lstStyle>
            <a:lvl1pPr marL="0" indent="0" algn="ctr">
              <a:buNone/>
              <a:defRPr sz="422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FAD7B4BF-F2DE-8A30-78F6-7590349B2A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863220" y="5488500"/>
            <a:ext cx="1858380" cy="472308"/>
          </a:xfrm>
          <a:noFill/>
        </p:spPr>
        <p:txBody>
          <a:bodyPr lIns="45720" tIns="45720" rIns="45720" bIns="457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59" b="1" cap="all" spc="0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48" name="Picture Placeholder 40">
            <a:extLst>
              <a:ext uri="{FF2B5EF4-FFF2-40B4-BE49-F238E27FC236}">
                <a16:creationId xmlns:a16="http://schemas.microsoft.com/office/drawing/2014/main" id="{60CFCFFA-E643-1F91-3375-92DF2D881AB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293990" y="5450478"/>
            <a:ext cx="1051560" cy="443627"/>
          </a:xfrm>
        </p:spPr>
        <p:txBody>
          <a:bodyPr>
            <a:normAutofit/>
          </a:bodyPr>
          <a:lstStyle>
            <a:lvl1pPr marL="0" indent="0" algn="ctr">
              <a:buNone/>
              <a:defRPr sz="422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3FDBEF85-50EF-4499-1076-151F58CE479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8297" y="5488500"/>
            <a:ext cx="2261751" cy="472308"/>
          </a:xfrm>
          <a:noFill/>
        </p:spPr>
        <p:txBody>
          <a:bodyPr lIns="45720" tIns="45720" rIns="45720" bIns="457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59" b="1" cap="all" spc="0" baseline="0">
                <a:solidFill>
                  <a:schemeClr val="tx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46B40880-6586-3229-9046-4C0E55D88895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09856" y="6204054"/>
            <a:ext cx="3907640" cy="518778"/>
          </a:xfrm>
          <a:noFill/>
        </p:spPr>
        <p:txBody>
          <a:bodyPr tIns="45720" bIns="4572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1" b="0" cap="none" spc="0" baseline="0">
                <a:solidFill>
                  <a:schemeClr val="tx1"/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B538B08A-1AC8-43C4-4405-B55022C4EDC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54332" y="6185453"/>
            <a:ext cx="1978766" cy="243655"/>
          </a:xfrm>
          <a:noFill/>
        </p:spPr>
        <p:txBody>
          <a:bodyPr lIns="45720" tIns="45720" rIns="45720" bIns="4572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34" b="1" cap="none" spc="-42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F505D322-42FC-E37B-D709-4435E8C8CF6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62780" y="6481345"/>
            <a:ext cx="1978766" cy="381448"/>
          </a:xfrm>
          <a:solidFill>
            <a:schemeClr val="accent1">
              <a:lumMod val="75000"/>
            </a:schemeClr>
          </a:solidFill>
        </p:spPr>
        <p:txBody>
          <a:bodyPr lIns="45720" tIns="228600" rIns="4572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759" b="1" cap="all" spc="127" baseline="0">
                <a:solidFill>
                  <a:schemeClr val="bg1"/>
                </a:solidFill>
                <a:latin typeface="+mj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D8E22B08-2AD9-5B0F-CCA7-0FFE4D11681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721600" y="6185453"/>
            <a:ext cx="3907640" cy="518778"/>
          </a:xfrm>
          <a:noFill/>
        </p:spPr>
        <p:txBody>
          <a:bodyPr tIns="45720" bIns="4572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591" b="0" cap="none" spc="0" baseline="0">
                <a:solidFill>
                  <a:schemeClr val="tx1"/>
                </a:solidFill>
                <a:latin typeface="+mn-lt"/>
              </a:defRPr>
            </a:lvl1pPr>
            <a:lvl2pPr marL="257184" indent="0">
              <a:buNone/>
              <a:defRPr cap="all" baseline="0">
                <a:latin typeface="+mj-lt"/>
              </a:defRPr>
            </a:lvl2pPr>
            <a:lvl3pPr marL="514368" indent="0">
              <a:buNone/>
              <a:defRPr cap="all" baseline="0">
                <a:latin typeface="+mj-lt"/>
              </a:defRPr>
            </a:lvl3pPr>
            <a:lvl4pPr marL="771552" indent="0">
              <a:buNone/>
              <a:defRPr cap="all" baseline="0">
                <a:latin typeface="+mj-lt"/>
              </a:defRPr>
            </a:lvl4pPr>
            <a:lvl5pPr marL="1028735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410751272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ADC4D-BD63-4774-A443-0A4CAE5F93BB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10256"/>
            <a:ext cx="12198217" cy="1342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Presented by: BCSD Senior Cabinet &amp; Select Principals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065327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March 19, 2026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874" y="241780"/>
            <a:ext cx="4294251" cy="125944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688320" y="5060660"/>
            <a:ext cx="1367210" cy="13371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05A306-5E68-C4D2-0A7A-25B4EBD792BA}"/>
              </a:ext>
            </a:extLst>
          </p:cNvPr>
          <p:cNvSpPr txBox="1"/>
          <p:nvPr/>
        </p:nvSpPr>
        <p:spPr>
          <a:xfrm>
            <a:off x="502775" y="1582913"/>
            <a:ext cx="1117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THE PUSH: District Efforts on the Ground to Boost Achievement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99B1E3-0C00-EE99-4BE2-EFA26DCF4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077" y="2335643"/>
            <a:ext cx="7708490" cy="2893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>
                <a:latin typeface="Trade Gothic Next" panose="020B0503040303020004" pitchFamily="34" charset="0"/>
              </a:rPr>
              <a:t>will graduate </a:t>
            </a:r>
            <a:r>
              <a:rPr lang="en-US" sz="2000" b="1" i="1">
                <a:latin typeface="Trade Gothic Next" panose="020B0503040303020004" pitchFamily="34" charset="0"/>
              </a:rPr>
              <a:t>empowered</a:t>
            </a:r>
            <a:r>
              <a:rPr lang="en-US" sz="200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>
                <a:latin typeface="Trade Gothic Next" panose="020B0503040303020004" pitchFamily="34" charset="0"/>
              </a:rPr>
              <a:t>engage</a:t>
            </a:r>
            <a:r>
              <a:rPr lang="en-US" sz="200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>
                <a:latin typeface="Trade Gothic Next" panose="020B0503040303020004" pitchFamily="34" charset="0"/>
              </a:rPr>
              <a:t>exposure</a:t>
            </a:r>
            <a:r>
              <a:rPr lang="en-US" sz="200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>
                <a:latin typeface="Trade Gothic Next" panose="020B0503040303020004" pitchFamily="34" charset="0"/>
              </a:rPr>
              <a:t>experiences</a:t>
            </a:r>
            <a:r>
              <a:rPr lang="en-US" sz="2000">
                <a:latin typeface="Trade Gothic Next" panose="020B0503040303020004" pitchFamily="34" charset="0"/>
              </a:rPr>
              <a:t>, thereby </a:t>
            </a:r>
            <a:r>
              <a:rPr lang="en-US" sz="2000" b="1" i="1">
                <a:latin typeface="Trade Gothic Next" panose="020B0503040303020004" pitchFamily="34" charset="0"/>
              </a:rPr>
              <a:t>enlightening</a:t>
            </a:r>
            <a:r>
              <a:rPr lang="en-US" sz="200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40" y="1044932"/>
            <a:ext cx="11807894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latin typeface="Arial Narrow" panose="020B0606020202030204" pitchFamily="34" charset="0"/>
              </a:rPr>
              <a:t>The purpose of this presentation is to provide the Board with a snapshot of how </a:t>
            </a:r>
            <a:r>
              <a:rPr lang="en-US" sz="1800" i="1">
                <a:latin typeface="Arial Narrow" panose="020B0606020202030204" pitchFamily="34" charset="0"/>
              </a:rPr>
              <a:t>THE PUSH </a:t>
            </a:r>
            <a:r>
              <a:rPr lang="en-US" sz="1800">
                <a:latin typeface="Arial Narrow" panose="020B0606020202030204" pitchFamily="34" charset="0"/>
              </a:rPr>
              <a:t>is being implemented across Bibb County School District. We will highlight the strategies, supports, and school-level actions currently underway to strengthen instruction, increase student attendance, and accelerate academic achievement.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latin typeface="Arial Narrow" panose="020B0606020202030204" pitchFamily="34" charset="0"/>
              </a:rPr>
              <a:t>This presentation will cover key areas driving this work, including: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latin typeface="Arial Narrow"/>
              </a:rPr>
              <a:t>Expanded learning through afterschool programs</a:t>
            </a:r>
            <a:endParaRPr lang="en-US">
              <a:latin typeface="Arial Narrow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latin typeface="Arial Narrow" panose="020B0606020202030204" pitchFamily="34" charset="0"/>
              </a:rPr>
              <a:t>Data-informed instruction using Beacon assessments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latin typeface="Arial Narrow" panose="020B0606020202030204" pitchFamily="34" charset="0"/>
              </a:rPr>
              <a:t>District attendance initiatives and mental health supports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latin typeface="Arial Narrow"/>
              </a:rPr>
              <a:t>Technology provided infrastructure for THE PUSH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latin typeface="Arial Narrow" panose="020B0606020202030204" pitchFamily="34" charset="0"/>
              </a:rPr>
              <a:t>Leadership support provided to school leaders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latin typeface="Arial Narrow"/>
              </a:rPr>
              <a:t>Principal spotlights demonstrating THE PUSH in action at the elementary, middle, and high school levels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Arial Narrow" panose="020B0606020202030204" pitchFamily="34" charset="0"/>
              </a:rPr>
              <a:t>THE PUSH is more than a theme — it is a focused, coordinated effort across our district to ensure every student is supported, every school is equipped, and every opportunity for achievement is maximized.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8FFAF3-8165-704C-4312-D051C68D0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40" y="1126989"/>
            <a:ext cx="1170260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STRATEGIC GOAL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00" b="1" i="1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i="1">
                <a:latin typeface="Arial Narrow" panose="020B0606020202030204" pitchFamily="34" charset="0"/>
              </a:rPr>
              <a:t>Goal 1: Student Achievement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Arial Narrow" panose="020B0606020202030204" pitchFamily="34" charset="0"/>
              </a:rPr>
              <a:t>All students will continually demonstrate high academic and social-emotional growth, preparing them for life, college, and careers. This work is supported through the district’s focus on literacy and numeracy, MTSS supports, and personalized learning across classrooms.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PERFORMANCE MEASURE(S)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latin typeface="Arial Narrow" panose="020B0606020202030204" pitchFamily="34" charset="0"/>
              </a:rPr>
              <a:t>• % of students’ average daily attendance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latin typeface="Arial Narrow" panose="020B0606020202030204" pitchFamily="34" charset="0"/>
              </a:rPr>
              <a:t>• % of students chronically absent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latin typeface="Arial Narrow" panose="020B0606020202030204" pitchFamily="34" charset="0"/>
              </a:rPr>
              <a:t>• % of students performing at the developing or proficient level in ELA and Math (GMAS &amp; district assessments)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latin typeface="Arial Narrow" panose="020B0606020202030204" pitchFamily="34" charset="0"/>
              </a:rPr>
              <a:t>• % of students demonstrating literacy readiness across grade bands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PRIORITY AREA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Arial Narrow" panose="020B0606020202030204" pitchFamily="34" charset="0"/>
              </a:rPr>
              <a:t>Achievement, Literacy, Attendance, Climate &amp; Culture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05184D-4E62-3E24-A4DE-87C15047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94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23FD7E-4E91-A022-AE3E-7B64006FE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8032DE-A1D4-ECF6-EB51-A34845E99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077" y="2335643"/>
            <a:ext cx="7708490" cy="2893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D113E8-7730-C448-C828-2329914DCCD1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9E00F6-6A4C-5604-35D2-F677F72D4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64F1D5-D0B4-D397-DD31-B13DF4F2D9F9}"/>
              </a:ext>
            </a:extLst>
          </p:cNvPr>
          <p:cNvSpPr txBox="1"/>
          <p:nvPr/>
        </p:nvSpPr>
        <p:spPr>
          <a:xfrm>
            <a:off x="73741" y="136521"/>
            <a:ext cx="107024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EXTENDED LEARNING 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– Dr. Lori Rodgers, Assistant Superintendent of District Effectiveness and Federal Programs</a:t>
            </a:r>
          </a:p>
        </p:txBody>
      </p:sp>
    </p:spTree>
    <p:extLst>
      <p:ext uri="{BB962C8B-B14F-4D97-AF65-F5344CB8AC3E}">
        <p14:creationId xmlns:p14="http://schemas.microsoft.com/office/powerpoint/2010/main" val="1078852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D131AE-1815-66CC-E987-4916CDDC7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 descr="A group of children holding balloons&#10;&#10;AI-generated content may be incorrect.">
            <a:extLst>
              <a:ext uri="{FF2B5EF4-FFF2-40B4-BE49-F238E27FC236}">
                <a16:creationId xmlns:a16="http://schemas.microsoft.com/office/drawing/2014/main" id="{56C0CD0A-18D8-377B-FCF3-D0B1171AF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" y="0"/>
            <a:ext cx="121887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1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567456-96E3-FA84-C895-4E6A4E462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 descr="A yellow and black sign with black text&#10;&#10;AI-generated content may be incorrect.">
            <a:extLst>
              <a:ext uri="{FF2B5EF4-FFF2-40B4-BE49-F238E27FC236}">
                <a16:creationId xmlns:a16="http://schemas.microsoft.com/office/drawing/2014/main" id="{E0FEA92A-B6AA-239D-D0B6-73D000E14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" y="0"/>
            <a:ext cx="12206766" cy="686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21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FD2412-AEC0-6DE6-E89F-2C48AEC09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20241120_174310.jpg">
            <a:extLst>
              <a:ext uri="{FF2B5EF4-FFF2-40B4-BE49-F238E27FC236}">
                <a16:creationId xmlns:a16="http://schemas.microsoft.com/office/drawing/2014/main" id="{D2DE4FC7-3A83-52DE-92B1-25C5615BB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020" y="5058870"/>
            <a:ext cx="3200400" cy="1796633"/>
          </a:xfrm>
          <a:prstGeom prst="rect">
            <a:avLst/>
          </a:prstGeom>
        </p:spPr>
      </p:pic>
      <p:pic>
        <p:nvPicPr>
          <p:cNvPr id="4" name="Picture 3" descr="A group of children and a person&#10;&#10;AI-generated content may be incorrect.">
            <a:extLst>
              <a:ext uri="{FF2B5EF4-FFF2-40B4-BE49-F238E27FC236}">
                <a16:creationId xmlns:a16="http://schemas.microsoft.com/office/drawing/2014/main" id="{BFC015CD-D3F1-CE1C-BE93-F7A449D13C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81" b="25957"/>
          <a:stretch>
            <a:fillRect/>
          </a:stretch>
        </p:blipFill>
        <p:spPr>
          <a:xfrm>
            <a:off x="-8265" y="0"/>
            <a:ext cx="12219719" cy="5083513"/>
          </a:xfrm>
          <a:prstGeom prst="rect">
            <a:avLst/>
          </a:prstGeom>
        </p:spPr>
      </p:pic>
      <p:pic>
        <p:nvPicPr>
          <p:cNvPr id="5" name="Picture 4" descr="thumbnail_IMG_5568.jpg">
            <a:extLst>
              <a:ext uri="{FF2B5EF4-FFF2-40B4-BE49-F238E27FC236}">
                <a16:creationId xmlns:a16="http://schemas.microsoft.com/office/drawing/2014/main" id="{11AEEC6B-8390-7DDD-4627-D17D39209A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98" t="12558" r="19714" b="35386"/>
          <a:stretch>
            <a:fillRect/>
          </a:stretch>
        </p:blipFill>
        <p:spPr>
          <a:xfrm>
            <a:off x="5998573" y="5072400"/>
            <a:ext cx="3210865" cy="1793760"/>
          </a:xfrm>
          <a:prstGeom prst="rect">
            <a:avLst/>
          </a:prstGeom>
        </p:spPr>
      </p:pic>
      <p:pic>
        <p:nvPicPr>
          <p:cNvPr id="6" name="Picture 5" descr="IMG_0541.jpg">
            <a:extLst>
              <a:ext uri="{FF2B5EF4-FFF2-40B4-BE49-F238E27FC236}">
                <a16:creationId xmlns:a16="http://schemas.microsoft.com/office/drawing/2014/main" id="{E2B61E11-9F58-99E0-8806-D48D5D683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5791" y="5084134"/>
            <a:ext cx="2918176" cy="1794933"/>
          </a:xfrm>
          <a:prstGeom prst="rect">
            <a:avLst/>
          </a:prstGeom>
        </p:spPr>
      </p:pic>
      <p:pic>
        <p:nvPicPr>
          <p:cNvPr id="8" name="Picture 7" descr="210A9618.jpg">
            <a:extLst>
              <a:ext uri="{FF2B5EF4-FFF2-40B4-BE49-F238E27FC236}">
                <a16:creationId xmlns:a16="http://schemas.microsoft.com/office/drawing/2014/main" id="{97C4460C-1EE1-93AB-0456-FC335E4384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28" y="5067652"/>
            <a:ext cx="2689014" cy="178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66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AEB6D9-FBA3-2F9C-777A-2AF926C5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B8AF8-174F-1702-237D-433E99A7A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077" y="2335643"/>
            <a:ext cx="7708490" cy="2893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4D670F9-040E-216C-C65E-8A7DBDEF5FF4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BE665F-4D0F-A401-053E-F72CF44EA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F400D6-817A-61D5-664C-D8E9A466EBF8}"/>
              </a:ext>
            </a:extLst>
          </p:cNvPr>
          <p:cNvSpPr txBox="1"/>
          <p:nvPr/>
        </p:nvSpPr>
        <p:spPr>
          <a:xfrm>
            <a:off x="73741" y="136521"/>
            <a:ext cx="107024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DATA DRIVEN INSTRUCTION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– Dr. Ethel Lett, Assistant Superintendent of Teaching &amp; Learning</a:t>
            </a:r>
          </a:p>
        </p:txBody>
      </p:sp>
    </p:spTree>
    <p:extLst>
      <p:ext uri="{BB962C8B-B14F-4D97-AF65-F5344CB8AC3E}">
        <p14:creationId xmlns:p14="http://schemas.microsoft.com/office/powerpoint/2010/main" val="1298836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C5552-8CA0-8B43-9F8F-A424FCCC2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8A1FA3-E6E0-26D8-A570-7602E3439FB9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D77C51-906D-64FC-3C39-E15C6A0F4D28}"/>
              </a:ext>
            </a:extLst>
          </p:cNvPr>
          <p:cNvSpPr txBox="1"/>
          <p:nvPr/>
        </p:nvSpPr>
        <p:spPr>
          <a:xfrm>
            <a:off x="216050" y="123762"/>
            <a:ext cx="1083670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4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T&amp;L: IMPROVED FEEDBACK SYSTEM</a:t>
            </a:r>
            <a:endParaRPr kumimoji="0" lang="en-US" sz="4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942E2B-C6C6-E4B2-6B02-5257B7FEC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611FD-C038-05AE-3A54-257EA90E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EE5FAF-BFF8-6AA8-0BEF-5CEC134CCEC4}"/>
              </a:ext>
            </a:extLst>
          </p:cNvPr>
          <p:cNvSpPr txBox="1"/>
          <p:nvPr/>
        </p:nvSpPr>
        <p:spPr>
          <a:xfrm>
            <a:off x="21765" y="943017"/>
            <a:ext cx="1206208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Teaching and Learning Department implemented an automated system </a:t>
            </a:r>
            <a:r>
              <a:rPr lang="en-US" sz="2400" b="1"/>
              <a:t>to ensure principals receive timely, consistent, and actionable information</a:t>
            </a:r>
            <a:r>
              <a:rPr lang="en-US" sz="2400"/>
              <a:t> following school observations.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purpose of the system is </a:t>
            </a:r>
            <a:r>
              <a:rPr lang="en-US" sz="2400" b="1"/>
              <a:t>to strengthen instructional leadership </a:t>
            </a:r>
            <a:r>
              <a:rPr lang="en-US" sz="2400"/>
              <a:t>by capturing what was observed, discussion highlights, glows, grows, and next steps—and then automatically sending a clear summary to the principal, the Executive Officer, and other district leaders so everyone is aligned and able to provide targeted support. </a:t>
            </a:r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endParaRPr lang="en-US" sz="240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16A020C-C803-76B7-4E4F-176A06A490AE}"/>
              </a:ext>
            </a:extLst>
          </p:cNvPr>
          <p:cNvGraphicFramePr>
            <a:graphicFrameLocks noGrp="1"/>
          </p:cNvGraphicFramePr>
          <p:nvPr/>
        </p:nvGraphicFramePr>
        <p:xfrm>
          <a:off x="964027" y="3720007"/>
          <a:ext cx="10285963" cy="2925024"/>
        </p:xfrm>
        <a:graphic>
          <a:graphicData uri="http://schemas.openxmlformats.org/drawingml/2006/table">
            <a:tbl>
              <a:tblPr/>
              <a:tblGrid>
                <a:gridCol w="2100088">
                  <a:extLst>
                    <a:ext uri="{9D8B030D-6E8A-4147-A177-3AD203B41FA5}">
                      <a16:colId xmlns:a16="http://schemas.microsoft.com/office/drawing/2014/main" val="3334132312"/>
                    </a:ext>
                  </a:extLst>
                </a:gridCol>
                <a:gridCol w="3118854">
                  <a:extLst>
                    <a:ext uri="{9D8B030D-6E8A-4147-A177-3AD203B41FA5}">
                      <a16:colId xmlns:a16="http://schemas.microsoft.com/office/drawing/2014/main" val="1235602686"/>
                    </a:ext>
                  </a:extLst>
                </a:gridCol>
                <a:gridCol w="1948167">
                  <a:extLst>
                    <a:ext uri="{9D8B030D-6E8A-4147-A177-3AD203B41FA5}">
                      <a16:colId xmlns:a16="http://schemas.microsoft.com/office/drawing/2014/main" val="3035183239"/>
                    </a:ext>
                  </a:extLst>
                </a:gridCol>
                <a:gridCol w="3118854">
                  <a:extLst>
                    <a:ext uri="{9D8B030D-6E8A-4147-A177-3AD203B41FA5}">
                      <a16:colId xmlns:a16="http://schemas.microsoft.com/office/drawing/2014/main" val="2162612635"/>
                    </a:ext>
                  </a:extLst>
                </a:gridCol>
              </a:tblGrid>
              <a:tr h="366464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2000" b="1" i="0" cap="all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Month</a:t>
                      </a:r>
                      <a:r>
                        <a:rPr lang="en-US" sz="2000" b="1" i="0">
                          <a:solidFill>
                            <a:srgbClr val="FFFFFF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2000" b="1" i="0" cap="all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School Days</a:t>
                      </a:r>
                      <a:r>
                        <a:rPr lang="en-US" sz="2000" b="1" i="0">
                          <a:solidFill>
                            <a:srgbClr val="FFFFFF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2000" b="1" i="0" cap="all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Visits</a:t>
                      </a:r>
                      <a:r>
                        <a:rPr lang="en-US" sz="2000" b="1" i="0">
                          <a:solidFill>
                            <a:srgbClr val="FFFFFF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2000" b="1" i="0" cap="all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Visits per School Day</a:t>
                      </a:r>
                      <a:r>
                        <a:rPr lang="en-US" sz="2000" b="1" i="0">
                          <a:solidFill>
                            <a:srgbClr val="FFFFFF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588963"/>
                  </a:ext>
                </a:extLst>
              </a:tr>
              <a:tr h="3198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August</a:t>
                      </a: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20​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229​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11.45​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562350"/>
                  </a:ext>
                </a:extLst>
              </a:tr>
              <a:tr h="3198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September</a:t>
                      </a: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21​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196​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9.33​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4203"/>
                  </a:ext>
                </a:extLst>
              </a:tr>
              <a:tr h="3198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October</a:t>
                      </a: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18​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167​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9.28​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059031"/>
                  </a:ext>
                </a:extLst>
              </a:tr>
              <a:tr h="3198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November</a:t>
                      </a: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15​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176​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11.73​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62365"/>
                  </a:ext>
                </a:extLst>
              </a:tr>
              <a:tr h="3198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December</a:t>
                      </a: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15​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122​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8.13​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15271"/>
                  </a:ext>
                </a:extLst>
              </a:tr>
              <a:tr h="3198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January</a:t>
                      </a: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18​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140​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7.78​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207073"/>
                  </a:ext>
                </a:extLst>
              </a:tr>
              <a:tr h="3198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February</a:t>
                      </a: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18​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158​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>
                          <a:solidFill>
                            <a:srgbClr val="131313"/>
                          </a:solidFill>
                          <a:effectLst/>
                          <a:latin typeface="Univers Condensed Light" panose="020B0306020202040204" pitchFamily="34" charset="0"/>
                        </a:rPr>
                        <a:t>8.78​</a:t>
                      </a:r>
                      <a:endParaRPr lang="en-US" sz="2000" b="0" i="0">
                        <a:solidFill>
                          <a:srgbClr val="131313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58896"/>
                  </a:ext>
                </a:extLst>
              </a:tr>
              <a:tr h="3198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1">
                          <a:solidFill>
                            <a:srgbClr val="131313"/>
                          </a:solidFill>
                          <a:effectLst/>
                          <a:latin typeface="Trade Gothic Next Heavy" panose="020B0903040303020004" pitchFamily="34" charset="0"/>
                        </a:rPr>
                        <a:t>Total​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1">
                          <a:solidFill>
                            <a:srgbClr val="131313"/>
                          </a:solidFill>
                          <a:effectLst/>
                          <a:latin typeface="Trade Gothic Next Heavy" panose="020B0903040303020004" pitchFamily="34" charset="0"/>
                        </a:rPr>
                        <a:t>125​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1">
                          <a:solidFill>
                            <a:srgbClr val="131313"/>
                          </a:solidFill>
                          <a:effectLst/>
                          <a:latin typeface="Trade Gothic Next Heavy" panose="020B0903040303020004" pitchFamily="34" charset="0"/>
                        </a:rPr>
                        <a:t>1,188​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2000" b="1" i="1">
                          <a:solidFill>
                            <a:srgbClr val="131313"/>
                          </a:solidFill>
                          <a:effectLst/>
                          <a:latin typeface="Trade Gothic Next Heavy" panose="020B0903040303020004" pitchFamily="34" charset="0"/>
                        </a:rPr>
                        <a:t>9.50​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13131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63" cap="flat" cmpd="sng" algn="ctr">
                      <a:solidFill>
                        <a:srgbClr val="ED68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189917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387F05FF-CC99-C24F-6C5A-87EC6F57C46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19711" y="2923015"/>
            <a:ext cx="117687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17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5ED5D-C497-038A-CAE3-B985F0B63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18CACE-680C-AE64-540C-C1030EB6A729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0897EF-AAD2-9AB6-69B4-263D74526262}"/>
              </a:ext>
            </a:extLst>
          </p:cNvPr>
          <p:cNvSpPr txBox="1"/>
          <p:nvPr/>
        </p:nvSpPr>
        <p:spPr>
          <a:xfrm>
            <a:off x="216050" y="123762"/>
            <a:ext cx="1083670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4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T&amp;L: ALIGNING PROFESSIONAL LEARNING</a:t>
            </a:r>
            <a:endParaRPr kumimoji="0" lang="en-US" sz="4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8456ED-FE77-A50A-E72D-C71EE0C14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3857A-3444-4679-AAD3-DD8335A2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4B901C-DA8B-6D40-38D6-012EA56CCDBB}"/>
              </a:ext>
            </a:extLst>
          </p:cNvPr>
          <p:cNvSpPr txBox="1"/>
          <p:nvPr/>
        </p:nvSpPr>
        <p:spPr>
          <a:xfrm>
            <a:off x="21281" y="901264"/>
            <a:ext cx="12185603" cy="59400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sz="2400" b="1" u="sng"/>
              <a:t>Problem:</a:t>
            </a:r>
          </a:p>
          <a:p>
            <a:pPr fontAlgn="base"/>
            <a:r>
              <a:rPr lang="en-US" sz="2200"/>
              <a:t>Professional learning (PL) has not been consistently reaching teachers, limiting its impact on instructional practice and student learning.  </a:t>
            </a:r>
          </a:p>
          <a:p>
            <a:pPr fontAlgn="base"/>
            <a:endParaRPr lang="en-US" sz="2200" u="sng"/>
          </a:p>
          <a:p>
            <a:pPr fontAlgn="base"/>
            <a:r>
              <a:rPr lang="en-US" sz="2400" b="1" u="sng"/>
              <a:t>Solution: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200" b="1"/>
              <a:t>Strategic Sequencing of Learning: </a:t>
            </a:r>
            <a:r>
              <a:rPr lang="en-US" sz="2200"/>
              <a:t>Principals → Assistant Principals → Coaches → Teachers to ensure alignment and clarity.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200" b="1"/>
              <a:t>Monthly, Job-Embedded PL: </a:t>
            </a:r>
            <a:r>
              <a:rPr lang="en-US" sz="2200"/>
              <a:t>Dedicated grade-level/content sessions during the workday.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200" b="1"/>
              <a:t>Common Schedules Across Schools: </a:t>
            </a:r>
            <a:r>
              <a:rPr lang="en-US" sz="2200"/>
              <a:t>Standardized </a:t>
            </a:r>
          </a:p>
          <a:p>
            <a:pPr fontAlgn="base"/>
            <a:r>
              <a:rPr lang="en-US" sz="2200"/>
              <a:t>planning times across schools so T&amp;L can deliver live PL </a:t>
            </a:r>
          </a:p>
          <a:p>
            <a:pPr fontAlgn="base"/>
            <a:r>
              <a:rPr lang="en-US" sz="2200"/>
              <a:t>directly to teachers. </a:t>
            </a:r>
          </a:p>
          <a:p>
            <a:pPr fontAlgn="base"/>
            <a:endParaRPr lang="en-US" sz="2200"/>
          </a:p>
          <a:p>
            <a:pPr fontAlgn="base"/>
            <a:r>
              <a:rPr lang="en-US" sz="2400" b="1" u="sng"/>
              <a:t>Impact:</a:t>
            </a:r>
          </a:p>
          <a:p>
            <a:pPr fontAlgn="base"/>
            <a:r>
              <a:rPr lang="en-US" sz="2200"/>
              <a:t>Delivering learning first to leaders and then directly to </a:t>
            </a:r>
          </a:p>
          <a:p>
            <a:pPr fontAlgn="base"/>
            <a:r>
              <a:rPr lang="en-US" sz="2200"/>
              <a:t>teachers ensures a unified message, stronger instructional</a:t>
            </a:r>
          </a:p>
          <a:p>
            <a:pPr fontAlgn="base"/>
            <a:r>
              <a:rPr lang="en-US" sz="2200"/>
              <a:t>coherence, and more consistent implementation across </a:t>
            </a:r>
          </a:p>
          <a:p>
            <a:pPr fontAlgn="base"/>
            <a:r>
              <a:rPr lang="en-US" sz="2200"/>
              <a:t>schools. </a:t>
            </a:r>
            <a:endParaRPr lang="en-US" sz="240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DBDDB21-3E75-EBD0-A3B9-B0D8CBDCF02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19711" y="2923015"/>
            <a:ext cx="117687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57C34F-8A72-2980-E855-9F01CFBDA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7749" y="3869310"/>
            <a:ext cx="5227773" cy="28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68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9B1BF-A8DE-2ECA-76DD-7A08CA7C0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12292B-7F28-45AB-AB65-6F32BF61F72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001EC9-6F61-AE3A-0D66-1BFA25DE76A0}"/>
              </a:ext>
            </a:extLst>
          </p:cNvPr>
          <p:cNvSpPr txBox="1"/>
          <p:nvPr/>
        </p:nvSpPr>
        <p:spPr>
          <a:xfrm>
            <a:off x="21605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4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T&amp;L: LETRS –SCIENCE OF READING UPDATE</a:t>
            </a:r>
            <a:endParaRPr kumimoji="0" lang="en-US" sz="4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A467A2-A943-3389-2C46-3BC5D754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E5D4A-CCE5-ED5E-B90B-D992AFDD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2B75BC-A3EC-4920-6F87-10FB320B52EA}"/>
              </a:ext>
            </a:extLst>
          </p:cNvPr>
          <p:cNvSpPr txBox="1"/>
          <p:nvPr/>
        </p:nvSpPr>
        <p:spPr>
          <a:xfrm>
            <a:off x="376789" y="1126989"/>
            <a:ext cx="11225276" cy="46474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n-US" sz="2400" b="1"/>
              <a:t>LETRS (Language Essentials for Teachers of Reading and Spelling)</a:t>
            </a:r>
            <a:r>
              <a:rPr lang="en-US" sz="2400"/>
              <a:t> is a comprehensive professional learning program that provides educators with training in the Science of Reading and Structured Literacy, directly supporting Georgia’s Early Literacy Act (HB 538), which requires evidence-based K-3 reading instruction and teacher training aligned to the Science of Reading. In Bibb, this work extends further as we train </a:t>
            </a:r>
            <a:r>
              <a:rPr lang="en-US" sz="2400" b="1" i="1"/>
              <a:t>all</a:t>
            </a:r>
            <a:r>
              <a:rPr lang="en-US" sz="2400"/>
              <a:t> K-5 teachers who teach reading, along with principals, assistant principals, and instructional coaches.</a:t>
            </a:r>
          </a:p>
          <a:p>
            <a:pPr>
              <a:buNone/>
            </a:pPr>
            <a:endParaRPr lang="en-US" sz="3200" b="1">
              <a:highlight>
                <a:srgbClr val="FFFF00"/>
              </a:highlight>
            </a:endParaRPr>
          </a:p>
          <a:p>
            <a:pPr>
              <a:buNone/>
            </a:pPr>
            <a:r>
              <a:rPr lang="en-US" sz="2400" b="1"/>
              <a:t>Highlights: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/>
              <a:t>433 educators </a:t>
            </a:r>
            <a:r>
              <a:rPr lang="en-US" sz="2400"/>
              <a:t>will complete their Georgia Science of Reading </a:t>
            </a:r>
          </a:p>
          <a:p>
            <a:r>
              <a:rPr lang="en-US" sz="2400"/>
              <a:t>Training upon finishing </a:t>
            </a:r>
            <a:r>
              <a:rPr lang="en-US" sz="2400" b="1"/>
              <a:t>LETRS Volume 2 by May 2026.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5E31FE-32FF-7D7D-B9AA-2D8C065A1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0512" y="3567878"/>
            <a:ext cx="2608645" cy="315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09730-28B3-7B1C-8B07-FFEB74514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1EC5F7-B227-0A8A-362E-DADEA866B14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801DBC-5871-F949-7FEC-4CDBFECFA991}"/>
              </a:ext>
            </a:extLst>
          </p:cNvPr>
          <p:cNvSpPr txBox="1"/>
          <p:nvPr/>
        </p:nvSpPr>
        <p:spPr>
          <a:xfrm>
            <a:off x="21605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4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T&amp;L: </a:t>
            </a:r>
            <a:r>
              <a:rPr kumimoji="0" lang="en-US" sz="4400" b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/>
              </a:rPr>
              <a:t>STUDENT ACHIEVEMENT IMPACT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7B8690-7E95-64DB-3FD5-9ACFFB4E1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242E0-6F2F-C6B1-0AEC-591E37032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A0F688-7579-FAB3-6442-B299F2CCF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50" y="1035574"/>
            <a:ext cx="8630835" cy="474364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3F32F3-6B59-5B28-CFAD-C7DB6F2B12F0}"/>
              </a:ext>
            </a:extLst>
          </p:cNvPr>
          <p:cNvSpPr txBox="1"/>
          <p:nvPr/>
        </p:nvSpPr>
        <p:spPr>
          <a:xfrm>
            <a:off x="11009" y="5882152"/>
            <a:ext cx="12264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Support Needed Level </a:t>
            </a:r>
            <a:r>
              <a:rPr lang="en-US"/>
              <a:t>on BEACON aligns with Milestones </a:t>
            </a:r>
            <a:r>
              <a:rPr lang="en-US" i="1"/>
              <a:t>Beginning Learner. Near Target Level </a:t>
            </a:r>
            <a:r>
              <a:rPr lang="en-US"/>
              <a:t>encompasses the Milestones </a:t>
            </a:r>
          </a:p>
          <a:p>
            <a:r>
              <a:rPr lang="en-US"/>
              <a:t>levels of </a:t>
            </a:r>
            <a:r>
              <a:rPr lang="en-US" i="1"/>
              <a:t>Developing, Proficient, and early Distinguished Learner. </a:t>
            </a:r>
            <a:r>
              <a:rPr lang="en-US"/>
              <a:t>BEACON’s </a:t>
            </a:r>
            <a:r>
              <a:rPr lang="en-US" i="1"/>
              <a:t>Prepared Level</a:t>
            </a:r>
            <a:r>
              <a:rPr lang="en-US"/>
              <a:t> corresponds to the highest Milestones </a:t>
            </a:r>
          </a:p>
          <a:p>
            <a:r>
              <a:rPr lang="en-US"/>
              <a:t>level, </a:t>
            </a:r>
            <a:r>
              <a:rPr lang="en-US" i="1"/>
              <a:t>Distinguished Learner.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9031B7-FC71-ACD9-59A5-1F30D6E06742}"/>
              </a:ext>
            </a:extLst>
          </p:cNvPr>
          <p:cNvSpPr txBox="1"/>
          <p:nvPr/>
        </p:nvSpPr>
        <p:spPr>
          <a:xfrm>
            <a:off x="8954629" y="1010666"/>
            <a:ext cx="3118056" cy="480131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Major highlight:</a:t>
            </a:r>
            <a:br>
              <a:rPr lang="en-US" sz="1800" b="0" i="0" kern="1200">
                <a:effectLst/>
              </a:rPr>
            </a:br>
            <a:r>
              <a:rPr lang="en-US" sz="1800" b="1" i="0" kern="120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Grades 3–5 </a:t>
            </a:r>
            <a:r>
              <a:rPr lang="en-US" sz="1800" b="0" i="0" kern="1200">
                <a:effectLst/>
                <a:latin typeface="+mn-lt"/>
                <a:ea typeface="+mn-ea"/>
                <a:cs typeface="+mn-cs"/>
              </a:rPr>
              <a:t>showed clear positive movement—</a:t>
            </a: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Support Needed dropped 5 points (26% → 21%)</a:t>
            </a:r>
            <a:r>
              <a:rPr lang="en-US" sz="1800" b="0" i="0" kern="1200"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Prepared rose 2 points (5% → 7%)</a:t>
            </a:r>
            <a:r>
              <a:rPr lang="en-US" sz="1800" b="0" i="0" kern="1200">
                <a:effectLst/>
                <a:latin typeface="+mn-lt"/>
                <a:ea typeface="+mn-ea"/>
                <a:cs typeface="+mn-cs"/>
              </a:rPr>
              <a:t>, yielding a </a:t>
            </a:r>
            <a:r>
              <a:rPr lang="en-US" b="1"/>
              <a:t>3</a:t>
            </a: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‑point increase in students at/above Near Target </a:t>
            </a:r>
            <a:r>
              <a:rPr lang="en-US" b="1"/>
              <a:t>69%</a:t>
            </a: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 → </a:t>
            </a:r>
            <a:r>
              <a:rPr lang="en-US" b="1"/>
              <a:t>72</a:t>
            </a: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%)</a:t>
            </a:r>
            <a:r>
              <a:rPr lang="en-US" sz="1800" b="0" i="0" kern="1200"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defTabSz="914400">
              <a:defRPr/>
            </a:pPr>
            <a:endParaRPr lang="en-US"/>
          </a:p>
          <a:p>
            <a:pPr defTabSz="914400">
              <a:defRPr/>
            </a:pPr>
            <a:endParaRPr lang="en-US">
              <a:solidFill>
                <a:srgbClr val="000000"/>
              </a:solidFill>
            </a:endParaRPr>
          </a:p>
          <a:p>
            <a:pPr defTabSz="914400">
              <a:defRPr/>
            </a:pPr>
            <a:r>
              <a:rPr lang="en-US" sz="1800" b="1" i="0" kern="120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Grade 8 </a:t>
            </a:r>
            <a:r>
              <a:rPr lang="en-US" sz="1800" b="0" i="0" kern="1200">
                <a:effectLst/>
                <a:latin typeface="+mn-lt"/>
                <a:ea typeface="+mn-ea"/>
                <a:cs typeface="+mn-cs"/>
              </a:rPr>
              <a:t>remained overall stable with a </a:t>
            </a: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2‑point shift into Prepared (11% → 13%)</a:t>
            </a:r>
            <a:r>
              <a:rPr lang="en-US" sz="1800" b="0" i="0" kern="1200">
                <a:effectLst/>
                <a:latin typeface="+mn-lt"/>
                <a:ea typeface="+mn-ea"/>
                <a:cs typeface="+mn-cs"/>
              </a:rPr>
              <a:t> offset by a </a:t>
            </a: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2‑point dip in Near Target (44% → 42%)</a:t>
            </a:r>
            <a:r>
              <a:rPr lang="en-US" sz="1800" b="0" i="0" kern="1200"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800" b="1" i="0" kern="1200">
                <a:effectLst/>
                <a:latin typeface="+mn-lt"/>
                <a:ea typeface="+mn-ea"/>
                <a:cs typeface="+mn-cs"/>
              </a:rPr>
              <a:t>Support Needed unchanged at 45%</a:t>
            </a:r>
            <a:r>
              <a:rPr lang="en-US" sz="1800" b="0" i="0" kern="1200">
                <a:effectLst/>
                <a:latin typeface="+mn-lt"/>
                <a:ea typeface="+mn-ea"/>
                <a:cs typeface="+mn-cs"/>
              </a:rPr>
              <a:t>.</a:t>
            </a:r>
            <a:endParaRPr lang="en-US" sz="1800" b="0" i="0" kern="1200">
              <a:effectLst/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8622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7162D-2C48-E7F3-7840-C2E38372D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98BEEE-F5D7-989B-EA69-70CD3798B85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815E8A-B538-C4EC-5971-01F88CC29DFC}"/>
              </a:ext>
            </a:extLst>
          </p:cNvPr>
          <p:cNvSpPr txBox="1"/>
          <p:nvPr/>
        </p:nvSpPr>
        <p:spPr>
          <a:xfrm>
            <a:off x="21605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4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T&amp;L: STUDENT</a:t>
            </a:r>
            <a:r>
              <a:rPr kumimoji="0" lang="en-US" sz="4400" b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/>
              </a:rPr>
              <a:t> ACHIEVEMENT </a:t>
            </a:r>
            <a:r>
              <a:rPr lang="en-US" sz="4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IMPACT</a:t>
            </a:r>
            <a:r>
              <a:rPr kumimoji="0" lang="en-US" sz="4400" b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3C7DE0-FA45-9D27-D913-3DBC774A2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33339-7792-C79F-E428-3CE6BFA4D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A3EA0F-6086-4817-4021-0B0F5EDBE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50" y="1084108"/>
            <a:ext cx="8483431" cy="468978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84EBF3-F809-B14B-BE38-AE34E8D256B7}"/>
              </a:ext>
            </a:extLst>
          </p:cNvPr>
          <p:cNvSpPr txBox="1"/>
          <p:nvPr/>
        </p:nvSpPr>
        <p:spPr>
          <a:xfrm>
            <a:off x="11009" y="5894689"/>
            <a:ext cx="12264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Support Needed Level </a:t>
            </a:r>
            <a:r>
              <a:rPr lang="en-US"/>
              <a:t>on BEACON aligns with Milestones </a:t>
            </a:r>
            <a:r>
              <a:rPr lang="en-US" i="1"/>
              <a:t>Beginning Learner. Near Target Level </a:t>
            </a:r>
            <a:r>
              <a:rPr lang="en-US"/>
              <a:t>encompasses the Milestones </a:t>
            </a:r>
          </a:p>
          <a:p>
            <a:r>
              <a:rPr lang="en-US"/>
              <a:t>levels of </a:t>
            </a:r>
            <a:r>
              <a:rPr lang="en-US" i="1"/>
              <a:t>Developing, Proficient, and early Distinguished Learner. </a:t>
            </a:r>
            <a:r>
              <a:rPr lang="en-US"/>
              <a:t>BEACON’s </a:t>
            </a:r>
            <a:r>
              <a:rPr lang="en-US" i="1"/>
              <a:t>Prepared Level</a:t>
            </a:r>
            <a:r>
              <a:rPr lang="en-US"/>
              <a:t> corresponds to the highest Milestones </a:t>
            </a:r>
          </a:p>
          <a:p>
            <a:r>
              <a:rPr lang="en-US"/>
              <a:t>level, </a:t>
            </a:r>
            <a:r>
              <a:rPr lang="en-US" i="1"/>
              <a:t>Distinguished Learner.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825B6C-790D-FEEF-06F2-8EFDD73A6102}"/>
              </a:ext>
            </a:extLst>
          </p:cNvPr>
          <p:cNvSpPr txBox="1"/>
          <p:nvPr/>
        </p:nvSpPr>
        <p:spPr>
          <a:xfrm>
            <a:off x="8889808" y="1055753"/>
            <a:ext cx="3084653" cy="480131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en-US" b="1"/>
              <a:t>Major highlight: </a:t>
            </a:r>
          </a:p>
          <a:p>
            <a:pPr fontAlgn="t"/>
            <a:r>
              <a:rPr lang="en-US" b="1">
                <a:solidFill>
                  <a:srgbClr val="FF0000"/>
                </a:solidFill>
              </a:rPr>
              <a:t>Grades 3–5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showed strong positive movement—</a:t>
            </a:r>
            <a:r>
              <a:rPr lang="en-US" b="1"/>
              <a:t>Near Target increased 9 points (49% → 58%)</a:t>
            </a:r>
            <a:r>
              <a:rPr lang="en-US"/>
              <a:t>, while </a:t>
            </a:r>
            <a:r>
              <a:rPr lang="en-US" b="1"/>
              <a:t>Support Needed decreased (50% → 41%)</a:t>
            </a:r>
            <a:r>
              <a:rPr lang="en-US"/>
              <a:t>, reflecting fewer students in the lowest band.</a:t>
            </a:r>
            <a:br>
              <a:rPr lang="en-US"/>
            </a:br>
            <a:r>
              <a:rPr lang="en-US" b="1">
                <a:solidFill>
                  <a:srgbClr val="FF0000"/>
                </a:solidFill>
              </a:rPr>
              <a:t>Grade 8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demonstrated similar internal growth—</a:t>
            </a:r>
            <a:r>
              <a:rPr lang="en-US" b="1"/>
              <a:t>Near Target increased 5 points (18% → 23%)</a:t>
            </a:r>
            <a:r>
              <a:rPr lang="en-US"/>
              <a:t>, with a small rise in </a:t>
            </a:r>
            <a:r>
              <a:rPr lang="en-US" b="1"/>
              <a:t>Prepared (5% → 7%)</a:t>
            </a:r>
            <a:r>
              <a:rPr lang="en-US"/>
              <a:t> and a </a:t>
            </a:r>
            <a:r>
              <a:rPr lang="en-US" b="1"/>
              <a:t>7‑point reduction in Support Needed (77% → 70%)</a:t>
            </a:r>
            <a:r>
              <a:rPr lang="en-US"/>
              <a:t>, indicating early shifts upward within the performance levels.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7446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CCFB4F-2B1D-5853-7CAA-8F2308787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432F87-AC35-AFE0-97CF-E94CFEA1C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077" y="2335643"/>
            <a:ext cx="7708490" cy="2893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59B12C-1C61-D1DB-8055-7D495399469C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9F2270-55E0-E3EB-C169-EE554D505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217D04-8A0B-A5CB-C1E6-2E6C81FDBEB3}"/>
              </a:ext>
            </a:extLst>
          </p:cNvPr>
          <p:cNvSpPr txBox="1"/>
          <p:nvPr/>
        </p:nvSpPr>
        <p:spPr>
          <a:xfrm>
            <a:off x="73741" y="136521"/>
            <a:ext cx="1070241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ATTENDANCE MATTERS</a:t>
            </a:r>
            <a:r>
              <a:rPr 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– Jamie Cassady, Assistant Superintendent of Student Affairs</a:t>
            </a:r>
          </a:p>
        </p:txBody>
      </p:sp>
    </p:spTree>
    <p:extLst>
      <p:ext uri="{BB962C8B-B14F-4D97-AF65-F5344CB8AC3E}">
        <p14:creationId xmlns:p14="http://schemas.microsoft.com/office/powerpoint/2010/main" val="2295607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714897" y="1109494"/>
          <a:ext cx="6896326" cy="4778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lowchart: Process 2"/>
          <p:cNvSpPr/>
          <p:nvPr/>
        </p:nvSpPr>
        <p:spPr>
          <a:xfrm>
            <a:off x="2657244" y="5887615"/>
            <a:ext cx="6953979" cy="439881"/>
          </a:xfrm>
          <a:prstGeom prst="flowChartProcess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Foundational Element to Success: Establish positive relationships with students, families, faculty, and staff in order to promote a positive, supportive, and engaging school climate.  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810" y="1177217"/>
            <a:ext cx="1781104" cy="5133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Tier 1:</a:t>
            </a:r>
            <a:r>
              <a:rPr lang="en-US" sz="110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District/School Wide Strategies (All Students)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*Communicate and Clarify attendance expectations and goals; 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*Engage and Educate students and families on the impact that attendance has on student achievement. 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*Ensure accurate data collection. Review student attendance history (15 or more </a:t>
            </a:r>
            <a:r>
              <a:rPr lang="en-US" sz="1100" b="1" err="1">
                <a:ea typeface="Calibri" panose="020F0502020204030204" pitchFamily="34" charset="0"/>
                <a:cs typeface="Times New Roman" panose="02020603050405020304" pitchFamily="18" charset="0"/>
              </a:rPr>
              <a:t>abesences</a:t>
            </a: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/ 7 or more </a:t>
            </a:r>
            <a:r>
              <a:rPr lang="en-US" sz="1100" b="1" err="1">
                <a:ea typeface="Calibri" panose="020F0502020204030204" pitchFamily="34" charset="0"/>
                <a:cs typeface="Times New Roman" panose="02020603050405020304" pitchFamily="18" charset="0"/>
              </a:rPr>
              <a:t>tardies</a:t>
            </a: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 during previous year- inform grade level teacher)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*Recognize good and improved attendance/</a:t>
            </a:r>
            <a:r>
              <a:rPr lang="en-US" sz="1100" b="1" err="1">
                <a:ea typeface="Calibri" panose="020F0502020204030204" pitchFamily="34" charset="0"/>
                <a:cs typeface="Times New Roman" panose="02020603050405020304" pitchFamily="18" charset="0"/>
              </a:rPr>
              <a:t>tardies</a:t>
            </a: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>
                <a:ea typeface="Calibri" panose="020F0502020204030204" pitchFamily="34" charset="0"/>
                <a:cs typeface="Times New Roman" panose="02020603050405020304" pitchFamily="18" charset="0"/>
              </a:rPr>
              <a:t>*Attendance Awareness Month/Periodic Tardy/ Attendance Focus Communications</a:t>
            </a:r>
            <a:endParaRPr lang="en-US" sz="11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 rot="10800000">
            <a:off x="2102741" y="4971758"/>
            <a:ext cx="935832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611223" y="1004644"/>
            <a:ext cx="2435290" cy="53740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050" b="1">
                <a:ea typeface="Calibri" panose="020F0502020204030204" pitchFamily="34" charset="0"/>
                <a:cs typeface="Times New Roman" panose="02020603050405020304" pitchFamily="18" charset="0"/>
              </a:rPr>
              <a:t>Tier 2: Personalized Student Outreach/Intervention (Students missing 3-7 days)</a:t>
            </a:r>
            <a:endParaRPr lang="en-US" sz="105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050" b="1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05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050" b="1">
                <a:ea typeface="Calibri" panose="020F0502020204030204" pitchFamily="34" charset="0"/>
                <a:cs typeface="Times New Roman" panose="02020603050405020304" pitchFamily="18" charset="0"/>
              </a:rPr>
              <a:t>Tier 1 Plus:</a:t>
            </a:r>
            <a:endParaRPr lang="en-US" sz="105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050" b="1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05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1050" b="1">
                <a:ea typeface="Calibri" panose="020F0502020204030204" pitchFamily="34" charset="0"/>
                <a:cs typeface="Times New Roman" panose="02020603050405020304" pitchFamily="18" charset="0"/>
              </a:rPr>
              <a:t>*School Level Student Attendance Team Meetings- SST Meetings - (parent acknowledgement signed). Student vs. District average data. (consider </a:t>
            </a:r>
            <a:r>
              <a:rPr lang="en-US" sz="1050" b="1" err="1">
                <a:ea typeface="Calibri" panose="020F0502020204030204" pitchFamily="34" charset="0"/>
                <a:cs typeface="Times New Roman" panose="02020603050405020304" pitchFamily="18" charset="0"/>
              </a:rPr>
              <a:t>RtI</a:t>
            </a:r>
            <a:r>
              <a:rPr lang="en-US" sz="1050" b="1">
                <a:ea typeface="Calibri" panose="020F0502020204030204" pitchFamily="34" charset="0"/>
                <a:cs typeface="Times New Roman" panose="02020603050405020304" pitchFamily="18" charset="0"/>
              </a:rPr>
              <a:t>, 504, general parent conferences, and student arrival/dismissal- especially when parent contact is difficult)</a:t>
            </a:r>
          </a:p>
          <a:p>
            <a:endParaRPr lang="en-US" sz="1050" b="1"/>
          </a:p>
          <a:p>
            <a:r>
              <a:rPr lang="en-US" sz="1050" b="1"/>
              <a:t>*Teacher-Parent Contact: if can’t reach parent (number incorrect, etc. - notify Leadership/designee)</a:t>
            </a:r>
            <a:endParaRPr lang="en-US" sz="1050"/>
          </a:p>
          <a:p>
            <a:r>
              <a:rPr lang="en-US" sz="1050" b="1"/>
              <a:t> </a:t>
            </a:r>
            <a:endParaRPr lang="en-US" sz="1050"/>
          </a:p>
          <a:p>
            <a:r>
              <a:rPr lang="en-US" sz="1050" b="1"/>
              <a:t>*Develop personal connections with students (“Caring Champion”, “Game Chapter, or “Attendance Buddy”) </a:t>
            </a:r>
            <a:endParaRPr lang="en-US" sz="1050"/>
          </a:p>
          <a:p>
            <a:r>
              <a:rPr lang="en-US" sz="1050" b="1"/>
              <a:t> </a:t>
            </a:r>
            <a:endParaRPr lang="en-US" sz="1050"/>
          </a:p>
          <a:p>
            <a:r>
              <a:rPr lang="en-US" sz="1050" b="1"/>
              <a:t>*Attendance Group/Individual Session</a:t>
            </a:r>
            <a:endParaRPr lang="en-US" sz="1050"/>
          </a:p>
          <a:p>
            <a:r>
              <a:rPr lang="en-US" sz="1050" b="1"/>
              <a:t> </a:t>
            </a:r>
            <a:endParaRPr lang="en-US" sz="1050"/>
          </a:p>
          <a:p>
            <a:r>
              <a:rPr lang="en-US" sz="1050" b="1"/>
              <a:t>*Family support to address barriers to school attendance. Identify any resources available to improve absenteeism. </a:t>
            </a:r>
            <a:endParaRPr lang="en-US" sz="1050"/>
          </a:p>
          <a:p>
            <a:r>
              <a:rPr lang="en-US" sz="1050" b="1"/>
              <a:t> </a:t>
            </a:r>
            <a:endParaRPr lang="en-US" sz="1050"/>
          </a:p>
          <a:p>
            <a:r>
              <a:rPr lang="en-US" sz="1050" b="1"/>
              <a:t>*Tardy or Attendance Infraction/Consequence </a:t>
            </a:r>
            <a:endParaRPr lang="en-US" sz="1050"/>
          </a:p>
          <a:p>
            <a:pPr>
              <a:lnSpc>
                <a:spcPct val="107000"/>
              </a:lnSpc>
            </a:pPr>
            <a:endParaRPr lang="en-US" sz="8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8112119" y="3320651"/>
            <a:ext cx="1321130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73914" y="722163"/>
            <a:ext cx="216984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/>
              <a:t>Tier 3: Intervention Strategies for Chronically Absent Students (students missing/tardy  10 days or more)</a:t>
            </a:r>
          </a:p>
          <a:p>
            <a:r>
              <a:rPr lang="en-US" sz="1000" b="1"/>
              <a:t> </a:t>
            </a:r>
          </a:p>
          <a:p>
            <a:r>
              <a:rPr lang="en-US" sz="1000" b="1"/>
              <a:t>Tiers 1 and 2 Plus: </a:t>
            </a:r>
          </a:p>
          <a:p>
            <a:r>
              <a:rPr lang="en-US" sz="1000" b="1"/>
              <a:t> </a:t>
            </a:r>
          </a:p>
          <a:p>
            <a:r>
              <a:rPr lang="en-US" sz="1000" b="1"/>
              <a:t>*Coordinated school and interagency response (District Attendance Task Force Meeting)</a:t>
            </a:r>
          </a:p>
          <a:p>
            <a:r>
              <a:rPr lang="en-US" sz="1000" b="1"/>
              <a:t> 9</a:t>
            </a:r>
          </a:p>
          <a:p>
            <a:r>
              <a:rPr lang="en-US" sz="1000" b="1"/>
              <a:t>*Utilize Student Support Staff to identify individual barriers</a:t>
            </a:r>
          </a:p>
          <a:p>
            <a:r>
              <a:rPr lang="en-US" sz="1000" b="1"/>
              <a:t> </a:t>
            </a:r>
          </a:p>
          <a:p>
            <a:r>
              <a:rPr lang="en-US" sz="1000" b="1"/>
              <a:t>*Offer opportunities for reengage with school (i.e. attendance recovery program)</a:t>
            </a:r>
          </a:p>
          <a:p>
            <a:r>
              <a:rPr lang="en-US" sz="1000" b="1"/>
              <a:t> </a:t>
            </a:r>
          </a:p>
          <a:p>
            <a:r>
              <a:rPr lang="en-US" sz="1000" b="1"/>
              <a:t>*Legal Action: Refer parent/guardian to State/Juvenile Court for Intervention or Citation</a:t>
            </a:r>
          </a:p>
        </p:txBody>
      </p:sp>
      <p:sp>
        <p:nvSpPr>
          <p:cNvPr id="9" name="Right Arrow 8"/>
          <p:cNvSpPr/>
          <p:nvPr/>
        </p:nvSpPr>
        <p:spPr>
          <a:xfrm rot="10800000">
            <a:off x="4417479" y="1549695"/>
            <a:ext cx="1025909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348854" y="1109494"/>
            <a:ext cx="1914402" cy="16074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gency FB" panose="020B0503020202020204" pitchFamily="34" charset="0"/>
              </a:rPr>
              <a:t>Tiered System of Support for Improving </a:t>
            </a:r>
            <a:r>
              <a:rPr lang="en-US" b="1" err="1">
                <a:latin typeface="Agency FB" panose="020B0503020202020204" pitchFamily="34" charset="0"/>
              </a:rPr>
              <a:t>Tardies</a:t>
            </a:r>
            <a:r>
              <a:rPr lang="en-US" b="1">
                <a:latin typeface="Agency FB" panose="020B0503020202020204" pitchFamily="34" charset="0"/>
              </a:rPr>
              <a:t> &amp; Attendance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250909-9F1A-9795-757A-1B9AB831E422}"/>
              </a:ext>
            </a:extLst>
          </p:cNvPr>
          <p:cNvSpPr/>
          <p:nvPr/>
        </p:nvSpPr>
        <p:spPr>
          <a:xfrm>
            <a:off x="38233" y="6490"/>
            <a:ext cx="12192000" cy="61082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-822033" y="29743"/>
            <a:ext cx="10479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>
                <a:solidFill>
                  <a:schemeClr val="bg1"/>
                </a:solidFill>
                <a:latin typeface="Agency FB" panose="020B0503020202020204" pitchFamily="34" charset="0"/>
              </a:rPr>
              <a:t>BCSD Tiered System of Support for Addressing Attendance and Tardies- </a:t>
            </a:r>
            <a:r>
              <a:rPr lang="en-US" sz="2400" b="1">
                <a:solidFill>
                  <a:schemeClr val="bg1"/>
                </a:solidFill>
                <a:highlight>
                  <a:srgbClr val="FFFF00"/>
                </a:highlight>
                <a:latin typeface="Agency FB" panose="020B0503020202020204" pitchFamily="34" charset="0"/>
              </a:rPr>
              <a:t>STILL IMPERATIVE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4635C0-EB3F-F0F4-0A70-62FFED436D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0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D34AC-7A83-BAF9-8CC1-982008B5D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C9F727-4589-A984-2D7B-823F33F30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C96CD1-3C87-D1AB-AF8F-D6E6577EF8E6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02DA9C-D910-F7F5-71F8-D75E4040F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FE3258-60C7-7848-46AD-F1CE3A535F9F}"/>
              </a:ext>
            </a:extLst>
          </p:cNvPr>
          <p:cNvSpPr txBox="1"/>
          <p:nvPr/>
        </p:nvSpPr>
        <p:spPr>
          <a:xfrm>
            <a:off x="73741" y="136521"/>
            <a:ext cx="10702414" cy="492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US" sz="260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14240B-099E-1551-8521-0AF4FC9ED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58" y="1038475"/>
            <a:ext cx="10010274" cy="568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32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3FFBE-F038-0072-D987-1C3EADC2E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8A1081-5BCE-6CBD-2867-E585BD05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2DD458-C8A6-E066-7CB9-B787C3C4C3E2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C4965F-5ECC-FED0-D9CC-E56B3625A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  <p:pic>
        <p:nvPicPr>
          <p:cNvPr id="9" name="Picture 8" descr="A screenshot of a website&#10;&#10;AI-generated content may be incorrect.">
            <a:extLst>
              <a:ext uri="{FF2B5EF4-FFF2-40B4-BE49-F238E27FC236}">
                <a16:creationId xmlns:a16="http://schemas.microsoft.com/office/drawing/2014/main" id="{F6111083-1A3D-CA19-3B66-2912436D5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09" y="1023185"/>
            <a:ext cx="10061408" cy="56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32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8444F-EF18-B1E4-A89F-B8A05B0A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2C0C76-ED3A-FE90-7093-B7ED3480B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BEF39-168C-2B04-8228-A3DF0469142E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 shot of a chart&#10;&#10;AI-generated content may be incorrect.">
            <a:extLst>
              <a:ext uri="{FF2B5EF4-FFF2-40B4-BE49-F238E27FC236}">
                <a16:creationId xmlns:a16="http://schemas.microsoft.com/office/drawing/2014/main" id="{E69BCF0A-211B-96C0-85FC-ADFF42A8B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94" y="1091380"/>
            <a:ext cx="11228438" cy="5766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14CC57-2691-4625-14AF-FFBADD604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93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8D854-45C7-B99D-00BC-65F962CE2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A906A1-4C52-23F9-5092-2E6189B86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ABBB80-30EB-575E-84CD-5EE757A7F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546" y="1889626"/>
            <a:ext cx="7888908" cy="30787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5E13D7-510A-D7CC-D1C3-6CB4973B382F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6E952B-818D-E143-EF8B-1E7E92283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77C951-F40A-B366-C44B-542050DA4003}"/>
              </a:ext>
            </a:extLst>
          </p:cNvPr>
          <p:cNvSpPr txBox="1"/>
          <p:nvPr/>
        </p:nvSpPr>
        <p:spPr>
          <a:xfrm>
            <a:off x="73741" y="235570"/>
            <a:ext cx="10702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TECHNOLOGY INFRASTRUCTURE</a:t>
            </a: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– Kevin Adams, Chief Information Officer</a:t>
            </a:r>
          </a:p>
        </p:txBody>
      </p:sp>
    </p:spTree>
    <p:extLst>
      <p:ext uri="{BB962C8B-B14F-4D97-AF65-F5344CB8AC3E}">
        <p14:creationId xmlns:p14="http://schemas.microsoft.com/office/powerpoint/2010/main" val="689472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225240" y="1006343"/>
            <a:ext cx="11783880" cy="39087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000" b="1">
                <a:latin typeface="Arial Narrow"/>
                <a:cs typeface="Arial"/>
              </a:rPr>
              <a:t>Technology Services: Infrastructure for Literacy, Innovation, and Attendance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700">
                <a:latin typeface="Arial Narrow"/>
                <a:cs typeface="Arial"/>
              </a:rPr>
              <a:t>Technology Services powers </a:t>
            </a:r>
            <a:r>
              <a:rPr lang="en-US" sz="2700" b="1">
                <a:latin typeface="Arial Narrow"/>
                <a:cs typeface="Arial"/>
              </a:rPr>
              <a:t>THE PUSH</a:t>
            </a:r>
            <a:r>
              <a:rPr lang="en-US" sz="2700">
                <a:latin typeface="Arial Narrow"/>
                <a:cs typeface="Arial"/>
              </a:rPr>
              <a:t> by creating </a:t>
            </a:r>
            <a:r>
              <a:rPr lang="en-US" sz="2700" b="1">
                <a:latin typeface="Arial Narrow"/>
                <a:cs typeface="Arial"/>
              </a:rPr>
              <a:t>access, engagement, and data‑informed action</a:t>
            </a:r>
            <a:r>
              <a:rPr lang="en-US" sz="2700">
                <a:latin typeface="Arial Narrow"/>
                <a:cs typeface="Arial"/>
              </a:rPr>
              <a:t> across the district.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700">
                <a:latin typeface="Arial Narrow"/>
                <a:cs typeface="Arial"/>
              </a:rPr>
              <a:t>We serve as the </a:t>
            </a:r>
            <a:r>
              <a:rPr lang="en-US" sz="2700" b="1">
                <a:latin typeface="Arial Narrow"/>
                <a:cs typeface="Arial"/>
              </a:rPr>
              <a:t>infrastructure for literacy, innovation, and attendance </a:t>
            </a:r>
            <a:r>
              <a:rPr lang="en-US" sz="2700">
                <a:latin typeface="Arial Narrow"/>
                <a:cs typeface="Arial"/>
              </a:rPr>
              <a:t>— not just a support function.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700">
                <a:latin typeface="Arial Narrow"/>
                <a:cs typeface="Arial"/>
              </a:rPr>
              <a:t>Our work ensures students can </a:t>
            </a:r>
            <a:r>
              <a:rPr lang="en-US" sz="2700" b="1">
                <a:latin typeface="Arial Narrow"/>
                <a:cs typeface="Arial"/>
              </a:rPr>
              <a:t>read, create, connect, and belong</a:t>
            </a:r>
            <a:r>
              <a:rPr lang="en-US" sz="2700">
                <a:latin typeface="Arial Narrow"/>
                <a:cs typeface="Arial"/>
              </a:rPr>
              <a:t> every day.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700">
                <a:latin typeface="Arial Narrow"/>
                <a:cs typeface="Arial"/>
              </a:rPr>
              <a:t>Efforts are grounded in </a:t>
            </a:r>
            <a:r>
              <a:rPr lang="en-US" sz="2700" b="1">
                <a:latin typeface="Arial Narrow"/>
                <a:cs typeface="Arial"/>
              </a:rPr>
              <a:t>aligned efforts, rigorous approaches, and committed delivery.</a:t>
            </a:r>
          </a:p>
          <a:p>
            <a:endParaRPr lang="en-US" sz="22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Technology Services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– Infrastructure for THE PUSH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FABFFF-ECC1-FAF7-08EF-7F649400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4F907B-4312-60AC-2EA2-34C2B4154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008281"/>
            <a:ext cx="4431167" cy="2954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1A879F-18F7-CB33-9D3C-8874AE3CB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40" y="4524901"/>
            <a:ext cx="6359322" cy="20140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0FD3D5-8162-17DE-53FB-A13F34D89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2986" y="4039874"/>
            <a:ext cx="2015693" cy="201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81272-4B1D-437F-C665-790CC7B56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5FBCDF-F3D7-0736-1148-C3BB8CDA448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1F948B-8381-6744-3610-963B8F2291FA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Technology Services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– Infrastructure for THE PUSH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9C628D-203C-D48A-1563-549FAA283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92D589-C1F5-F97E-388D-71E15F035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763019"/>
            <a:ext cx="6505200" cy="5094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0A8680-3C5E-39D2-1A9E-8E55ACEA87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1" y="934956"/>
            <a:ext cx="1122784" cy="11227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3715230-3659-5A86-0AF2-A2A46B097E4B}"/>
              </a:ext>
            </a:extLst>
          </p:cNvPr>
          <p:cNvSpPr txBox="1"/>
          <p:nvPr/>
        </p:nvSpPr>
        <p:spPr>
          <a:xfrm>
            <a:off x="3917138" y="1126989"/>
            <a:ext cx="8263853" cy="621708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000" b="1">
                <a:latin typeface="Arial Narrow"/>
                <a:cs typeface="Arial"/>
              </a:rPr>
              <a:t>What Classrooms and Leaders Experience Right Now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700" b="1">
                <a:latin typeface="Arial Narrow"/>
                <a:cs typeface="Arial"/>
              </a:rPr>
              <a:t>Powering Literacy: </a:t>
            </a:r>
            <a:r>
              <a:rPr lang="en-US" sz="2700">
                <a:latin typeface="Arial Narrow"/>
                <a:cs typeface="Arial"/>
              </a:rPr>
              <a:t>Student devices, digital reading platforms, and classroom tools expand access to reading anytime, anywhere.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700" b="1">
                <a:latin typeface="Arial Narrow"/>
                <a:cs typeface="Arial"/>
              </a:rPr>
              <a:t>Powering Innovation: </a:t>
            </a:r>
            <a:r>
              <a:rPr lang="en-US" sz="2700">
                <a:latin typeface="Arial Narrow"/>
                <a:cs typeface="Arial"/>
              </a:rPr>
              <a:t>Instructional coaching, AI‑supported tools, and interactive classroom technology strengthen teaching and learning.</a:t>
            </a:r>
            <a:endParaRPr lang="en-US" sz="270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700" b="1">
                <a:latin typeface="Arial Narrow"/>
                <a:cs typeface="Arial"/>
              </a:rPr>
              <a:t>Technology Systems &amp; Data Access: </a:t>
            </a:r>
            <a:r>
              <a:rPr lang="en-US" sz="2700">
                <a:latin typeface="Arial Narrow"/>
                <a:cs typeface="Arial"/>
              </a:rPr>
              <a:t>Reliable access to student information systems and data platforms supports instruction, attendance initiatives, and school operations.</a:t>
            </a:r>
            <a:endParaRPr lang="en-US" sz="270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700" b="1">
                <a:latin typeface="Arial Narrow"/>
                <a:cs typeface="Arial"/>
              </a:rPr>
              <a:t>Operational Reliability: </a:t>
            </a:r>
            <a:r>
              <a:rPr lang="en-US" sz="2700">
                <a:latin typeface="Arial Narrow"/>
                <a:cs typeface="Arial"/>
              </a:rPr>
              <a:t>Technology Operations ensures systems, networks, and devices are ready, secure, and responsive so learning is uninterrupted.</a:t>
            </a:r>
            <a:endParaRPr lang="en-US" sz="270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sz="2200" b="1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22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F90B5-0023-F700-F972-5ABCB2DC1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65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5AF75-E36E-1677-323C-CD2885772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323E80C-2380-CBCD-1659-D34837EA5C4F}"/>
              </a:ext>
            </a:extLst>
          </p:cNvPr>
          <p:cNvSpPr txBox="1"/>
          <p:nvPr/>
        </p:nvSpPr>
        <p:spPr>
          <a:xfrm>
            <a:off x="149290" y="1121887"/>
            <a:ext cx="7585788" cy="51244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000" b="1">
                <a:latin typeface="Arial Narrow"/>
                <a:cs typeface="Arial"/>
              </a:rPr>
              <a:t>Signals That Technology Is Advancing THE PUSH</a:t>
            </a:r>
            <a:endParaRPr lang="en-US" sz="3000"/>
          </a:p>
          <a:p>
            <a:pPr marL="800100" lvl="1" indent="-342900">
              <a:buFont typeface="Courier New"/>
              <a:buChar char="o"/>
            </a:pPr>
            <a:r>
              <a:rPr lang="en-US" sz="2700">
                <a:latin typeface="Arial Narrow"/>
                <a:cs typeface="Segoe UI"/>
              </a:rPr>
              <a:t>Thousands of documented instructional support actions across schools show </a:t>
            </a:r>
            <a:r>
              <a:rPr lang="en-US" sz="2700" b="1">
                <a:latin typeface="Arial Narrow"/>
                <a:cs typeface="Segoe UI"/>
              </a:rPr>
              <a:t>strong adoption and reac</a:t>
            </a:r>
            <a:r>
              <a:rPr lang="en-US" sz="2700" b="1">
                <a:latin typeface="Arial Narrow"/>
                <a:cs typeface="Arial"/>
              </a:rPr>
              <a:t>h.</a:t>
            </a:r>
          </a:p>
          <a:p>
            <a:pPr marL="800100" lvl="1" indent="-342900">
              <a:buFont typeface="Courier New"/>
              <a:buChar char="o"/>
            </a:pPr>
            <a:r>
              <a:rPr lang="en-US" sz="2700">
                <a:latin typeface="Arial Narrow"/>
                <a:cs typeface="Segoe UI"/>
              </a:rPr>
              <a:t>High levels of </a:t>
            </a:r>
            <a:r>
              <a:rPr lang="en-US" sz="2700" b="1">
                <a:latin typeface="Arial Narrow"/>
                <a:cs typeface="Segoe UI"/>
              </a:rPr>
              <a:t>school engagement and positive feedback</a:t>
            </a:r>
            <a:r>
              <a:rPr lang="en-US" sz="2700">
                <a:latin typeface="Arial Narrow"/>
                <a:cs typeface="Segoe UI"/>
              </a:rPr>
              <a:t> reflect trust and effective partnership.</a:t>
            </a:r>
            <a:endParaRPr lang="en-US" sz="2700">
              <a:latin typeface="Arial Narrow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700">
                <a:latin typeface="Arial Narrow"/>
                <a:cs typeface="Segoe UI"/>
              </a:rPr>
              <a:t>Consistent system availability and responsive support minimize instructional disruption.</a:t>
            </a:r>
            <a:endParaRPr lang="en-US" sz="2700">
              <a:latin typeface="Arial Narrow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700">
                <a:latin typeface="Arial Narrow"/>
                <a:cs typeface="Segoe UI"/>
              </a:rPr>
              <a:t>Together, these indicators show Technology Services enabling </a:t>
            </a:r>
            <a:r>
              <a:rPr lang="en-US" sz="2700" b="1">
                <a:latin typeface="Arial Narrow"/>
                <a:cs typeface="Segoe UI"/>
              </a:rPr>
              <a:t>engagement, belonging, and readiness</a:t>
            </a:r>
            <a:r>
              <a:rPr lang="en-US" sz="2700">
                <a:latin typeface="Arial Narrow"/>
                <a:cs typeface="Segoe UI"/>
              </a:rPr>
              <a:t>, key drivers of attendance and achievement.</a:t>
            </a:r>
            <a:endParaRPr lang="en-US" sz="2200" b="1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06185B-F4EA-23E1-5BA5-317742DE279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049B95-A603-C6CD-D307-5A15D19A54D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Technology Services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– Infrastructure for THE PUSH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245A7C-7DB4-9C24-C923-ED9F7B698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A0E4A-9E09-7FEB-09DF-5D59A34B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5DCBFD-A402-1E4C-71A6-D3B3332C7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8077" y="4359078"/>
            <a:ext cx="1514152" cy="15141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53E4EE-21EC-E925-5701-416570D5A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323" y="984770"/>
            <a:ext cx="4466542" cy="25378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B19B59-DE81-558A-E962-F1EA4B95EA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9323" y="3667228"/>
            <a:ext cx="3054251" cy="305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05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FB8238-C3D8-6AAA-21F9-25EFEBA59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E57A7E-3D0C-79F0-CFD5-84495C316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077" y="2335643"/>
            <a:ext cx="7708490" cy="2893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C0A4C5-8C1D-524D-DBC2-B5B725167828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4CCE66-C94E-A902-9099-8DA635633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93CEF0-7DF5-F1BA-F6D8-389A2F1B2FB0}"/>
              </a:ext>
            </a:extLst>
          </p:cNvPr>
          <p:cNvSpPr txBox="1"/>
          <p:nvPr/>
        </p:nvSpPr>
        <p:spPr>
          <a:xfrm>
            <a:off x="113070" y="253760"/>
            <a:ext cx="107024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LEADERSHIP SUPPORT</a:t>
            </a: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– Dr. Chara </a:t>
            </a:r>
            <a:r>
              <a:rPr lang="en-US" sz="32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Wilaford</a:t>
            </a: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, Executive Officer</a:t>
            </a:r>
          </a:p>
        </p:txBody>
      </p:sp>
    </p:spTree>
    <p:extLst>
      <p:ext uri="{BB962C8B-B14F-4D97-AF65-F5344CB8AC3E}">
        <p14:creationId xmlns:p14="http://schemas.microsoft.com/office/powerpoint/2010/main" val="562468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7A97B-F1F8-89B5-240F-B8CB916B9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E1EC71-51CB-3006-F2AA-54E3B4D7FB47}"/>
              </a:ext>
            </a:extLst>
          </p:cNvPr>
          <p:cNvSpPr/>
          <p:nvPr/>
        </p:nvSpPr>
        <p:spPr>
          <a:xfrm>
            <a:off x="11009" y="-5808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5BC072-9FAE-A695-6A6C-FE2FB469AFDD}"/>
              </a:ext>
            </a:extLst>
          </p:cNvPr>
          <p:cNvSpPr txBox="1"/>
          <p:nvPr/>
        </p:nvSpPr>
        <p:spPr>
          <a:xfrm>
            <a:off x="225240" y="-827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LEADERSHIP SUPPORT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E7D4D1-820F-8AA0-6287-041D65821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diagram of a group of people working at a desk&#10;&#10;AI-generated content may be incorrect.">
            <a:extLst>
              <a:ext uri="{FF2B5EF4-FFF2-40B4-BE49-F238E27FC236}">
                <a16:creationId xmlns:a16="http://schemas.microsoft.com/office/drawing/2014/main" id="{0F6BF755-76C9-B0DF-68A0-14A3E8465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" y="761009"/>
            <a:ext cx="12196329" cy="58208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200418-C4BB-E5EA-FA6A-373A3C9982A5}"/>
              </a:ext>
            </a:extLst>
          </p:cNvPr>
          <p:cNvSpPr txBox="1"/>
          <p:nvPr/>
        </p:nvSpPr>
        <p:spPr>
          <a:xfrm>
            <a:off x="227611" y="6575961"/>
            <a:ext cx="1198418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i="1">
                <a:latin typeface="Trade Gothic Next Heavy"/>
              </a:rPr>
              <a:t>-</a:t>
            </a:r>
            <a:r>
              <a:rPr lang="en-US" sz="1400" b="1" i="1" baseline="0">
                <a:latin typeface="Trade Gothic Next Heavy"/>
              </a:rPr>
              <a:t>Strengthening Principal Leadership Systems to Improve Student </a:t>
            </a:r>
            <a:r>
              <a:rPr lang="en-US" sz="1400" b="1" i="1">
                <a:latin typeface="Trade Gothic Next Heavy"/>
              </a:rPr>
              <a:t>Outcomes-</a:t>
            </a:r>
            <a:endParaRPr lang="en-US" sz="1400" b="1">
              <a:latin typeface="Trade Gothic Next Heavy"/>
              <a:ea typeface="Calibri"/>
              <a:cs typeface="Calibr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28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68A66-89C1-661C-B0BC-2E6F1845B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C3A493-C80C-1A98-46CE-5AB108170582}"/>
              </a:ext>
            </a:extLst>
          </p:cNvPr>
          <p:cNvSpPr/>
          <p:nvPr/>
        </p:nvSpPr>
        <p:spPr>
          <a:xfrm>
            <a:off x="9532" y="-79357"/>
            <a:ext cx="12172208" cy="85411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A501D4-C1E7-897B-394C-888288B50362}"/>
              </a:ext>
            </a:extLst>
          </p:cNvPr>
          <p:cNvSpPr txBox="1"/>
          <p:nvPr/>
        </p:nvSpPr>
        <p:spPr>
          <a:xfrm>
            <a:off x="225240" y="-827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LEADERSHIP SUPPORT IMPACT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0D7FA4-8801-7086-30C1-A77C614DE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E186F-07B8-854D-D31A-23A1069CD1ED}"/>
              </a:ext>
            </a:extLst>
          </p:cNvPr>
          <p:cNvSpPr txBox="1"/>
          <p:nvPr/>
        </p:nvSpPr>
        <p:spPr>
          <a:xfrm>
            <a:off x="11374" y="6215417"/>
            <a:ext cx="121919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Executive Officers strengthen leadership systems across schools to ensure alignment, disciplined execution, and rigorous instructional practices that drive student success.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E0A8ADC-C947-2FF4-CAE7-F315C5BB8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771207"/>
              </p:ext>
            </p:extLst>
          </p:nvPr>
        </p:nvGraphicFramePr>
        <p:xfrm>
          <a:off x="0" y="989610"/>
          <a:ext cx="12192000" cy="5496982"/>
        </p:xfrm>
        <a:graphic>
          <a:graphicData uri="http://schemas.openxmlformats.org/drawingml/2006/table">
            <a:tbl>
              <a:tblPr bandRow="1">
                <a:tableStyleId>{D27102A9-8310-4765-A935-A1911B00CA55}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7854626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0313521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20274536"/>
                    </a:ext>
                  </a:extLst>
                </a:gridCol>
              </a:tblGrid>
              <a:tr h="3774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/>
                        <a:t>Executive Officer Focus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/>
                        <a:t>Leadership Impact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/>
                        <a:t>Evidence / Data Points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2293168"/>
                  </a:ext>
                </a:extLst>
              </a:tr>
              <a:tr h="9501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1:1 Principal Coaching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Stronger instructional leadership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Instructional Round visits indicate more aligned instructional systems (classroom tasks, collaborative planning, assessments)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7185446"/>
                  </a:ext>
                </a:extLst>
              </a:tr>
              <a:tr h="6768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1:1 Core Team Support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Aligned leadership teams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Attendance systems strengthening — Chronic absenteeism ↓ 1,647 students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7766459"/>
                  </a:ext>
                </a:extLst>
              </a:tr>
              <a:tr h="9501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Principal Induction &amp; Mentorship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Accelerated leadership capacity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Structured mentoring for new principals implementing leadership and instructional systems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2287421"/>
                  </a:ext>
                </a:extLst>
              </a:tr>
              <a:tr h="6768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Principals’ PLCs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Shared leadership practices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Cross-school instructional data reviews and strategy alignment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3698134"/>
                  </a:ext>
                </a:extLst>
              </a:tr>
              <a:tr h="6768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Leadership Networks / Job-</a:t>
                      </a:r>
                      <a:r>
                        <a:rPr lang="en-US" err="1"/>
                        <a:t>Alikes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Cross-school collaboration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9,176 students receiving targeted academic interventions districtwide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5955033"/>
                  </a:ext>
                </a:extLst>
              </a:tr>
              <a:tr h="9501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Strategic Oversight (Instructional Rounds, CIP, STAP)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Instructional systems producing results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Beacon readiness: 58% Prepared or Near Target for Milestones (Grades 3–8 ELA &amp; Math)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949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948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072B17-A7F8-2A97-3E11-A1BFCE3F4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8CC835-E40B-12BF-C4F3-43AE85B2F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077" y="2335643"/>
            <a:ext cx="7708490" cy="2893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FD8282-B2D7-956D-4B3D-42E6DA2D433F}"/>
              </a:ext>
            </a:extLst>
          </p:cNvPr>
          <p:cNvSpPr/>
          <p:nvPr/>
        </p:nvSpPr>
        <p:spPr>
          <a:xfrm>
            <a:off x="0" y="13652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F7D5D7-CCD1-EE97-FB55-AAAF53C86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890" y="-126928"/>
            <a:ext cx="1778466" cy="1771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36016D-8E48-FA96-1F8A-942D272842A5}"/>
              </a:ext>
            </a:extLst>
          </p:cNvPr>
          <p:cNvSpPr txBox="1"/>
          <p:nvPr/>
        </p:nvSpPr>
        <p:spPr>
          <a:xfrm>
            <a:off x="132734" y="124779"/>
            <a:ext cx="107024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SCHOOL LEVEL INNOVATION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– Betty Anderson, Ingram-Pye ES;  Shandreka Gibson, Miller Magnet MS &amp; Donna Walker-Thompson, Northeast HS </a:t>
            </a:r>
          </a:p>
        </p:txBody>
      </p:sp>
    </p:spTree>
    <p:extLst>
      <p:ext uri="{BB962C8B-B14F-4D97-AF65-F5344CB8AC3E}">
        <p14:creationId xmlns:p14="http://schemas.microsoft.com/office/powerpoint/2010/main" val="4092093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66558-D169-308B-7245-7A6E69574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B12E4F-33E3-F30D-F5C5-2B26B78D23CD}"/>
              </a:ext>
            </a:extLst>
          </p:cNvPr>
          <p:cNvSpPr/>
          <p:nvPr/>
        </p:nvSpPr>
        <p:spPr>
          <a:xfrm>
            <a:off x="2044" y="-84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83C4DE-8C7B-0CC2-632E-ECCB977B52B7}"/>
              </a:ext>
            </a:extLst>
          </p:cNvPr>
          <p:cNvSpPr txBox="1"/>
          <p:nvPr/>
        </p:nvSpPr>
        <p:spPr>
          <a:xfrm>
            <a:off x="148324" y="0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Ingram- Pye Elementary School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0870D1-2D0F-451B-2D01-71F93F799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79B3FC-C90A-C888-0615-B0AC957C9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994130"/>
            <a:ext cx="11816072" cy="586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15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D2116-1D6D-FD59-E86B-B55121BD6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5948D69-4044-4100-2D80-89F9E15B5CA5}"/>
              </a:ext>
            </a:extLst>
          </p:cNvPr>
          <p:cNvSpPr/>
          <p:nvPr/>
        </p:nvSpPr>
        <p:spPr>
          <a:xfrm>
            <a:off x="-24850" y="-5323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28FF74-4A80-57E0-8218-2B82BBCBDC9A}"/>
              </a:ext>
            </a:extLst>
          </p:cNvPr>
          <p:cNvSpPr txBox="1"/>
          <p:nvPr/>
        </p:nvSpPr>
        <p:spPr>
          <a:xfrm>
            <a:off x="88850" y="-5246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Miller Magnet School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206CDF-692B-5B1C-9E53-ED5E9AC6B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AutoShape 2">
            <a:extLst>
              <a:ext uri="{FF2B5EF4-FFF2-40B4-BE49-F238E27FC236}">
                <a16:creationId xmlns:a16="http://schemas.microsoft.com/office/drawing/2014/main" id="{7627FA42-E604-230D-807C-0132C3C49F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blue and white sign with text and symbols&#10;&#10;AI-generated content may be incorrect.">
            <a:extLst>
              <a:ext uri="{FF2B5EF4-FFF2-40B4-BE49-F238E27FC236}">
                <a16:creationId xmlns:a16="http://schemas.microsoft.com/office/drawing/2014/main" id="{56940670-6653-031F-4337-8C7FC7335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" y="808915"/>
            <a:ext cx="12183327" cy="60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93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Northeast High School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29B096-A9B7-78BD-B643-8A5019483691}"/>
              </a:ext>
            </a:extLst>
          </p:cNvPr>
          <p:cNvSpPr txBox="1"/>
          <p:nvPr/>
        </p:nvSpPr>
        <p:spPr>
          <a:xfrm>
            <a:off x="550826" y="1309843"/>
            <a:ext cx="11048991" cy="34470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latin typeface="Times New Roman"/>
                <a:cs typeface="Times New Roman"/>
              </a:rPr>
              <a:t>Key Strategies Implemented</a:t>
            </a:r>
            <a:endParaRPr lang="en-US" sz="2800">
              <a:latin typeface="Times New Roman"/>
              <a:cs typeface="Times New Roman"/>
            </a:endParaRPr>
          </a:p>
          <a:p>
            <a:endParaRPr lang="en-US" sz="2800">
              <a:latin typeface="Times New Roman"/>
              <a:cs typeface="Times New Roman"/>
            </a:endParaRPr>
          </a:p>
          <a:p>
            <a:r>
              <a:rPr lang="en-US" sz="2800" b="1">
                <a:latin typeface="Times New Roman"/>
                <a:cs typeface="Times New Roman"/>
              </a:rPr>
              <a:t>PUSH Priorities </a:t>
            </a:r>
            <a:endParaRPr lang="en-US" sz="2800">
              <a:latin typeface="Times New Roman"/>
              <a:cs typeface="Times New Roman"/>
            </a:endParaRPr>
          </a:p>
          <a:p>
            <a:r>
              <a:rPr lang="en-US" sz="2800">
                <a:latin typeface="Arial"/>
                <a:cs typeface="Arial"/>
              </a:rPr>
              <a:t>(How it supports </a:t>
            </a:r>
            <a:r>
              <a:rPr lang="en-US" sz="2800">
                <a:latin typeface="Times New Roman"/>
                <a:cs typeface="Times New Roman"/>
              </a:rPr>
              <a:t>THE PUSH priorities)</a:t>
            </a:r>
          </a:p>
          <a:p>
            <a:endParaRPr lang="en-US" sz="2800">
              <a:latin typeface="Times New Roman"/>
              <a:cs typeface="Times New Roman"/>
            </a:endParaRPr>
          </a:p>
          <a:p>
            <a:r>
              <a:rPr lang="en-US" sz="2800" b="1">
                <a:latin typeface="Times New Roman"/>
                <a:cs typeface="Times New Roman"/>
              </a:rPr>
              <a:t>Evidence of Impact:</a:t>
            </a:r>
            <a:endParaRPr lang="en-US" sz="2800">
              <a:latin typeface="Times New Roman"/>
              <a:cs typeface="Times New Roman"/>
            </a:endParaRPr>
          </a:p>
          <a:p>
            <a:r>
              <a:rPr lang="en-US" sz="2800">
                <a:latin typeface="Times New Roman"/>
                <a:cs typeface="Times New Roman"/>
              </a:rPr>
              <a:t>Evidence of impact (data or outcomes)</a:t>
            </a:r>
          </a:p>
          <a:p>
            <a:endParaRPr lang="en-US" sz="2200">
              <a:latin typeface="Arial Narrow"/>
              <a:cs typeface="Arial"/>
            </a:endParaRPr>
          </a:p>
        </p:txBody>
      </p:sp>
      <p:pic>
        <p:nvPicPr>
          <p:cNvPr id="5" name="Picture 4" descr="A poster with text and images of a road&#10;&#10;AI-generated content may be incorrect.">
            <a:extLst>
              <a:ext uri="{FF2B5EF4-FFF2-40B4-BE49-F238E27FC236}">
                <a16:creationId xmlns:a16="http://schemas.microsoft.com/office/drawing/2014/main" id="{8411FE42-D23A-F17D-5652-B632AEA2B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514" y="0"/>
            <a:ext cx="12201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14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NEXT STEPS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8F40B-AEEF-DE51-CB33-AE746F2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F1524-A858-ADCB-F9B5-0D0A0927A5FD}"/>
              </a:ext>
            </a:extLst>
          </p:cNvPr>
          <p:cNvSpPr txBox="1"/>
          <p:nvPr/>
        </p:nvSpPr>
        <p:spPr>
          <a:xfrm>
            <a:off x="403123" y="1445342"/>
            <a:ext cx="10950677" cy="4070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AE27542-9D24-BDA9-EA20-7CD51A300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376324"/>
              </p:ext>
            </p:extLst>
          </p:nvPr>
        </p:nvGraphicFramePr>
        <p:xfrm>
          <a:off x="142116" y="984772"/>
          <a:ext cx="11754916" cy="6307925"/>
        </p:xfrm>
        <a:graphic>
          <a:graphicData uri="http://schemas.openxmlformats.org/drawingml/2006/table">
            <a:tbl>
              <a:tblPr/>
              <a:tblGrid>
                <a:gridCol w="11754916">
                  <a:extLst>
                    <a:ext uri="{9D8B030D-6E8A-4147-A177-3AD203B41FA5}">
                      <a16:colId xmlns:a16="http://schemas.microsoft.com/office/drawing/2014/main" val="3202267657"/>
                    </a:ext>
                  </a:extLst>
                </a:gridCol>
              </a:tblGrid>
              <a:tr h="5332243">
                <a:tc>
                  <a:txBody>
                    <a:bodyPr/>
                    <a:lstStyle/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Instruction &amp; Achievement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Maintain focus on </a:t>
                      </a: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Tier 1 instruction</a:t>
                      </a: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, targeted intervention, and acceleration.</a:t>
                      </a: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Use </a:t>
                      </a: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Beacon and classroom data</a:t>
                      </a: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 to guide final instructional adjustments.</a:t>
                      </a:r>
                    </a:p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sz="2000" b="1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Attendance &amp; Mental Health Supports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Intensify supports for students nearing </a:t>
                      </a: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chronic absenteeism thresholds.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Strengthen family outreach and school‑level engagement strategies.</a:t>
                      </a:r>
                    </a:p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sz="2000" b="1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Extended Learning &amp; Student Support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Maximize participation in </a:t>
                      </a: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afterschool and extended learning programs.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Align extended learning to core academic priorities and student needs.</a:t>
                      </a:r>
                    </a:p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sz="2000" b="1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Leadership &amp; Monitoring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Continue Executive Officer coaching, PLCs, and instructional rounds.</a:t>
                      </a: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Monitor short‑cycle data to celebrate gains and respond quickly where needed.</a:t>
                      </a:r>
                    </a:p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sz="2000" b="1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0" indent="0" fontAlgn="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Year‑End Focus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Finish the year with </a:t>
                      </a: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urgency, coherence, and consistency.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342900" indent="-342900" fontAlgn="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>
                          <a:effectLst/>
                          <a:latin typeface="Aptos Narrow" panose="020B0004020202020204" pitchFamily="34" charset="0"/>
                        </a:rPr>
                        <a:t>Ensure every student is positioned for </a:t>
                      </a:r>
                      <a:r>
                        <a:rPr lang="en-US" sz="2000" b="1" i="0">
                          <a:effectLst/>
                          <a:latin typeface="Aptos Narrow" panose="020B0004020202020204" pitchFamily="34" charset="0"/>
                        </a:rPr>
                        <a:t>successful promotion, graduation, and summer readiness.</a:t>
                      </a:r>
                      <a:endParaRPr lang="en-US" sz="2000" b="0" i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990334"/>
                  </a:ext>
                </a:extLst>
              </a:tr>
              <a:tr h="425285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sz="2000">
                        <a:latin typeface="Aptos Narrow" panose="020B0004020202020204" pitchFamily="34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6374582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15225771-D547-4F9E-2EEB-62229A481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576" y="1907458"/>
            <a:ext cx="2998839" cy="299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9707A7-401D-E4F3-D0CC-8D91B7082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CFF830-8C18-F3EA-7BAB-2C03577E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0666fd-25b7-44ec-9ab0-d0858433a284">
      <Terms xmlns="http://schemas.microsoft.com/office/infopath/2007/PartnerControls"/>
    </lcf76f155ced4ddcb4097134ff3c332f>
    <TaxCatchAll xmlns="b1de22aa-c0d9-4cf3-918b-b54bddbb283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3CA0A6B0BEF148A950B13793DB3E53" ma:contentTypeVersion="14" ma:contentTypeDescription="Create a new document." ma:contentTypeScope="" ma:versionID="ca73b89557a60fa9fa341def7f053cca">
  <xsd:schema xmlns:xsd="http://www.w3.org/2001/XMLSchema" xmlns:xs="http://www.w3.org/2001/XMLSchema" xmlns:p="http://schemas.microsoft.com/office/2006/metadata/properties" xmlns:ns2="780666fd-25b7-44ec-9ab0-d0858433a284" xmlns:ns3="b1de22aa-c0d9-4cf3-918b-b54bddbb2836" targetNamespace="http://schemas.microsoft.com/office/2006/metadata/properties" ma:root="true" ma:fieldsID="7ed7602ca7e64fce74071eb4f916610a" ns2:_="" ns3:_="">
    <xsd:import namespace="780666fd-25b7-44ec-9ab0-d0858433a284"/>
    <xsd:import namespace="b1de22aa-c0d9-4cf3-918b-b54bddbb28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666fd-25b7-44ec-9ab0-d0858433a2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d8b5c29-6ec2-45ab-accb-d02a3b8c98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e22aa-c0d9-4cf3-918b-b54bddbb28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3c891fa-248d-436c-b510-4227195a1223}" ma:internalName="TaxCatchAll" ma:showField="CatchAllData" ma:web="b1de22aa-c0d9-4cf3-918b-b54bddbb28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C7DA45-915F-4C47-A457-9BC5C7429D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B6C1B-9DF4-4218-A4E7-1C6026363604}">
  <ds:schemaRefs>
    <ds:schemaRef ds:uri="780666fd-25b7-44ec-9ab0-d0858433a284"/>
    <ds:schemaRef ds:uri="b1de22aa-c0d9-4cf3-918b-b54bddbb283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A9CE02-15DD-4646-A729-FDE914C64CB3}">
  <ds:schemaRefs>
    <ds:schemaRef ds:uri="780666fd-25b7-44ec-9ab0-d0858433a284"/>
    <ds:schemaRef ds:uri="b1de22aa-c0d9-4cf3-918b-b54bddbb28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2267</Words>
  <Application>Microsoft Office PowerPoint</Application>
  <PresentationFormat>Widescreen</PresentationFormat>
  <Paragraphs>315</Paragraphs>
  <Slides>34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9" baseType="lpstr">
      <vt:lpstr>Agency FB</vt:lpstr>
      <vt:lpstr>Aptos Narrow</vt:lpstr>
      <vt:lpstr>Arial</vt:lpstr>
      <vt:lpstr>Arial Narrow</vt:lpstr>
      <vt:lpstr>Calibri</vt:lpstr>
      <vt:lpstr>Calibri Light</vt:lpstr>
      <vt:lpstr>Courier New</vt:lpstr>
      <vt:lpstr>Segoe UI</vt:lpstr>
      <vt:lpstr>Times New Roman</vt:lpstr>
      <vt:lpstr>Trade Gothic Next</vt:lpstr>
      <vt:lpstr>Trade Gothic Next Heavy</vt:lpstr>
      <vt:lpstr>Trade Gothic Next HvyCd</vt:lpstr>
      <vt:lpstr>Univers Condensed Light</vt:lpstr>
      <vt:lpstr>Wingdings</vt:lpstr>
      <vt:lpstr>Office Theme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Lovett, Katika</cp:lastModifiedBy>
  <cp:revision>64</cp:revision>
  <cp:lastPrinted>2023-05-01T18:56:22Z</cp:lastPrinted>
  <dcterms:created xsi:type="dcterms:W3CDTF">2023-05-01T16:02:45Z</dcterms:created>
  <dcterms:modified xsi:type="dcterms:W3CDTF">2026-03-18T15:12:09Z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0x010100113CA0A6B0BEF148A950B13793DB3E53</vt:lpwstr>
  </property>
</Properties>
</file>