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3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7" r:id="rId15"/>
    <p:sldId id="308" r:id="rId16"/>
    <p:sldId id="309" r:id="rId17"/>
    <p:sldId id="311" r:id="rId18"/>
    <p:sldId id="312" r:id="rId19"/>
    <p:sldId id="310" r:id="rId20"/>
    <p:sldId id="295" r:id="rId21"/>
    <p:sldId id="279" r:id="rId2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79" autoAdjust="0"/>
  </p:normalViewPr>
  <p:slideViewPr>
    <p:cSldViewPr snapToGrid="0">
      <p:cViewPr varScale="1">
        <p:scale>
          <a:sx n="105" d="100"/>
          <a:sy n="105" d="100"/>
        </p:scale>
        <p:origin x="798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8/10/relationships/authors" Target="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5428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2962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8/12/2024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8/12/2024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8/12/2024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8/12/2024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Preliminary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June 30, 2024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August 15,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preliminary financial results for the period ending June 30,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June 30,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preliminary financial results of the period ended June 30, 2024. 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final June 30, 2024 will be presented after completion of the audit as part of the Annual Comprehensive Financial Review (ACFR).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Twelve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June 30,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June 30,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EF985988-8FE8-B359-023C-69E39C021F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8940774"/>
              </p:ext>
            </p:extLst>
          </p:nvPr>
        </p:nvGraphicFramePr>
        <p:xfrm>
          <a:off x="6084987" y="4431479"/>
          <a:ext cx="6096000" cy="2436135"/>
        </p:xfrm>
        <a:graphic>
          <a:graphicData uri="http://schemas.openxmlformats.org/drawingml/2006/table">
            <a:tbl>
              <a:tblPr/>
              <a:tblGrid>
                <a:gridCol w="2674267">
                  <a:extLst>
                    <a:ext uri="{9D8B030D-6E8A-4147-A177-3AD203B41FA5}">
                      <a16:colId xmlns:a16="http://schemas.microsoft.com/office/drawing/2014/main" val="2979321578"/>
                    </a:ext>
                  </a:extLst>
                </a:gridCol>
                <a:gridCol w="132883">
                  <a:extLst>
                    <a:ext uri="{9D8B030D-6E8A-4147-A177-3AD203B41FA5}">
                      <a16:colId xmlns:a16="http://schemas.microsoft.com/office/drawing/2014/main" val="3899215457"/>
                    </a:ext>
                  </a:extLst>
                </a:gridCol>
                <a:gridCol w="1644425">
                  <a:extLst>
                    <a:ext uri="{9D8B030D-6E8A-4147-A177-3AD203B41FA5}">
                      <a16:colId xmlns:a16="http://schemas.microsoft.com/office/drawing/2014/main" val="2735851004"/>
                    </a:ext>
                  </a:extLst>
                </a:gridCol>
                <a:gridCol w="1644425">
                  <a:extLst>
                    <a:ext uri="{9D8B030D-6E8A-4147-A177-3AD203B41FA5}">
                      <a16:colId xmlns:a16="http://schemas.microsoft.com/office/drawing/2014/main" val="2337607264"/>
                    </a:ext>
                  </a:extLst>
                </a:gridCol>
              </a:tblGrid>
              <a:tr h="4263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Current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Budget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778322"/>
                  </a:ext>
                </a:extLst>
              </a:tr>
              <a:tr h="66387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Expenditures and Encumbrances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251,967,834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250,041,399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4896931"/>
                  </a:ext>
                </a:extLst>
              </a:tr>
              <a:tr h="52624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Fund Balance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 69,712,688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 $        49,511,617 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0359171"/>
                  </a:ext>
                </a:extLst>
              </a:tr>
              <a:tr h="81972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Ratio of Fund Balance to Commitments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28%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D966"/>
                          </a:highlight>
                          <a:latin typeface="Arial" panose="020B0604020202020204" pitchFamily="34" charset="0"/>
                        </a:rPr>
                        <a:t>20%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040176"/>
                  </a:ext>
                </a:extLst>
              </a:tr>
            </a:tbl>
          </a:graphicData>
        </a:graphic>
      </p:graphicFrame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90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1FF389D-5B2C-8E99-6C20-96217C53D2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3973" y="869312"/>
            <a:ext cx="6118027" cy="35525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A74E3CA-67F2-AFA5-AEA8-09BE526549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13" y="886964"/>
            <a:ext cx="6073974" cy="5971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Twelve Months Ending June 30,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32C65D-4148-6081-1D2A-CA4D0228DA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71102"/>
            <a:ext cx="11813628" cy="5786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BBA0F3-1ED2-6931-6C24-9283925E00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4" y="1088137"/>
            <a:ext cx="12129832" cy="560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DC989D-FF84-15E1-5903-A71C1F7F97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921" y="1114830"/>
            <a:ext cx="9868715" cy="574019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149055" y="1855932"/>
            <a:ext cx="2704124" cy="35394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= 67%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139340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the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Twelve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Months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June 30,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June 30,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BBD78A0-8322-3EB2-5614-347EB878BC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064492"/>
            <a:ext cx="12192000" cy="5542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June 30,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9EECEFE-308A-A35F-C797-B281A563F9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667" y="1177728"/>
            <a:ext cx="10536084" cy="544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Twelve Months Ending June 30,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D1942F-CA12-84A7-8FB1-B3AA5EB72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1126989"/>
            <a:ext cx="11634453" cy="555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Update on ESSER Funds –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CARES and ARP </a:t>
            </a:r>
          </a:p>
          <a:p>
            <a:pPr algn="ctr"/>
            <a:r>
              <a:rPr lang="en-US" sz="4000">
                <a:latin typeface="Arial" panose="020B0604020202020204" pitchFamily="34" charset="0"/>
                <a:cs typeface="Arial" panose="020B0604020202020204" pitchFamily="34" charset="0"/>
              </a:rPr>
              <a:t>Remaining Balances to Spend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56C927-904E-6905-DC9E-D7762DF64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671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54107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ESSER Balances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60F88B-CA1C-FC79-DD9C-D0FBA4BE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5FECDA-C685-5D49-FFF6-FC645E7C9E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4" y="1146597"/>
            <a:ext cx="11823639" cy="5586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0866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CF3198-1FF9-0167-B8F3-03E38B95FC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1690687"/>
            <a:ext cx="11087100" cy="378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55E5FD-1DFF-34C8-6101-FBC5CF85BB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930" y="1126990"/>
            <a:ext cx="11262573" cy="532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1353</TotalTime>
  <Words>460</Words>
  <Application>Microsoft Office PowerPoint</Application>
  <PresentationFormat>Widescreen</PresentationFormat>
  <Paragraphs>121</Paragraphs>
  <Slides>20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59</cp:revision>
  <cp:lastPrinted>2024-02-01T20:18:01Z</cp:lastPrinted>
  <dcterms:created xsi:type="dcterms:W3CDTF">2023-05-01T16:02:45Z</dcterms:created>
  <dcterms:modified xsi:type="dcterms:W3CDTF">2024-08-12T15:45:36Z</dcterms:modified>
</cp:coreProperties>
</file>