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1"/>
  </p:notesMasterIdLst>
  <p:sldIdLst>
    <p:sldId id="292" r:id="rId3"/>
    <p:sldId id="315" r:id="rId4"/>
    <p:sldId id="316" r:id="rId5"/>
    <p:sldId id="317" r:id="rId6"/>
    <p:sldId id="291" r:id="rId7"/>
    <p:sldId id="294" r:id="rId8"/>
    <p:sldId id="304" r:id="rId9"/>
    <p:sldId id="299" r:id="rId10"/>
    <p:sldId id="302" r:id="rId11"/>
    <p:sldId id="303" r:id="rId12"/>
    <p:sldId id="300" r:id="rId13"/>
    <p:sldId id="305" r:id="rId14"/>
    <p:sldId id="307" r:id="rId15"/>
    <p:sldId id="311" r:id="rId16"/>
    <p:sldId id="312" r:id="rId17"/>
    <p:sldId id="318" r:id="rId18"/>
    <p:sldId id="295" r:id="rId19"/>
    <p:sldId id="279"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FB575-67CD-4A20-A4FD-CC2012169D68}" v="2" dt="2024-12-18T20:57:52.0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General Fund</a:t>
            </a:r>
          </a:p>
          <a:p>
            <a:pPr>
              <a:defRPr/>
            </a:pPr>
            <a:r>
              <a:rPr lang="en-US"/>
              <a:t>Revenues</a:t>
            </a:r>
          </a:p>
        </c:rich>
      </c:tx>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doughnutChart>
        <c:varyColors val="1"/>
        <c:dLbls>
          <c:showLegendKey val="0"/>
          <c:showVal val="0"/>
          <c:showCatName val="0"/>
          <c:showSerName val="0"/>
          <c:showPercent val="1"/>
          <c:showBubbleSize val="0"/>
          <c:showLeaderLines val="0"/>
        </c:dLbls>
        <c:firstSliceAng val="34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12/19/2024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327208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40123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1925123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845842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4145860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71973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2307750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797283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2131229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09D0B-8C55-104B-361C-D69EF1EFE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09ACF-931D-076F-67CB-9C9CC6ED630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DE9B65E-675A-0FF2-B776-669792DA0F3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8930DE3A-39A5-809C-3B17-0C1AD8D0BC76}"/>
              </a:ext>
            </a:extLst>
          </p:cNvPr>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318660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8ED748E-5E07-4D81-9EB9-3D0AA05E7FE9}"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46FCF5-E639-479F-8CF2-54855C6E5C95}"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0150E3-92EB-4647-8E49-9C7EA335387E}"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7D2DAB-7409-4824-A1E8-B9958E0CD204}"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C66074-AB58-455B-9E23-0630BD2DD409}" type="datetime1">
              <a:rPr lang="en-US" smtClean="0"/>
              <a:t>12/19/2024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06F10DC-079D-4A56-BC92-A571A4844010}" type="datetime1">
              <a:rPr lang="en-US" smtClean="0"/>
              <a:t>12/19/2024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D02B48-18ED-44BF-9795-C28E341993BE}" type="datetime1">
              <a:rPr lang="en-US" smtClean="0"/>
              <a:t>12/19/2024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9E17745-3751-4589-BBC8-65FA22B21966}"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3341B0-2B6E-4F78-ACCB-87B8F722DFBF}"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3C338C-3A2F-407B-BC16-9899DC55E2D7}"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6FCAD7-6B1F-4359-AF94-8327EDF5A437}"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5916E4E-060A-414E-A837-33FF38A06D37}"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80880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FF370-0714-4A01-B5DB-E5878CAA54C4}"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51377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52E2FA-D7F8-422D-BAB3-02FC64B705F0}"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57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38DE14-3795-4221-B666-00975074391E}"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977596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8F084A1-1289-4786-8D4A-880A2744AE71}" type="datetime1">
              <a:rPr lang="en-US" smtClean="0"/>
              <a:t>12/19/2024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6895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942FDB-286A-4C15-98E6-5847CD2393DA}" type="datetime1">
              <a:rPr lang="en-US" smtClean="0"/>
              <a:t>12/19/2024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226309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006A0D-0CCB-4F6F-AA3D-F57CE08A5719}" type="datetime1">
              <a:rPr lang="en-US" smtClean="0"/>
              <a:t>12/19/2024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43327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5DB155-693A-4635-B02A-8E550B697348}"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44621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84D5A3-E47D-49D1-B12D-DE4F602D37C8}" type="datetime1">
              <a:rPr lang="en-US" smtClean="0"/>
              <a:t>12/19/2024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677541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AECF9DC-D2EF-47ED-A881-EF9779FFD3B5}"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6140436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DCFF16-5A38-4226-8911-2F437E54EAC7}" type="datetime1">
              <a:rPr lang="en-US" smtClean="0"/>
              <a:t>12/19/2024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40875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62836-C76D-4894-B2E1-8071AA91C721}" type="datetime1">
              <a:rPr lang="en-US" smtClean="0"/>
              <a:t>12/19/2024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975D6C-55D7-4DB2-AAFB-AD6250CF8FF1}" type="datetime1">
              <a:rPr lang="en-US" smtClean="0"/>
              <a:t>12/19/2024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19430176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2489598" y="2160010"/>
            <a:ext cx="7361719" cy="2862322"/>
          </a:xfrm>
          <a:prstGeom prst="rect">
            <a:avLst/>
          </a:prstGeom>
          <a:noFill/>
        </p:spPr>
        <p:txBody>
          <a:bodyPr wrap="square" rtlCol="0">
            <a:spAutoFit/>
          </a:bodyPr>
          <a:lstStyle/>
          <a:p>
            <a:pPr algn="ctr" defTabSz="914400"/>
            <a:r>
              <a:rPr lang="en-US" sz="6000" b="1">
                <a:latin typeface="Trade Gothic Next HvyCd" panose="020B0906040303020004" pitchFamily="34" charset="0"/>
                <a:cs typeface="Arial" panose="020B0604020202020204" pitchFamily="34" charset="0"/>
              </a:rPr>
              <a:t>Financial Statements</a:t>
            </a:r>
          </a:p>
          <a:p>
            <a:pPr algn="ctr" defTabSz="914400"/>
            <a:r>
              <a:rPr lang="en-US" sz="6000" b="1">
                <a:latin typeface="Trade Gothic Next HvyCd" panose="020B0906040303020004" pitchFamily="34" charset="0"/>
                <a:cs typeface="Arial" panose="020B0604020202020204" pitchFamily="34" charset="0"/>
              </a:rPr>
              <a:t> October 31, 2024</a:t>
            </a:r>
          </a:p>
          <a:p>
            <a:pPr algn="ctr" defTabSz="914400"/>
            <a:endParaRPr lang="en-US" sz="6000" b="1">
              <a:latin typeface="Trade Gothic Next HvyCd" panose="020B0906040303020004" pitchFamily="34" charset="0"/>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 CPA</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lIns="91440" tIns="45720" rIns="91440" bIns="45720" rtlCol="0" anchor="t">
            <a:spAutoFit/>
          </a:bodyPr>
          <a:lstStyle/>
          <a:p>
            <a:r>
              <a:rPr lang="en-US" sz="2000" b="1" i="1">
                <a:solidFill>
                  <a:srgbClr val="FFC700"/>
                </a:solidFill>
                <a:latin typeface="Trade Gothic Next HvyCd"/>
                <a:cs typeface="Arial"/>
              </a:rPr>
              <a:t>December 19,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693735AF-3855-6D2A-E124-A1538740E875}"/>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E66F8BBC-BB33-0FEE-266C-88C215A7FA2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white">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160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2EC76C79-CE54-AE8B-63B8-E03D391AEE67}"/>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04307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543415" y="1241875"/>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a:latin typeface="Arial Narrow"/>
              </a:rPr>
              <a:t>The purpose of this presentation is to present the financial results for the period ending October 31, 2024.</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200">
                <a:latin typeface="Arial Narrow" panose="020B0606020202030204" pitchFamily="34" charset="0"/>
              </a:rPr>
              <a:t>This presentation will cover the General Fund, all funds combined, ESPLOST, and Debt Service financial results for the period ending October 31, 2024.</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a:latin typeface="Arial Narrow"/>
              </a:rPr>
              <a:t>This is a summary of the financial results of the period ended October 31, 2024.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E1B8DBF2-6F2A-712D-489F-B181EFBAA8A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75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1739577" y="2491493"/>
            <a:ext cx="8074152" cy="2308324"/>
          </a:xfrm>
          <a:prstGeom prst="rect">
            <a:avLst/>
          </a:prstGeom>
          <a:noFill/>
        </p:spPr>
        <p:txBody>
          <a:bodyPr wrap="square" lIns="91440" tIns="45720" rIns="91440" bIns="45720" anchor="t">
            <a:spAutoFit/>
          </a:bodyPr>
          <a:lstStyle/>
          <a:p>
            <a:pPr algn="ctr">
              <a:defRPr/>
            </a:pPr>
            <a:r>
              <a:rPr kumimoji="0" lang="en-US" sz="3600" b="0" i="0" u="none" strike="noStrike" kern="1200" cap="none" spc="0" normalizeH="0" baseline="0" noProof="0">
                <a:ln>
                  <a:noFill/>
                </a:ln>
                <a:effectLst/>
                <a:uLnTx/>
                <a:uFillTx/>
                <a:latin typeface="Arial"/>
                <a:cs typeface="Arial"/>
              </a:rPr>
              <a:t>Financial Statements </a:t>
            </a:r>
            <a:endParaRPr lang="en-US">
              <a:latin typeface="Calibri" panose="020F0502020204030204"/>
              <a:cs typeface="Calibri" panose="020F0502020204030204"/>
            </a:endParaRPr>
          </a:p>
          <a:p>
            <a:pPr marL="0" marR="0" lvl="0" indent="0" algn="ctr" defTabSz="457200">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0000"/>
                </a:solidFill>
                <a:effectLst/>
                <a:uLnTx/>
                <a:uFillTx/>
                <a:latin typeface="Arial"/>
                <a:cs typeface="Arial"/>
              </a:rPr>
              <a:t>General Fund</a:t>
            </a:r>
            <a:r>
              <a:rPr lang="en-US" sz="3600">
                <a:solidFill>
                  <a:srgbClr val="FF0000"/>
                </a:solidFill>
                <a:latin typeface="Arial"/>
                <a:cs typeface="Arial"/>
              </a:rPr>
              <a:t> </a:t>
            </a:r>
            <a:endParaRPr lang="en-US">
              <a:ea typeface="+mn-ea"/>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For </a:t>
            </a:r>
            <a:r>
              <a:rPr lang="en-US" sz="3600">
                <a:solidFill>
                  <a:prstClr val="black"/>
                </a:solidFill>
                <a:latin typeface="Arial"/>
                <a:cs typeface="Arial"/>
              </a:rPr>
              <a:t>Four Months</a:t>
            </a:r>
            <a:r>
              <a:rPr kumimoji="0" lang="en-US" sz="3600" b="0" i="0" u="none" strike="noStrike" kern="1200" cap="none" spc="0" normalizeH="0" baseline="0" noProof="0">
                <a:ln>
                  <a:noFill/>
                </a:ln>
                <a:solidFill>
                  <a:prstClr val="black"/>
                </a:solidFill>
                <a:effectLst/>
                <a:uLnTx/>
                <a:uFillTx/>
                <a:latin typeface="Arial"/>
                <a:ea typeface="+mn-ea"/>
                <a:cs typeface="Arial"/>
              </a:rPr>
              <a:t> Ending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October 31, 2024</a:t>
            </a:r>
          </a:p>
        </p:txBody>
      </p:sp>
      <p:sp>
        <p:nvSpPr>
          <p:cNvPr id="2" name="Slide Number Placeholder 1">
            <a:extLst>
              <a:ext uri="{FF2B5EF4-FFF2-40B4-BE49-F238E27FC236}">
                <a16:creationId xmlns:a16="http://schemas.microsoft.com/office/drawing/2014/main" id="{5B5CA4FC-290A-5BA6-3FDC-941D9B91ECCC}"/>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92345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50058"/>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0" y="136521"/>
            <a:ext cx="10627939" cy="646331"/>
          </a:xfrm>
          <a:prstGeom prst="rect">
            <a:avLst/>
          </a:prstGeom>
          <a:noFill/>
        </p:spPr>
        <p:txBody>
          <a:bodyPr wrap="square" rtlCol="0">
            <a:spAutoFit/>
          </a:bodyPr>
          <a:lstStyle/>
          <a:p>
            <a:r>
              <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rPr>
              <a:t>Balance Sheet – General Fund as of October 31, 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13853" y="0"/>
            <a:ext cx="1079894" cy="1075625"/>
          </a:xfrm>
          <a:prstGeom prst="rect">
            <a:avLst/>
          </a:prstGeom>
        </p:spPr>
      </p:pic>
      <p:pic>
        <p:nvPicPr>
          <p:cNvPr id="8" name="Picture 7">
            <a:extLst>
              <a:ext uri="{FF2B5EF4-FFF2-40B4-BE49-F238E27FC236}">
                <a16:creationId xmlns:a16="http://schemas.microsoft.com/office/drawing/2014/main" id="{184B7874-03A7-5F1A-A172-A1BADE9B5B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37007" y="4396614"/>
            <a:ext cx="6154993" cy="2461386"/>
          </a:xfrm>
          <a:prstGeom prst="rect">
            <a:avLst/>
          </a:prstGeom>
        </p:spPr>
      </p:pic>
      <p:sp>
        <p:nvSpPr>
          <p:cNvPr id="5" name="Slide Number Placeholder 4">
            <a:extLst>
              <a:ext uri="{FF2B5EF4-FFF2-40B4-BE49-F238E27FC236}">
                <a16:creationId xmlns:a16="http://schemas.microsoft.com/office/drawing/2014/main" id="{5A126178-8C26-A3AC-5DBD-C867C762801C}"/>
              </a:ext>
            </a:extLst>
          </p:cNvPr>
          <p:cNvSpPr>
            <a:spLocks noGrp="1"/>
          </p:cNvSpPr>
          <p:nvPr>
            <p:ph type="sldNum" sz="quarter" idx="12"/>
          </p:nvPr>
        </p:nvSpPr>
        <p:spPr>
          <a:xfrm>
            <a:off x="9437790" y="6538916"/>
            <a:ext cx="2743200" cy="365125"/>
          </a:xfrm>
        </p:spPr>
        <p:txBody>
          <a:bodyPr/>
          <a:lstStyle/>
          <a:p>
            <a:fld id="{28E6F07D-F62F-4C3B-A21E-2367E9A39921}" type="slidenum">
              <a:rPr lang="en-US" smtClean="0"/>
              <a:t>6</a:t>
            </a:fld>
            <a:endParaRPr lang="en-US"/>
          </a:p>
        </p:txBody>
      </p:sp>
      <p:pic>
        <p:nvPicPr>
          <p:cNvPr id="10" name="Picture 9">
            <a:extLst>
              <a:ext uri="{FF2B5EF4-FFF2-40B4-BE49-F238E27FC236}">
                <a16:creationId xmlns:a16="http://schemas.microsoft.com/office/drawing/2014/main" id="{23A58059-1DE6-C52D-D85D-CE00DF73754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1010" y="897831"/>
            <a:ext cx="6025997" cy="5960169"/>
          </a:xfrm>
          <a:prstGeom prst="rect">
            <a:avLst/>
          </a:prstGeom>
        </p:spPr>
      </p:pic>
      <p:pic>
        <p:nvPicPr>
          <p:cNvPr id="13" name="Picture 12">
            <a:extLst>
              <a:ext uri="{FF2B5EF4-FFF2-40B4-BE49-F238E27FC236}">
                <a16:creationId xmlns:a16="http://schemas.microsoft.com/office/drawing/2014/main" id="{2874CE3F-EE1A-B16E-67D9-A9E6304FE63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037006" y="897831"/>
            <a:ext cx="6154993" cy="3498782"/>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61377"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Statement of Revenues and Expenditures for </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General Fund – Four Months Ending October 31, 2024</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0"/>
            <a:ext cx="1205092" cy="1200329"/>
          </a:xfrm>
          <a:prstGeom prst="rect">
            <a:avLst/>
          </a:prstGeom>
        </p:spPr>
      </p:pic>
      <p:sp>
        <p:nvSpPr>
          <p:cNvPr id="7" name="Slide Number Placeholder 6">
            <a:extLst>
              <a:ext uri="{FF2B5EF4-FFF2-40B4-BE49-F238E27FC236}">
                <a16:creationId xmlns:a16="http://schemas.microsoft.com/office/drawing/2014/main" id="{DC57C803-BFF9-DA1B-8E6D-804AB65C415C}"/>
              </a:ext>
            </a:extLst>
          </p:cNvPr>
          <p:cNvSpPr>
            <a:spLocks noGrp="1"/>
          </p:cNvSpPr>
          <p:nvPr>
            <p:ph type="sldNum" sz="quarter" idx="12"/>
          </p:nvPr>
        </p:nvSpPr>
        <p:spPr>
          <a:xfrm>
            <a:off x="10789316" y="6559736"/>
            <a:ext cx="1287161" cy="365125"/>
          </a:xfrm>
        </p:spPr>
        <p:txBody>
          <a:bodyPr/>
          <a:lstStyle/>
          <a:p>
            <a:fld id="{28E6F07D-F62F-4C3B-A21E-2367E9A39921}" type="slidenum">
              <a:rPr lang="en-US" smtClean="0"/>
              <a:t>7</a:t>
            </a:fld>
            <a:endParaRPr lang="en-US"/>
          </a:p>
        </p:txBody>
      </p:sp>
      <p:pic>
        <p:nvPicPr>
          <p:cNvPr id="4" name="Picture 3">
            <a:extLst>
              <a:ext uri="{FF2B5EF4-FFF2-40B4-BE49-F238E27FC236}">
                <a16:creationId xmlns:a16="http://schemas.microsoft.com/office/drawing/2014/main" id="{F32D7F5F-E1C2-6DA4-4CF1-24CFEDE0A15A}"/>
              </a:ext>
            </a:extLst>
          </p:cNvPr>
          <p:cNvPicPr>
            <a:picLocks noChangeAspect="1"/>
          </p:cNvPicPr>
          <p:nvPr/>
        </p:nvPicPr>
        <p:blipFill>
          <a:blip r:embed="rId4"/>
          <a:stretch>
            <a:fillRect/>
          </a:stretch>
        </p:blipFill>
        <p:spPr>
          <a:xfrm>
            <a:off x="404355" y="1094893"/>
            <a:ext cx="11383290" cy="5655341"/>
          </a:xfrm>
          <a:prstGeom prst="rect">
            <a:avLst/>
          </a:prstGeom>
        </p:spPr>
      </p:pic>
    </p:spTree>
    <p:extLst>
      <p:ext uri="{BB962C8B-B14F-4D97-AF65-F5344CB8AC3E}">
        <p14:creationId xmlns:p14="http://schemas.microsoft.com/office/powerpoint/2010/main" val="276460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97243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21298" y="165515"/>
            <a:ext cx="10731881"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Arial" panose="020B0604020202020204" pitchFamily="34" charset="0"/>
                <a:cs typeface="Arial" panose="020B0604020202020204" pitchFamily="34" charset="0"/>
              </a:rPr>
              <a:t>     General Fund Revenues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endPar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Chart 3">
            <a:extLst>
              <a:ext uri="{FF2B5EF4-FFF2-40B4-BE49-F238E27FC236}">
                <a16:creationId xmlns:a16="http://schemas.microsoft.com/office/drawing/2014/main" id="{8145FD93-750F-CF6D-54E0-93AB70AFEC46}"/>
              </a:ext>
            </a:extLst>
          </p:cNvPr>
          <p:cNvGraphicFramePr>
            <a:graphicFrameLocks/>
          </p:cNvGraphicFramePr>
          <p:nvPr>
            <p:extLst>
              <p:ext uri="{D42A27DB-BD31-4B8C-83A1-F6EECF244321}">
                <p14:modId xmlns:p14="http://schemas.microsoft.com/office/powerpoint/2010/main" val="3533162389"/>
              </p:ext>
            </p:extLst>
          </p:nvPr>
        </p:nvGraphicFramePr>
        <p:xfrm>
          <a:off x="11009" y="1088136"/>
          <a:ext cx="12192000" cy="5769864"/>
        </p:xfrm>
        <a:graphic>
          <a:graphicData uri="http://schemas.openxmlformats.org/drawingml/2006/chart">
            <c:chart xmlns:c="http://schemas.openxmlformats.org/drawingml/2006/chart" xmlns:r="http://schemas.openxmlformats.org/officeDocument/2006/relationships" r:id="rId4"/>
          </a:graphicData>
        </a:graphic>
      </p:graphicFrame>
      <p:sp>
        <p:nvSpPr>
          <p:cNvPr id="6" name="Slide Number Placeholder 5">
            <a:extLst>
              <a:ext uri="{FF2B5EF4-FFF2-40B4-BE49-F238E27FC236}">
                <a16:creationId xmlns:a16="http://schemas.microsoft.com/office/drawing/2014/main" id="{953554D1-02E1-F35F-00B1-6E52D4BB6B2D}"/>
              </a:ext>
            </a:extLst>
          </p:cNvPr>
          <p:cNvSpPr>
            <a:spLocks noGrp="1"/>
          </p:cNvSpPr>
          <p:nvPr>
            <p:ph type="sldNum" sz="quarter" idx="12"/>
          </p:nvPr>
        </p:nvSpPr>
        <p:spPr>
          <a:xfrm>
            <a:off x="9417716" y="6559736"/>
            <a:ext cx="2743200" cy="365125"/>
          </a:xfrm>
        </p:spPr>
        <p:txBody>
          <a:bodyPr/>
          <a:lstStyle/>
          <a:p>
            <a:fld id="{28E6F07D-F62F-4C3B-A21E-2367E9A39921}" type="slidenum">
              <a:rPr lang="en-US" smtClean="0"/>
              <a:t>8</a:t>
            </a:fld>
            <a:endParaRPr lang="en-US"/>
          </a:p>
        </p:txBody>
      </p:sp>
      <p:pic>
        <p:nvPicPr>
          <p:cNvPr id="5" name="Picture 4">
            <a:extLst>
              <a:ext uri="{FF2B5EF4-FFF2-40B4-BE49-F238E27FC236}">
                <a16:creationId xmlns:a16="http://schemas.microsoft.com/office/drawing/2014/main" id="{EA020D94-9357-08C3-20D3-C3DECF5DD53D}"/>
              </a:ext>
            </a:extLst>
          </p:cNvPr>
          <p:cNvPicPr>
            <a:picLocks noChangeAspect="1"/>
          </p:cNvPicPr>
          <p:nvPr/>
        </p:nvPicPr>
        <p:blipFill>
          <a:blip r:embed="rId5"/>
          <a:stretch>
            <a:fillRect/>
          </a:stretch>
        </p:blipFill>
        <p:spPr>
          <a:xfrm>
            <a:off x="746858" y="1656509"/>
            <a:ext cx="10698283" cy="4417009"/>
          </a:xfrm>
          <a:prstGeom prst="rect">
            <a:avLst/>
          </a:prstGeom>
        </p:spPr>
      </p:pic>
    </p:spTree>
    <p:extLst>
      <p:ext uri="{BB962C8B-B14F-4D97-AF65-F5344CB8AC3E}">
        <p14:creationId xmlns:p14="http://schemas.microsoft.com/office/powerpoint/2010/main" val="2429772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115701"/>
            <a:ext cx="12203009" cy="972071"/>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General Fund Expenditures by Function</a:t>
            </a:r>
            <a:endParaRPr lang="en-US" sz="3200" b="1">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endPar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44A13D0D-F376-2F02-B1A1-BEDA39CCD404}"/>
              </a:ext>
            </a:extLst>
          </p:cNvPr>
          <p:cNvSpPr>
            <a:spLocks noGrp="1"/>
          </p:cNvSpPr>
          <p:nvPr>
            <p:ph type="sldNum" sz="quarter" idx="12"/>
          </p:nvPr>
        </p:nvSpPr>
        <p:spPr>
          <a:xfrm>
            <a:off x="9417716" y="6489896"/>
            <a:ext cx="2743200" cy="365125"/>
          </a:xfrm>
        </p:spPr>
        <p:txBody>
          <a:bodyPr/>
          <a:lstStyle/>
          <a:p>
            <a:fld id="{28E6F07D-F62F-4C3B-A21E-2367E9A39921}" type="slidenum">
              <a:rPr lang="en-US" smtClean="0"/>
              <a:t>9</a:t>
            </a:fld>
            <a:endParaRPr lang="en-US"/>
          </a:p>
        </p:txBody>
      </p:sp>
      <p:sp>
        <p:nvSpPr>
          <p:cNvPr id="5" name="TextBox 4">
            <a:extLst>
              <a:ext uri="{FF2B5EF4-FFF2-40B4-BE49-F238E27FC236}">
                <a16:creationId xmlns:a16="http://schemas.microsoft.com/office/drawing/2014/main" id="{B141E008-D3BB-5817-7F31-C0DEDA36D683}"/>
              </a:ext>
            </a:extLst>
          </p:cNvPr>
          <p:cNvSpPr txBox="1"/>
          <p:nvPr/>
        </p:nvSpPr>
        <p:spPr>
          <a:xfrm>
            <a:off x="8806273" y="1858286"/>
            <a:ext cx="2272146" cy="3046988"/>
          </a:xfrm>
          <a:prstGeom prst="rect">
            <a:avLst/>
          </a:prstGeom>
          <a:solidFill>
            <a:schemeClr val="accent5">
              <a:lumMod val="60000"/>
              <a:lumOff val="40000"/>
            </a:schemeClr>
          </a:solidFill>
          <a:ln>
            <a:noFill/>
          </a:ln>
          <a:effectLst>
            <a:outerShdw blurRad="127000" dist="38100" dir="2700000" algn="ctr">
              <a:srgbClr val="000000">
                <a:alpha val="45000"/>
              </a:srgbClr>
            </a:outerShdw>
          </a:effectLst>
          <a:scene3d>
            <a:camera prst="perspectiveLeft">
              <a:rot lat="0" lon="1200000" rev="20999999"/>
            </a:camera>
            <a:lightRig rig="soft" dir="t">
              <a:rot lat="0" lon="0" rev="0"/>
            </a:lightRig>
          </a:scene3d>
          <a:sp3d prstMaterial="translucentPowder">
            <a:bevelT w="203200" h="50800" prst="softRound"/>
          </a:sp3d>
        </p:spPr>
        <p:txBody>
          <a:bodyPr wrap="square" rtlCol="0">
            <a:spAutoFit/>
          </a:bodyPr>
          <a:lstStyle/>
          <a:p>
            <a:pPr algn="ctr"/>
            <a:r>
              <a:rPr lang="en-US" sz="2400" b="1" dirty="0">
                <a:latin typeface="Arial" panose="020B0604020202020204" pitchFamily="34" charset="0"/>
                <a:cs typeface="Arial" panose="020B0604020202020204" pitchFamily="34" charset="0"/>
              </a:rPr>
              <a:t>Instruction + Pupil Services + Improvement of Instructional Services </a:t>
            </a:r>
          </a:p>
          <a:p>
            <a:pPr algn="ctr"/>
            <a:r>
              <a:rPr lang="en-US" sz="2400" b="1" dirty="0">
                <a:latin typeface="Arial" panose="020B0604020202020204" pitchFamily="34" charset="0"/>
                <a:cs typeface="Arial" panose="020B0604020202020204" pitchFamily="34" charset="0"/>
              </a:rPr>
              <a:t>= 65%</a:t>
            </a:r>
          </a:p>
        </p:txBody>
      </p:sp>
      <p:pic>
        <p:nvPicPr>
          <p:cNvPr id="8" name="Picture 7">
            <a:extLst>
              <a:ext uri="{FF2B5EF4-FFF2-40B4-BE49-F238E27FC236}">
                <a16:creationId xmlns:a16="http://schemas.microsoft.com/office/drawing/2014/main" id="{FAF4CA8C-2365-BF4F-A136-0D6ED57EBF00}"/>
              </a:ext>
            </a:extLst>
          </p:cNvPr>
          <p:cNvPicPr>
            <a:picLocks noChangeAspect="1"/>
          </p:cNvPicPr>
          <p:nvPr/>
        </p:nvPicPr>
        <p:blipFill>
          <a:blip r:embed="rId4"/>
          <a:stretch>
            <a:fillRect/>
          </a:stretch>
        </p:blipFill>
        <p:spPr>
          <a:xfrm>
            <a:off x="373285" y="1164104"/>
            <a:ext cx="8207747" cy="5578195"/>
          </a:xfrm>
          <a:prstGeom prst="rect">
            <a:avLst/>
          </a:prstGeom>
        </p:spPr>
      </p:pic>
    </p:spTree>
    <p:extLst>
      <p:ext uri="{BB962C8B-B14F-4D97-AF65-F5344CB8AC3E}">
        <p14:creationId xmlns:p14="http://schemas.microsoft.com/office/powerpoint/2010/main" val="1899288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1840760" y="2566646"/>
            <a:ext cx="8074152" cy="2308324"/>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effectLst/>
                <a:uLnTx/>
                <a:uFillTx/>
                <a:latin typeface="Arial"/>
                <a:cs typeface="Arial"/>
              </a:rPr>
              <a:t>Financial Statements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All Funds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a:ea typeface="+mn-ea"/>
                <a:cs typeface="Arial"/>
              </a:rPr>
              <a:t>For Four Months Ending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October 31, 2024</a:t>
            </a:r>
          </a:p>
        </p:txBody>
      </p:sp>
      <p:sp>
        <p:nvSpPr>
          <p:cNvPr id="2" name="Slide Number Placeholder 1">
            <a:extLst>
              <a:ext uri="{FF2B5EF4-FFF2-40B4-BE49-F238E27FC236}">
                <a16:creationId xmlns:a16="http://schemas.microsoft.com/office/drawing/2014/main" id="{0A045171-BC37-2853-84A5-4919892FA7D9}"/>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2969254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08" y="245237"/>
            <a:ext cx="10627939" cy="584775"/>
          </a:xfrm>
          <a:prstGeom prst="rect">
            <a:avLst/>
          </a:prstGeom>
          <a:noFill/>
        </p:spPr>
        <p:txBody>
          <a:bodyPr wrap="square" rtlCol="0">
            <a:spAutoFit/>
          </a:bodyPr>
          <a:lstStyle/>
          <a:p>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Balance Sheet – All Funds as of October 31, 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A214A51-7633-2AFF-065A-20536FB0EF3C}"/>
              </a:ext>
            </a:extLst>
          </p:cNvPr>
          <p:cNvSpPr>
            <a:spLocks noGrp="1"/>
          </p:cNvSpPr>
          <p:nvPr>
            <p:ph type="sldNum" sz="quarter" idx="12"/>
          </p:nvPr>
        </p:nvSpPr>
        <p:spPr>
          <a:xfrm>
            <a:off x="9267347" y="6322000"/>
            <a:ext cx="2743200" cy="365125"/>
          </a:xfrm>
        </p:spPr>
        <p:txBody>
          <a:bodyPr/>
          <a:lstStyle/>
          <a:p>
            <a:fld id="{28E6F07D-F62F-4C3B-A21E-2367E9A39921}" type="slidenum">
              <a:rPr lang="en-US" smtClean="0"/>
              <a:t>11</a:t>
            </a:fld>
            <a:endParaRPr lang="en-US"/>
          </a:p>
        </p:txBody>
      </p:sp>
      <p:pic>
        <p:nvPicPr>
          <p:cNvPr id="4" name="Picture 3">
            <a:extLst>
              <a:ext uri="{FF2B5EF4-FFF2-40B4-BE49-F238E27FC236}">
                <a16:creationId xmlns:a16="http://schemas.microsoft.com/office/drawing/2014/main" id="{9510D279-15FF-20F0-56F1-327C91B210D7}"/>
              </a:ext>
            </a:extLst>
          </p:cNvPr>
          <p:cNvPicPr>
            <a:picLocks noChangeAspect="1"/>
          </p:cNvPicPr>
          <p:nvPr/>
        </p:nvPicPr>
        <p:blipFill>
          <a:blip r:embed="rId4"/>
          <a:stretch>
            <a:fillRect/>
          </a:stretch>
        </p:blipFill>
        <p:spPr>
          <a:xfrm>
            <a:off x="568452" y="959548"/>
            <a:ext cx="11055096" cy="5509794"/>
          </a:xfrm>
          <a:prstGeom prst="rect">
            <a:avLst/>
          </a:prstGeom>
        </p:spPr>
      </p:pic>
    </p:spTree>
    <p:extLst>
      <p:ext uri="{BB962C8B-B14F-4D97-AF65-F5344CB8AC3E}">
        <p14:creationId xmlns:p14="http://schemas.microsoft.com/office/powerpoint/2010/main" val="80638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Cash and Investments on Hand</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All Funds as of October 31, 2024</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2F6EE820-46B8-5FB4-6C68-BE0471894BA7}"/>
              </a:ext>
            </a:extLst>
          </p:cNvPr>
          <p:cNvSpPr>
            <a:spLocks noGrp="1"/>
          </p:cNvSpPr>
          <p:nvPr>
            <p:ph type="sldNum" sz="quarter" idx="12"/>
          </p:nvPr>
        </p:nvSpPr>
        <p:spPr>
          <a:xfrm>
            <a:off x="9377461" y="6492875"/>
            <a:ext cx="2743200" cy="365125"/>
          </a:xfrm>
        </p:spPr>
        <p:txBody>
          <a:bodyPr/>
          <a:lstStyle/>
          <a:p>
            <a:fld id="{28E6F07D-F62F-4C3B-A21E-2367E9A39921}" type="slidenum">
              <a:rPr lang="en-US" smtClean="0"/>
              <a:t>12</a:t>
            </a:fld>
            <a:endParaRPr lang="en-US"/>
          </a:p>
        </p:txBody>
      </p:sp>
      <p:pic>
        <p:nvPicPr>
          <p:cNvPr id="4" name="Picture 3">
            <a:extLst>
              <a:ext uri="{FF2B5EF4-FFF2-40B4-BE49-F238E27FC236}">
                <a16:creationId xmlns:a16="http://schemas.microsoft.com/office/drawing/2014/main" id="{F6232BE6-68BB-2034-79F9-93FEF1C90F98}"/>
              </a:ext>
            </a:extLst>
          </p:cNvPr>
          <p:cNvPicPr>
            <a:picLocks noChangeAspect="1"/>
          </p:cNvPicPr>
          <p:nvPr/>
        </p:nvPicPr>
        <p:blipFill>
          <a:blip r:embed="rId4"/>
          <a:stretch>
            <a:fillRect/>
          </a:stretch>
        </p:blipFill>
        <p:spPr>
          <a:xfrm>
            <a:off x="824636" y="1004172"/>
            <a:ext cx="10148164" cy="5494891"/>
          </a:xfrm>
          <a:prstGeom prst="rect">
            <a:avLst/>
          </a:prstGeom>
        </p:spPr>
      </p:pic>
    </p:spTree>
    <p:extLst>
      <p:ext uri="{BB962C8B-B14F-4D97-AF65-F5344CB8AC3E}">
        <p14:creationId xmlns:p14="http://schemas.microsoft.com/office/powerpoint/2010/main" val="2579218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120032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Statement of Revenues and Expenditures for </a:t>
            </a: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All Funds – Four Months Ending October 31, 2024</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useBgFill="1">
        <p:nvSpPr>
          <p:cNvPr id="6" name="Slide Number Placeholder 5">
            <a:extLst>
              <a:ext uri="{FF2B5EF4-FFF2-40B4-BE49-F238E27FC236}">
                <a16:creationId xmlns:a16="http://schemas.microsoft.com/office/drawing/2014/main" id="{D905D6A6-5360-1872-E078-07C773D20C93}"/>
              </a:ext>
            </a:extLst>
          </p:cNvPr>
          <p:cNvSpPr>
            <a:spLocks noGrp="1"/>
          </p:cNvSpPr>
          <p:nvPr>
            <p:ph type="sldNum" sz="quarter" idx="12"/>
          </p:nvPr>
        </p:nvSpPr>
        <p:spPr>
          <a:xfrm>
            <a:off x="11324247" y="6319285"/>
            <a:ext cx="642430" cy="365125"/>
          </a:xfrm>
        </p:spPr>
        <p:txBody>
          <a:bodyPr/>
          <a:lstStyle/>
          <a:p>
            <a:fld id="{28E6F07D-F62F-4C3B-A21E-2367E9A39921}" type="slidenum">
              <a:rPr lang="en-US" smtClean="0"/>
              <a:t>13</a:t>
            </a:fld>
            <a:endParaRPr lang="en-US"/>
          </a:p>
        </p:txBody>
      </p:sp>
      <p:pic>
        <p:nvPicPr>
          <p:cNvPr id="5" name="Picture 4">
            <a:extLst>
              <a:ext uri="{FF2B5EF4-FFF2-40B4-BE49-F238E27FC236}">
                <a16:creationId xmlns:a16="http://schemas.microsoft.com/office/drawing/2014/main" id="{C5E83C06-CC5B-87EB-FAAE-6E62D3AE2026}"/>
              </a:ext>
            </a:extLst>
          </p:cNvPr>
          <p:cNvPicPr>
            <a:picLocks noChangeAspect="1"/>
          </p:cNvPicPr>
          <p:nvPr/>
        </p:nvPicPr>
        <p:blipFill>
          <a:blip r:embed="rId4"/>
          <a:stretch>
            <a:fillRect/>
          </a:stretch>
        </p:blipFill>
        <p:spPr>
          <a:xfrm>
            <a:off x="338328" y="1126989"/>
            <a:ext cx="11430000" cy="5192295"/>
          </a:xfrm>
          <a:prstGeom prst="rect">
            <a:avLst/>
          </a:prstGeom>
        </p:spPr>
      </p:pic>
    </p:spTree>
    <p:extLst>
      <p:ext uri="{BB962C8B-B14F-4D97-AF65-F5344CB8AC3E}">
        <p14:creationId xmlns:p14="http://schemas.microsoft.com/office/powerpoint/2010/main" val="8642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0B71CA19-0839-A738-32AB-2A71A3299E43}"/>
              </a:ext>
            </a:extLst>
          </p:cNvPr>
          <p:cNvSpPr txBox="1"/>
          <p:nvPr/>
        </p:nvSpPr>
        <p:spPr>
          <a:xfrm>
            <a:off x="2432304" y="2361373"/>
            <a:ext cx="8074152" cy="132343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Update on 2021 ESPLOST,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2016 ESPLOST, </a:t>
            </a:r>
          </a:p>
        </p:txBody>
      </p:sp>
      <p:sp>
        <p:nvSpPr>
          <p:cNvPr id="2" name="Slide Number Placeholder 1">
            <a:extLst>
              <a:ext uri="{FF2B5EF4-FFF2-40B4-BE49-F238E27FC236}">
                <a16:creationId xmlns:a16="http://schemas.microsoft.com/office/drawing/2014/main" id="{9A68ECA5-F920-2CD9-DEA8-FBBE82E26A00}"/>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3350730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53232" y="115701"/>
            <a:ext cx="10627939" cy="830997"/>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Update on 2016 ESPLOST and 2021 ESPLOST </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Arial" panose="020B0604020202020204" pitchFamily="34" charset="0"/>
                <a:cs typeface="Arial" panose="020B0604020202020204" pitchFamily="34" charset="0"/>
              </a:rPr>
              <a:t>Four Months Ending October 31, 2024</a:t>
            </a:r>
            <a:endParaRPr kumimoji="0" lang="en-US" sz="2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3393045-2EB8-7185-5A05-8408997141C7}"/>
              </a:ext>
            </a:extLst>
          </p:cNvPr>
          <p:cNvSpPr>
            <a:spLocks noGrp="1"/>
          </p:cNvSpPr>
          <p:nvPr>
            <p:ph type="sldNum" sz="quarter" idx="12"/>
          </p:nvPr>
        </p:nvSpPr>
        <p:spPr/>
        <p:txBody>
          <a:bodyPr/>
          <a:lstStyle/>
          <a:p>
            <a:fld id="{28E6F07D-F62F-4C3B-A21E-2367E9A39921}" type="slidenum">
              <a:rPr lang="en-US" smtClean="0"/>
              <a:t>15</a:t>
            </a:fld>
            <a:endParaRPr lang="en-US"/>
          </a:p>
        </p:txBody>
      </p:sp>
      <p:pic>
        <p:nvPicPr>
          <p:cNvPr id="4" name="Picture 3">
            <a:extLst>
              <a:ext uri="{FF2B5EF4-FFF2-40B4-BE49-F238E27FC236}">
                <a16:creationId xmlns:a16="http://schemas.microsoft.com/office/drawing/2014/main" id="{B7D617E3-0480-AD20-625D-EF7436C9D4E3}"/>
              </a:ext>
            </a:extLst>
          </p:cNvPr>
          <p:cNvPicPr>
            <a:picLocks noChangeAspect="1"/>
          </p:cNvPicPr>
          <p:nvPr/>
        </p:nvPicPr>
        <p:blipFill>
          <a:blip r:embed="rId4"/>
          <a:stretch>
            <a:fillRect/>
          </a:stretch>
        </p:blipFill>
        <p:spPr>
          <a:xfrm>
            <a:off x="228600" y="1690687"/>
            <a:ext cx="11734800" cy="3476625"/>
          </a:xfrm>
          <a:prstGeom prst="rect">
            <a:avLst/>
          </a:prstGeom>
        </p:spPr>
      </p:pic>
    </p:spTree>
    <p:extLst>
      <p:ext uri="{BB962C8B-B14F-4D97-AF65-F5344CB8AC3E}">
        <p14:creationId xmlns:p14="http://schemas.microsoft.com/office/powerpoint/2010/main" val="3677401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F985-BA71-9644-9DDE-3CE5E6F3D18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0B27EBB-493D-90C4-5E05-60AA9168911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7BC1C11-2417-7745-B316-38F899EF791D}"/>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House Bill 581 – Informational Update</a:t>
            </a:r>
          </a:p>
        </p:txBody>
      </p:sp>
      <p:pic>
        <p:nvPicPr>
          <p:cNvPr id="11" name="Picture 10">
            <a:extLst>
              <a:ext uri="{FF2B5EF4-FFF2-40B4-BE49-F238E27FC236}">
                <a16:creationId xmlns:a16="http://schemas.microsoft.com/office/drawing/2014/main" id="{DA977253-88D4-D047-D314-7CCA8DF7484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C221734B-6D4B-8ADA-ADEE-32CB8679E59D}"/>
              </a:ext>
            </a:extLst>
          </p:cNvPr>
          <p:cNvSpPr>
            <a:spLocks noGrp="1"/>
          </p:cNvSpPr>
          <p:nvPr>
            <p:ph type="sldNum" sz="quarter" idx="12"/>
          </p:nvPr>
        </p:nvSpPr>
        <p:spPr/>
        <p:txBody>
          <a:bodyPr/>
          <a:lstStyle/>
          <a:p>
            <a:fld id="{28E6F07D-F62F-4C3B-A21E-2367E9A39921}" type="slidenum">
              <a:rPr lang="en-US" smtClean="0"/>
              <a:t>16</a:t>
            </a:fld>
            <a:endParaRPr lang="en-US"/>
          </a:p>
        </p:txBody>
      </p:sp>
      <p:sp>
        <p:nvSpPr>
          <p:cNvPr id="6" name="TextBox 5">
            <a:extLst>
              <a:ext uri="{FF2B5EF4-FFF2-40B4-BE49-F238E27FC236}">
                <a16:creationId xmlns:a16="http://schemas.microsoft.com/office/drawing/2014/main" id="{0C59F706-1A83-D035-E121-C9C556A41B0C}"/>
              </a:ext>
            </a:extLst>
          </p:cNvPr>
          <p:cNvSpPr txBox="1"/>
          <p:nvPr/>
        </p:nvSpPr>
        <p:spPr>
          <a:xfrm>
            <a:off x="225240" y="1126989"/>
            <a:ext cx="11468322" cy="6021520"/>
          </a:xfrm>
          <a:prstGeom prst="rect">
            <a:avLst/>
          </a:prstGeom>
          <a:noFill/>
        </p:spPr>
        <p:txBody>
          <a:bodyPr wrap="square">
            <a:spAutoFit/>
          </a:bodyPr>
          <a:lstStyle/>
          <a:p>
            <a:pPr algn="l" rtl="0" fontAlgn="base">
              <a:lnSpc>
                <a:spcPts val="1457"/>
              </a:lnSpc>
            </a:pPr>
            <a:endParaRPr lang="en-US" sz="2800" b="0" i="0" dirty="0">
              <a:solidFill>
                <a:srgbClr val="000000"/>
              </a:solidFill>
              <a:effectLst/>
              <a:latin typeface="Arial" panose="020B0604020202020204" pitchFamily="34" charset="0"/>
            </a:endParaRPr>
          </a:p>
          <a:p>
            <a:pPr marL="285750" indent="-285750" fontAlgn="base">
              <a:buFont typeface="Wingdings" panose="05000000000000000000" pitchFamily="2" charset="2"/>
              <a:buChar char="v"/>
            </a:pPr>
            <a:r>
              <a:rPr lang="en-US" dirty="0">
                <a:solidFill>
                  <a:srgbClr val="000000"/>
                </a:solidFill>
                <a:latin typeface="Arial" panose="020B0604020202020204" pitchFamily="34" charset="0"/>
              </a:rPr>
              <a:t>Included in the agenda today is item information item FI-5 – House Bill 581 Notice of Intent to Opt-Out.   This memo acknowledges our intent to Opt-Out and outlines critical dates and a timeline of events that will be required to fulfill requirements to opt-out. </a:t>
            </a:r>
          </a:p>
          <a:p>
            <a:pPr algn="l" rtl="0" fontAlgn="base"/>
            <a:endParaRPr lang="en-US" b="0" i="0" dirty="0">
              <a:solidFill>
                <a:srgbClr val="000000"/>
              </a:solidFill>
              <a:effectLst/>
              <a:latin typeface="Arial" panose="020B0604020202020204" pitchFamily="34" charset="0"/>
            </a:endParaRPr>
          </a:p>
          <a:p>
            <a:pPr algn="l" rtl="0" fontAlgn="base"/>
            <a:r>
              <a:rPr lang="en-US" b="0" i="0" dirty="0">
                <a:solidFill>
                  <a:srgbClr val="000000"/>
                </a:solidFill>
                <a:effectLst/>
                <a:latin typeface="Arial" panose="020B0604020202020204" pitchFamily="34" charset="0"/>
              </a:rPr>
              <a:t>House Bill 581, passed to address property tax concerns, includes provisions for property tax caps, modifications to the homestead exemption, and adjustments to the assessment and appeals process. Its implementation has significant implications for school districts, particularly in terms of revenue management and local control. </a:t>
            </a:r>
            <a:endParaRPr lang="en-US" b="0" i="0" dirty="0">
              <a:solidFill>
                <a:srgbClr val="000000"/>
              </a:solidFill>
              <a:effectLst/>
              <a:latin typeface="Segoe UI" panose="020B0502040204020203" pitchFamily="34" charset="0"/>
            </a:endParaRPr>
          </a:p>
          <a:p>
            <a:pPr algn="l" rtl="0" fontAlgn="base"/>
            <a:r>
              <a:rPr lang="en-US" b="1" i="0" dirty="0">
                <a:solidFill>
                  <a:srgbClr val="000000"/>
                </a:solidFill>
                <a:effectLst/>
                <a:latin typeface="Arial" panose="020B0604020202020204" pitchFamily="34" charset="0"/>
              </a:rPr>
              <a:t>	</a:t>
            </a:r>
          </a:p>
          <a:p>
            <a:pPr algn="l" rtl="0" fontAlgn="base"/>
            <a:r>
              <a:rPr lang="en-US" b="1" i="0" dirty="0">
                <a:solidFill>
                  <a:srgbClr val="000000"/>
                </a:solidFill>
                <a:effectLst/>
                <a:latin typeface="Arial" panose="020B0604020202020204" pitchFamily="34" charset="0"/>
              </a:rPr>
              <a:t>Key Findings for BCSD:</a:t>
            </a:r>
            <a:r>
              <a:rPr lang="en-US" b="0" i="0" dirty="0">
                <a:solidFill>
                  <a:srgbClr val="000000"/>
                </a:solidFill>
                <a:effectLst/>
                <a:latin typeface="Arial" panose="020B0604020202020204" pitchFamily="34" charset="0"/>
              </a:rPr>
              <a:t> </a:t>
            </a:r>
            <a:endParaRPr lang="en-US" b="0" i="0" dirty="0">
              <a:solidFill>
                <a:srgbClr val="000000"/>
              </a:solidFill>
              <a:effectLst/>
              <a:latin typeface="Segoe UI" panose="020B0502040204020203" pitchFamily="34" charset="0"/>
            </a:endParaRPr>
          </a:p>
          <a:p>
            <a:pPr lvl="2" fontAlgn="base">
              <a:buFont typeface="Arial" panose="020B0604020202020204" pitchFamily="34" charset="0"/>
              <a:buChar char="•"/>
            </a:pPr>
            <a:endParaRPr lang="en-US" b="0" i="0" dirty="0">
              <a:solidFill>
                <a:srgbClr val="000000"/>
              </a:solidFill>
              <a:effectLst/>
              <a:latin typeface="Arial" panose="020B0604020202020204" pitchFamily="34" charset="0"/>
            </a:endParaRPr>
          </a:p>
          <a:p>
            <a:pPr lvl="2" fontAlgn="base">
              <a:buFont typeface="Arial" panose="020B0604020202020204" pitchFamily="34" charset="0"/>
              <a:buChar char="•"/>
            </a:pPr>
            <a:r>
              <a:rPr lang="en-US" b="0" i="0" dirty="0">
                <a:solidFill>
                  <a:srgbClr val="000000"/>
                </a:solidFill>
                <a:effectLst/>
                <a:latin typeface="Arial" panose="020B0604020202020204" pitchFamily="34" charset="0"/>
              </a:rPr>
              <a:t>Opting into HB 581 would have resulted in a revenue loss of $705,374.75 for the 2024 fiscal year alone, with cumulative losses of approximately $3.7 million over seven years. </a:t>
            </a:r>
          </a:p>
          <a:p>
            <a:pPr lvl="2" fontAlgn="base">
              <a:buFont typeface="Arial" panose="020B0604020202020204" pitchFamily="34" charset="0"/>
              <a:buChar char="•"/>
            </a:pPr>
            <a:r>
              <a:rPr lang="en-US" b="0" i="0" dirty="0">
                <a:solidFill>
                  <a:srgbClr val="000000"/>
                </a:solidFill>
                <a:effectLst/>
                <a:latin typeface="Arial" panose="020B0604020202020204" pitchFamily="34" charset="0"/>
              </a:rPr>
              <a:t>School districts are restricted by the 20-mill cap on property tax rates, further limiting revenue recovery options. </a:t>
            </a:r>
          </a:p>
          <a:p>
            <a:pPr algn="l" rtl="0" fontAlgn="base"/>
            <a:endParaRPr lang="en-US" b="0" i="0" dirty="0">
              <a:solidFill>
                <a:srgbClr val="000000"/>
              </a:solidFill>
              <a:effectLst/>
              <a:latin typeface="Arial" panose="020B0604020202020204" pitchFamily="34" charset="0"/>
            </a:endParaRPr>
          </a:p>
          <a:p>
            <a:pPr algn="l" rtl="0" fontAlgn="base"/>
            <a:r>
              <a:rPr lang="en-US" b="0" i="0" dirty="0">
                <a:solidFill>
                  <a:srgbClr val="000000"/>
                </a:solidFill>
                <a:effectLst/>
                <a:latin typeface="Arial" panose="020B0604020202020204" pitchFamily="34" charset="0"/>
              </a:rPr>
              <a:t>Opting out allows the district to maintain control over tax policies, ensuring we meet the financial demands of current and future educational programs. </a:t>
            </a:r>
          </a:p>
          <a:p>
            <a:pPr algn="l" rtl="0" fontAlgn="base"/>
            <a:endParaRPr lang="en-US" dirty="0">
              <a:solidFill>
                <a:srgbClr val="000000"/>
              </a:solidFill>
              <a:latin typeface="Arial" panose="020B0604020202020204" pitchFamily="34" charset="0"/>
            </a:endParaRPr>
          </a:p>
          <a:p>
            <a:pPr fontAlgn="base"/>
            <a:endParaRPr lang="en-US" dirty="0">
              <a:solidFill>
                <a:srgbClr val="000000"/>
              </a:solidFill>
              <a:latin typeface="Arial" panose="020B0604020202020204" pitchFamily="34" charset="0"/>
            </a:endParaRPr>
          </a:p>
          <a:p>
            <a:pPr fontAlgn="base">
              <a:lnSpc>
                <a:spcPts val="1457"/>
              </a:lnSpc>
            </a:pPr>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849017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8A0B895C-8529-3A18-412C-3F821DC02957}"/>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2204643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BA417B90-40AB-E581-245F-091C1BE1A566}"/>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15</TotalTime>
  <Words>540</Words>
  <Application>Microsoft Office PowerPoint</Application>
  <PresentationFormat>Widescreen</PresentationFormat>
  <Paragraphs>105</Paragraphs>
  <Slides>18</Slides>
  <Notes>15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vt:i4>
      </vt:variant>
    </vt:vector>
  </HeadingPairs>
  <TitlesOfParts>
    <vt:vector size="28" baseType="lpstr">
      <vt:lpstr>Arial</vt:lpstr>
      <vt:lpstr>Arial Narrow</vt:lpstr>
      <vt:lpstr>Calibri</vt:lpstr>
      <vt:lpstr>Calibri Light</vt:lpstr>
      <vt:lpstr>Segoe UI</vt:lpstr>
      <vt:lpstr>Trade Gothic Next Cond</vt:lpstr>
      <vt:lpstr>Trade Gothic Next HvyCd</vt:lpstr>
      <vt:lpstr>Wingdings</vt:lpstr>
      <vt:lpstr>Office Theme</vt:lpstr>
      <vt:lpstr>1_Office Theme</vt:lpstr>
      <vt:lpstr>PowerPoint Presentation</vt:lpstr>
      <vt:lpstr>OUR 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cp:revision>
  <cp:lastPrinted>2024-02-01T20:18:01Z</cp:lastPrinted>
  <dcterms:created xsi:type="dcterms:W3CDTF">2023-05-01T16:02:45Z</dcterms:created>
  <dcterms:modified xsi:type="dcterms:W3CDTF">2024-12-19T15:38:20Z</dcterms:modified>
</cp:coreProperties>
</file>