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92" r:id="rId2"/>
    <p:sldId id="298" r:id="rId3"/>
    <p:sldId id="297" r:id="rId4"/>
    <p:sldId id="300" r:id="rId5"/>
    <p:sldId id="287" r:id="rId6"/>
    <p:sldId id="2975" r:id="rId7"/>
    <p:sldId id="2982" r:id="rId8"/>
    <p:sldId id="2986" r:id="rId9"/>
    <p:sldId id="2987" r:id="rId10"/>
    <p:sldId id="2968" r:id="rId11"/>
    <p:sldId id="301" r:id="rId12"/>
    <p:sldId id="2981" r:id="rId13"/>
    <p:sldId id="2965" r:id="rId14"/>
    <p:sldId id="2958" r:id="rId15"/>
    <p:sldId id="2959" r:id="rId16"/>
    <p:sldId id="2979" r:id="rId17"/>
    <p:sldId id="2964" r:id="rId18"/>
    <p:sldId id="295"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954F91-F46B-BA73-F75C-32F51146E761}" v="599" dt="2024-10-14T15:17:08.5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936"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2940C-0E6C-4BF8-A048-028FF25260F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1EF2819-C83B-4269-9DF6-1C6F0E1F7071}">
      <dgm:prSet custT="1"/>
      <dgm:spPr>
        <a:solidFill>
          <a:srgbClr val="002060"/>
        </a:solidFill>
      </dgm:spPr>
      <dgm:t>
        <a:bodyPr/>
        <a:lstStyle/>
        <a:p>
          <a:r>
            <a:rPr lang="en-US" sz="2400" b="1"/>
            <a:t>Intervention Block</a:t>
          </a:r>
          <a:endParaRPr lang="en-US" sz="2400"/>
        </a:p>
      </dgm:t>
    </dgm:pt>
    <dgm:pt modelId="{1F56F0AF-8A4F-416C-A0AA-F9170412F033}" type="parTrans" cxnId="{1351C697-FBB0-42EA-A902-E2ADF0DC887A}">
      <dgm:prSet/>
      <dgm:spPr/>
      <dgm:t>
        <a:bodyPr/>
        <a:lstStyle/>
        <a:p>
          <a:endParaRPr lang="en-US" sz="1400"/>
        </a:p>
      </dgm:t>
    </dgm:pt>
    <dgm:pt modelId="{AD58BB79-AE8A-49F1-87AD-DA762D594EF3}" type="sibTrans" cxnId="{1351C697-FBB0-42EA-A902-E2ADF0DC887A}">
      <dgm:prSet/>
      <dgm:spPr/>
      <dgm:t>
        <a:bodyPr/>
        <a:lstStyle/>
        <a:p>
          <a:endParaRPr lang="en-US" sz="1400"/>
        </a:p>
      </dgm:t>
    </dgm:pt>
    <dgm:pt modelId="{179B54D4-1984-4BE6-B6D4-CF6043B80EA4}">
      <dgm:prSet custT="1"/>
      <dgm:spPr/>
      <dgm:t>
        <a:bodyPr/>
        <a:lstStyle/>
        <a:p>
          <a:pPr rtl="0"/>
          <a:r>
            <a:rPr lang="en-US" sz="1800" dirty="0">
              <a:latin typeface="+mj-lt"/>
            </a:rPr>
            <a:t>Partner with schools to design an intervention block focused on reading and/or math.</a:t>
          </a:r>
          <a:endParaRPr lang="en-US" sz="1800" dirty="0"/>
        </a:p>
      </dgm:t>
    </dgm:pt>
    <dgm:pt modelId="{6F1BE2DF-387B-49B3-9455-C50C16310CEA}" type="parTrans" cxnId="{32BC3839-11E7-4DF8-B883-EA6993F281C7}">
      <dgm:prSet/>
      <dgm:spPr/>
      <dgm:t>
        <a:bodyPr/>
        <a:lstStyle/>
        <a:p>
          <a:endParaRPr lang="en-US" sz="1400"/>
        </a:p>
      </dgm:t>
    </dgm:pt>
    <dgm:pt modelId="{629EAAE3-25FC-40DE-9140-85A4F87CA762}" type="sibTrans" cxnId="{32BC3839-11E7-4DF8-B883-EA6993F281C7}">
      <dgm:prSet/>
      <dgm:spPr/>
      <dgm:t>
        <a:bodyPr/>
        <a:lstStyle/>
        <a:p>
          <a:endParaRPr lang="en-US" sz="1400"/>
        </a:p>
      </dgm:t>
    </dgm:pt>
    <dgm:pt modelId="{5571DBC5-F9FE-438A-9501-9DF2AA6F5049}">
      <dgm:prSet custT="1"/>
      <dgm:spPr>
        <a:solidFill>
          <a:srgbClr val="002060"/>
        </a:solidFill>
      </dgm:spPr>
      <dgm:t>
        <a:bodyPr/>
        <a:lstStyle/>
        <a:p>
          <a:r>
            <a:rPr lang="en-US" sz="2400" b="1"/>
            <a:t>Instructional Learning Walks</a:t>
          </a:r>
        </a:p>
      </dgm:t>
    </dgm:pt>
    <dgm:pt modelId="{95ED620B-452F-4B84-9EB8-4551BB943AFC}" type="parTrans" cxnId="{3D2FC6CF-D3A9-49E0-8B5F-7A03D202439B}">
      <dgm:prSet/>
      <dgm:spPr/>
      <dgm:t>
        <a:bodyPr/>
        <a:lstStyle/>
        <a:p>
          <a:endParaRPr lang="en-US"/>
        </a:p>
      </dgm:t>
    </dgm:pt>
    <dgm:pt modelId="{61C77C78-E6C1-4092-88F7-A608870FEEDA}" type="sibTrans" cxnId="{3D2FC6CF-D3A9-49E0-8B5F-7A03D202439B}">
      <dgm:prSet/>
      <dgm:spPr/>
      <dgm:t>
        <a:bodyPr/>
        <a:lstStyle/>
        <a:p>
          <a:endParaRPr lang="en-US"/>
        </a:p>
      </dgm:t>
    </dgm:pt>
    <dgm:pt modelId="{B9C944F2-5742-49C5-9B10-3F681C3DDCE9}">
      <dgm:prSet custT="1"/>
      <dgm:spPr>
        <a:noFill/>
      </dgm:spPr>
      <dgm:t>
        <a:bodyPr/>
        <a:lstStyle/>
        <a:p>
          <a:r>
            <a:rPr lang="en-US" sz="2000" b="0" dirty="0">
              <a:latin typeface="+mj-lt"/>
            </a:rPr>
            <a:t>Conduct monthly learning walks to </a:t>
          </a:r>
          <a:r>
            <a:rPr lang="en-US" sz="2000" b="0" i="0" dirty="0">
              <a:latin typeface="+mj-lt"/>
            </a:rPr>
            <a:t>observe academic discourse, systems, instructional strategies, and school culture.</a:t>
          </a:r>
          <a:endParaRPr lang="en-US" sz="2000" b="0" dirty="0">
            <a:latin typeface="+mj-lt"/>
          </a:endParaRPr>
        </a:p>
      </dgm:t>
    </dgm:pt>
    <dgm:pt modelId="{86A25992-9970-4FB5-A103-A68C2BB8D4D0}" type="parTrans" cxnId="{6AB512EF-DE72-4DBF-8270-CF1DF61307CC}">
      <dgm:prSet/>
      <dgm:spPr/>
      <dgm:t>
        <a:bodyPr/>
        <a:lstStyle/>
        <a:p>
          <a:endParaRPr lang="en-US"/>
        </a:p>
      </dgm:t>
    </dgm:pt>
    <dgm:pt modelId="{5D3DE195-C6A1-4588-A7C0-7717F7751997}" type="sibTrans" cxnId="{6AB512EF-DE72-4DBF-8270-CF1DF61307CC}">
      <dgm:prSet/>
      <dgm:spPr/>
      <dgm:t>
        <a:bodyPr/>
        <a:lstStyle/>
        <a:p>
          <a:endParaRPr lang="en-US"/>
        </a:p>
      </dgm:t>
    </dgm:pt>
    <dgm:pt modelId="{9853C122-A432-4D4D-9E9F-F698C7DDAB3E}">
      <dgm:prSet custT="1"/>
      <dgm:spPr>
        <a:noFill/>
      </dgm:spPr>
      <dgm:t>
        <a:bodyPr/>
        <a:lstStyle/>
        <a:p>
          <a:r>
            <a:rPr lang="en-US" sz="2000" b="0" dirty="0">
              <a:latin typeface="+mj-lt"/>
            </a:rPr>
            <a:t>Determine support steps and provide actionable feedback.</a:t>
          </a:r>
        </a:p>
      </dgm:t>
    </dgm:pt>
    <dgm:pt modelId="{14B1138A-4D92-4E52-ADDD-BE8ED545F6B4}" type="parTrans" cxnId="{B80DC041-3588-4627-B78F-7E5204006519}">
      <dgm:prSet/>
      <dgm:spPr/>
      <dgm:t>
        <a:bodyPr/>
        <a:lstStyle/>
        <a:p>
          <a:endParaRPr lang="en-US"/>
        </a:p>
      </dgm:t>
    </dgm:pt>
    <dgm:pt modelId="{0A14BB62-4B9A-4D8A-8A28-F8D67F7AAAF9}" type="sibTrans" cxnId="{B80DC041-3588-4627-B78F-7E5204006519}">
      <dgm:prSet/>
      <dgm:spPr/>
      <dgm:t>
        <a:bodyPr/>
        <a:lstStyle/>
        <a:p>
          <a:endParaRPr lang="en-US"/>
        </a:p>
      </dgm:t>
    </dgm:pt>
    <dgm:pt modelId="{A229BA42-F50E-4E4C-ADA8-7B0B7D399351}">
      <dgm:prSet custT="1"/>
      <dgm:spPr/>
      <dgm:t>
        <a:bodyPr/>
        <a:lstStyle/>
        <a:p>
          <a:pPr rtl="0"/>
          <a:r>
            <a:rPr lang="en-US" sz="1800">
              <a:latin typeface="Calibri Light" panose="020F0302020204030204"/>
            </a:rPr>
            <a:t>Data will be used to provide personalized intervention and acceleration in reading and </a:t>
          </a:r>
          <a:r>
            <a:rPr lang="en-US" sz="1800">
              <a:latin typeface="+mj-lt"/>
            </a:rPr>
            <a:t>mathematics.</a:t>
          </a:r>
        </a:p>
      </dgm:t>
    </dgm:pt>
    <dgm:pt modelId="{09C8634F-5122-4E31-A5E9-9486D37EF29A}" type="parTrans" cxnId="{781AEA02-81BC-4354-8E52-67F9601A576E}">
      <dgm:prSet/>
      <dgm:spPr/>
      <dgm:t>
        <a:bodyPr/>
        <a:lstStyle/>
        <a:p>
          <a:endParaRPr lang="en-US"/>
        </a:p>
      </dgm:t>
    </dgm:pt>
    <dgm:pt modelId="{0674FA93-7F47-417C-9A10-9964BEA1F2DC}" type="sibTrans" cxnId="{781AEA02-81BC-4354-8E52-67F9601A576E}">
      <dgm:prSet/>
      <dgm:spPr/>
      <dgm:t>
        <a:bodyPr/>
        <a:lstStyle/>
        <a:p>
          <a:endParaRPr lang="en-US"/>
        </a:p>
      </dgm:t>
    </dgm:pt>
    <dgm:pt modelId="{8ABEA056-D706-4351-BDF2-9B4526A6D571}">
      <dgm:prSet custT="1"/>
      <dgm:spPr/>
      <dgm:t>
        <a:bodyPr/>
        <a:lstStyle/>
        <a:p>
          <a:pPr rtl="0"/>
          <a:r>
            <a:rPr lang="en-US" sz="1800" dirty="0">
              <a:latin typeface="+mj-lt"/>
            </a:rPr>
            <a:t>Provide monthly one-on-one support to school administrators to develop and monitor the intervention block.</a:t>
          </a:r>
        </a:p>
      </dgm:t>
    </dgm:pt>
    <dgm:pt modelId="{9E8EB09F-0CDA-4B99-8578-72449727AC32}" type="parTrans" cxnId="{681170C1-E904-4763-AD9A-D7E5DFAEF355}">
      <dgm:prSet/>
      <dgm:spPr/>
      <dgm:t>
        <a:bodyPr/>
        <a:lstStyle/>
        <a:p>
          <a:endParaRPr lang="en-US"/>
        </a:p>
      </dgm:t>
    </dgm:pt>
    <dgm:pt modelId="{CD0E34A5-C01A-4EC1-86B8-2DA3A7039B1D}" type="sibTrans" cxnId="{681170C1-E904-4763-AD9A-D7E5DFAEF355}">
      <dgm:prSet/>
      <dgm:spPr/>
      <dgm:t>
        <a:bodyPr/>
        <a:lstStyle/>
        <a:p>
          <a:endParaRPr lang="en-US"/>
        </a:p>
      </dgm:t>
    </dgm:pt>
    <dgm:pt modelId="{567F133A-DB0B-447F-8289-EC1A0F4759FB}">
      <dgm:prSet custT="1"/>
      <dgm:spPr/>
      <dgm:t>
        <a:bodyPr/>
        <a:lstStyle/>
        <a:p>
          <a:pPr rtl="0"/>
          <a:r>
            <a:rPr lang="en-US" sz="1800">
              <a:latin typeface="Calibri Light" panose="020F0302020204030204"/>
            </a:rPr>
            <a:t>Add an additional intervention period for select elementary schools to aid in meeting individual student needs. </a:t>
          </a:r>
          <a:endParaRPr lang="en-US" sz="1800"/>
        </a:p>
      </dgm:t>
    </dgm:pt>
    <dgm:pt modelId="{C7027E7C-65AC-4B0D-A39C-80FF04934925}" type="parTrans" cxnId="{45ED8A77-6F2A-48BD-99D9-C5FC566DD2C1}">
      <dgm:prSet/>
      <dgm:spPr/>
      <dgm:t>
        <a:bodyPr/>
        <a:lstStyle/>
        <a:p>
          <a:endParaRPr lang="en-US"/>
        </a:p>
      </dgm:t>
    </dgm:pt>
    <dgm:pt modelId="{016C22C1-E960-4633-ACCA-51F440F8B98D}" type="sibTrans" cxnId="{45ED8A77-6F2A-48BD-99D9-C5FC566DD2C1}">
      <dgm:prSet/>
      <dgm:spPr/>
      <dgm:t>
        <a:bodyPr/>
        <a:lstStyle/>
        <a:p>
          <a:endParaRPr lang="en-US"/>
        </a:p>
      </dgm:t>
    </dgm:pt>
    <dgm:pt modelId="{26E1F357-3CDF-4353-9D0E-BE490A000F5A}" type="pres">
      <dgm:prSet presAssocID="{3722940C-0E6C-4BF8-A048-028FF25260F6}" presName="linear" presStyleCnt="0">
        <dgm:presLayoutVars>
          <dgm:animLvl val="lvl"/>
          <dgm:resizeHandles val="exact"/>
        </dgm:presLayoutVars>
      </dgm:prSet>
      <dgm:spPr/>
    </dgm:pt>
    <dgm:pt modelId="{C208403C-5EBF-432D-993E-F60694A7DD10}" type="pres">
      <dgm:prSet presAssocID="{61EF2819-C83B-4269-9DF6-1C6F0E1F7071}" presName="parentText" presStyleLbl="node1" presStyleIdx="0" presStyleCnt="2" custScaleY="49374" custLinFactNeighborX="263" custLinFactNeighborY="-58449">
        <dgm:presLayoutVars>
          <dgm:chMax val="0"/>
          <dgm:bulletEnabled val="1"/>
        </dgm:presLayoutVars>
      </dgm:prSet>
      <dgm:spPr/>
    </dgm:pt>
    <dgm:pt modelId="{E8ECCBAB-5C42-461D-B683-B57EB05EA60A}" type="pres">
      <dgm:prSet presAssocID="{61EF2819-C83B-4269-9DF6-1C6F0E1F7071}" presName="childText" presStyleLbl="revTx" presStyleIdx="0" presStyleCnt="2" custLinFactNeighborX="-572" custLinFactNeighborY="-19588">
        <dgm:presLayoutVars>
          <dgm:bulletEnabled val="1"/>
        </dgm:presLayoutVars>
      </dgm:prSet>
      <dgm:spPr/>
    </dgm:pt>
    <dgm:pt modelId="{95F672D6-0D30-4DD0-85B3-04A0CFD2FDAC}" type="pres">
      <dgm:prSet presAssocID="{5571DBC5-F9FE-438A-9501-9DF2AA6F5049}" presName="parentText" presStyleLbl="node1" presStyleIdx="1" presStyleCnt="2" custScaleY="46849" custLinFactNeighborX="-572">
        <dgm:presLayoutVars>
          <dgm:chMax val="0"/>
          <dgm:bulletEnabled val="1"/>
        </dgm:presLayoutVars>
      </dgm:prSet>
      <dgm:spPr/>
    </dgm:pt>
    <dgm:pt modelId="{39748FAC-8034-406D-A985-1E95051ABA87}" type="pres">
      <dgm:prSet presAssocID="{5571DBC5-F9FE-438A-9501-9DF2AA6F5049}" presName="childText" presStyleLbl="revTx" presStyleIdx="1" presStyleCnt="2">
        <dgm:presLayoutVars>
          <dgm:bulletEnabled val="1"/>
        </dgm:presLayoutVars>
      </dgm:prSet>
      <dgm:spPr/>
    </dgm:pt>
  </dgm:ptLst>
  <dgm:cxnLst>
    <dgm:cxn modelId="{12693501-311A-48F6-A996-B334B9F5D413}" type="presOf" srcId="{61EF2819-C83B-4269-9DF6-1C6F0E1F7071}" destId="{C208403C-5EBF-432D-993E-F60694A7DD10}" srcOrd="0" destOrd="0" presId="urn:microsoft.com/office/officeart/2005/8/layout/vList2"/>
    <dgm:cxn modelId="{781AEA02-81BC-4354-8E52-67F9601A576E}" srcId="{61EF2819-C83B-4269-9DF6-1C6F0E1F7071}" destId="{A229BA42-F50E-4E4C-ADA8-7B0B7D399351}" srcOrd="2" destOrd="0" parTransId="{09C8634F-5122-4E31-A5E9-9486D37EF29A}" sibTransId="{0674FA93-7F47-417C-9A10-9964BEA1F2DC}"/>
    <dgm:cxn modelId="{A872EC24-3C77-48B6-83E6-6B20446F6B77}" type="presOf" srcId="{179B54D4-1984-4BE6-B6D4-CF6043B80EA4}" destId="{E8ECCBAB-5C42-461D-B683-B57EB05EA60A}" srcOrd="0" destOrd="0" presId="urn:microsoft.com/office/officeart/2005/8/layout/vList2"/>
    <dgm:cxn modelId="{5A45B129-A138-4EB9-A7A6-0BAA2CE62FEC}" type="presOf" srcId="{5571DBC5-F9FE-438A-9501-9DF2AA6F5049}" destId="{95F672D6-0D30-4DD0-85B3-04A0CFD2FDAC}" srcOrd="0" destOrd="0" presId="urn:microsoft.com/office/officeart/2005/8/layout/vList2"/>
    <dgm:cxn modelId="{32BC3839-11E7-4DF8-B883-EA6993F281C7}" srcId="{61EF2819-C83B-4269-9DF6-1C6F0E1F7071}" destId="{179B54D4-1984-4BE6-B6D4-CF6043B80EA4}" srcOrd="0" destOrd="0" parTransId="{6F1BE2DF-387B-49B3-9455-C50C16310CEA}" sibTransId="{629EAAE3-25FC-40DE-9140-85A4F87CA762}"/>
    <dgm:cxn modelId="{A407BB3E-1971-4842-B43F-FF7B49AA8AF6}" type="presOf" srcId="{567F133A-DB0B-447F-8289-EC1A0F4759FB}" destId="{E8ECCBAB-5C42-461D-B683-B57EB05EA60A}" srcOrd="0" destOrd="2" presId="urn:microsoft.com/office/officeart/2005/8/layout/vList2"/>
    <dgm:cxn modelId="{B80DC041-3588-4627-B78F-7E5204006519}" srcId="{5571DBC5-F9FE-438A-9501-9DF2AA6F5049}" destId="{9853C122-A432-4D4D-9E9F-F698C7DDAB3E}" srcOrd="1" destOrd="0" parTransId="{14B1138A-4D92-4E52-ADDD-BE8ED545F6B4}" sibTransId="{0A14BB62-4B9A-4D8A-8A28-F8D67F7AAAF9}"/>
    <dgm:cxn modelId="{4D651145-1913-4451-A78E-8A4549EB905A}" type="presOf" srcId="{A229BA42-F50E-4E4C-ADA8-7B0B7D399351}" destId="{E8ECCBAB-5C42-461D-B683-B57EB05EA60A}" srcOrd="0" destOrd="3" presId="urn:microsoft.com/office/officeart/2005/8/layout/vList2"/>
    <dgm:cxn modelId="{45ED8A77-6F2A-48BD-99D9-C5FC566DD2C1}" srcId="{61EF2819-C83B-4269-9DF6-1C6F0E1F7071}" destId="{567F133A-DB0B-447F-8289-EC1A0F4759FB}" srcOrd="1" destOrd="0" parTransId="{C7027E7C-65AC-4B0D-A39C-80FF04934925}" sibTransId="{016C22C1-E960-4633-ACCA-51F440F8B98D}"/>
    <dgm:cxn modelId="{9D68FA59-53DC-4F30-9BF5-29E4B749A73A}" type="presOf" srcId="{9853C122-A432-4D4D-9E9F-F698C7DDAB3E}" destId="{39748FAC-8034-406D-A985-1E95051ABA87}" srcOrd="0" destOrd="1" presId="urn:microsoft.com/office/officeart/2005/8/layout/vList2"/>
    <dgm:cxn modelId="{1351C697-FBB0-42EA-A902-E2ADF0DC887A}" srcId="{3722940C-0E6C-4BF8-A048-028FF25260F6}" destId="{61EF2819-C83B-4269-9DF6-1C6F0E1F7071}" srcOrd="0" destOrd="0" parTransId="{1F56F0AF-8A4F-416C-A0AA-F9170412F033}" sibTransId="{AD58BB79-AE8A-49F1-87AD-DA762D594EF3}"/>
    <dgm:cxn modelId="{D30ECEB1-88FD-4C96-8C00-98950299575E}" type="presOf" srcId="{8ABEA056-D706-4351-BDF2-9B4526A6D571}" destId="{E8ECCBAB-5C42-461D-B683-B57EB05EA60A}" srcOrd="0" destOrd="1" presId="urn:microsoft.com/office/officeart/2005/8/layout/vList2"/>
    <dgm:cxn modelId="{681170C1-E904-4763-AD9A-D7E5DFAEF355}" srcId="{179B54D4-1984-4BE6-B6D4-CF6043B80EA4}" destId="{8ABEA056-D706-4351-BDF2-9B4526A6D571}" srcOrd="0" destOrd="0" parTransId="{9E8EB09F-0CDA-4B99-8578-72449727AC32}" sibTransId="{CD0E34A5-C01A-4EC1-86B8-2DA3A7039B1D}"/>
    <dgm:cxn modelId="{C0EC3DCF-A72B-4AC5-9A96-C2547BA6AC4A}" type="presOf" srcId="{B9C944F2-5742-49C5-9B10-3F681C3DDCE9}" destId="{39748FAC-8034-406D-A985-1E95051ABA87}" srcOrd="0" destOrd="0" presId="urn:microsoft.com/office/officeart/2005/8/layout/vList2"/>
    <dgm:cxn modelId="{3D2FC6CF-D3A9-49E0-8B5F-7A03D202439B}" srcId="{3722940C-0E6C-4BF8-A048-028FF25260F6}" destId="{5571DBC5-F9FE-438A-9501-9DF2AA6F5049}" srcOrd="1" destOrd="0" parTransId="{95ED620B-452F-4B84-9EB8-4551BB943AFC}" sibTransId="{61C77C78-E6C1-4092-88F7-A608870FEEDA}"/>
    <dgm:cxn modelId="{6AB512EF-DE72-4DBF-8270-CF1DF61307CC}" srcId="{5571DBC5-F9FE-438A-9501-9DF2AA6F5049}" destId="{B9C944F2-5742-49C5-9B10-3F681C3DDCE9}" srcOrd="0" destOrd="0" parTransId="{86A25992-9970-4FB5-A103-A68C2BB8D4D0}" sibTransId="{5D3DE195-C6A1-4588-A7C0-7717F7751997}"/>
    <dgm:cxn modelId="{D8A6DAFF-4D71-4749-84D9-7185DD4D9B0A}" type="presOf" srcId="{3722940C-0E6C-4BF8-A048-028FF25260F6}" destId="{26E1F357-3CDF-4353-9D0E-BE490A000F5A}" srcOrd="0" destOrd="0" presId="urn:microsoft.com/office/officeart/2005/8/layout/vList2"/>
    <dgm:cxn modelId="{09883191-C8EC-4CEB-89D9-F2C627FCA33D}" type="presParOf" srcId="{26E1F357-3CDF-4353-9D0E-BE490A000F5A}" destId="{C208403C-5EBF-432D-993E-F60694A7DD10}" srcOrd="0" destOrd="0" presId="urn:microsoft.com/office/officeart/2005/8/layout/vList2"/>
    <dgm:cxn modelId="{77124DF6-F6B4-4E02-B187-0B025D44855C}" type="presParOf" srcId="{26E1F357-3CDF-4353-9D0E-BE490A000F5A}" destId="{E8ECCBAB-5C42-461D-B683-B57EB05EA60A}" srcOrd="1" destOrd="0" presId="urn:microsoft.com/office/officeart/2005/8/layout/vList2"/>
    <dgm:cxn modelId="{8FB0469E-A856-4F18-9834-9E826CE60451}" type="presParOf" srcId="{26E1F357-3CDF-4353-9D0E-BE490A000F5A}" destId="{95F672D6-0D30-4DD0-85B3-04A0CFD2FDAC}" srcOrd="2" destOrd="0" presId="urn:microsoft.com/office/officeart/2005/8/layout/vList2"/>
    <dgm:cxn modelId="{8FF1EADE-A124-4560-BDBD-C2A9DFDE4B04}" type="presParOf" srcId="{26E1F357-3CDF-4353-9D0E-BE490A000F5A}" destId="{39748FAC-8034-406D-A985-1E95051ABA87}"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8403C-5EBF-432D-993E-F60694A7DD10}">
      <dsp:nvSpPr>
        <dsp:cNvPr id="0" name=""/>
        <dsp:cNvSpPr/>
      </dsp:nvSpPr>
      <dsp:spPr>
        <a:xfrm>
          <a:off x="0" y="0"/>
          <a:ext cx="8363809" cy="619557"/>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Intervention Block</a:t>
          </a:r>
          <a:endParaRPr lang="en-US" sz="2400" kern="1200"/>
        </a:p>
      </dsp:txBody>
      <dsp:txXfrm>
        <a:off x="30244" y="30244"/>
        <a:ext cx="8303321" cy="559069"/>
      </dsp:txXfrm>
    </dsp:sp>
    <dsp:sp modelId="{E8ECCBAB-5C42-461D-B683-B57EB05EA60A}">
      <dsp:nvSpPr>
        <dsp:cNvPr id="0" name=""/>
        <dsp:cNvSpPr/>
      </dsp:nvSpPr>
      <dsp:spPr>
        <a:xfrm>
          <a:off x="0" y="553955"/>
          <a:ext cx="8363809" cy="2287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551"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en-US" sz="1800" kern="1200" dirty="0">
              <a:latin typeface="+mj-lt"/>
            </a:rPr>
            <a:t>Partner with schools to design an intervention block focused on reading and/or math.</a:t>
          </a:r>
          <a:endParaRPr lang="en-US" sz="1800" kern="1200" dirty="0"/>
        </a:p>
        <a:p>
          <a:pPr marL="342900" lvl="2" indent="-171450" algn="l" defTabSz="800100" rtl="0">
            <a:lnSpc>
              <a:spcPct val="90000"/>
            </a:lnSpc>
            <a:spcBef>
              <a:spcPct val="0"/>
            </a:spcBef>
            <a:spcAft>
              <a:spcPct val="20000"/>
            </a:spcAft>
            <a:buChar char="•"/>
          </a:pPr>
          <a:r>
            <a:rPr lang="en-US" sz="1800" kern="1200" dirty="0">
              <a:latin typeface="+mj-lt"/>
            </a:rPr>
            <a:t>Provide monthly one-on-one support to school administrators to develop and monitor the intervention block.</a:t>
          </a:r>
        </a:p>
        <a:p>
          <a:pPr marL="171450" lvl="1" indent="-171450" algn="l" defTabSz="800100" rtl="0">
            <a:lnSpc>
              <a:spcPct val="90000"/>
            </a:lnSpc>
            <a:spcBef>
              <a:spcPct val="0"/>
            </a:spcBef>
            <a:spcAft>
              <a:spcPct val="20000"/>
            </a:spcAft>
            <a:buChar char="•"/>
          </a:pPr>
          <a:r>
            <a:rPr lang="en-US" sz="1800" kern="1200">
              <a:latin typeface="Calibri Light" panose="020F0302020204030204"/>
            </a:rPr>
            <a:t>Add an additional intervention period for select elementary schools to aid in meeting individual student needs. </a:t>
          </a:r>
          <a:endParaRPr lang="en-US" sz="1800" kern="1200"/>
        </a:p>
        <a:p>
          <a:pPr marL="171450" lvl="1" indent="-171450" algn="l" defTabSz="800100" rtl="0">
            <a:lnSpc>
              <a:spcPct val="90000"/>
            </a:lnSpc>
            <a:spcBef>
              <a:spcPct val="0"/>
            </a:spcBef>
            <a:spcAft>
              <a:spcPct val="20000"/>
            </a:spcAft>
            <a:buChar char="•"/>
          </a:pPr>
          <a:r>
            <a:rPr lang="en-US" sz="1800" kern="1200">
              <a:latin typeface="Calibri Light" panose="020F0302020204030204"/>
            </a:rPr>
            <a:t>Data will be used to provide personalized intervention and acceleration in reading and </a:t>
          </a:r>
          <a:r>
            <a:rPr lang="en-US" sz="1800" kern="1200">
              <a:latin typeface="+mj-lt"/>
            </a:rPr>
            <a:t>mathematics.</a:t>
          </a:r>
        </a:p>
      </dsp:txBody>
      <dsp:txXfrm>
        <a:off x="0" y="553955"/>
        <a:ext cx="8363809" cy="2287350"/>
      </dsp:txXfrm>
    </dsp:sp>
    <dsp:sp modelId="{95F672D6-0D30-4DD0-85B3-04A0CFD2FDAC}">
      <dsp:nvSpPr>
        <dsp:cNvPr id="0" name=""/>
        <dsp:cNvSpPr/>
      </dsp:nvSpPr>
      <dsp:spPr>
        <a:xfrm>
          <a:off x="0" y="3087100"/>
          <a:ext cx="8363809" cy="587872"/>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Instructional Learning Walks</a:t>
          </a:r>
        </a:p>
      </dsp:txBody>
      <dsp:txXfrm>
        <a:off x="28698" y="3115798"/>
        <a:ext cx="8306413" cy="530476"/>
      </dsp:txXfrm>
    </dsp:sp>
    <dsp:sp modelId="{39748FAC-8034-406D-A985-1E95051ABA87}">
      <dsp:nvSpPr>
        <dsp:cNvPr id="0" name=""/>
        <dsp:cNvSpPr/>
      </dsp:nvSpPr>
      <dsp:spPr>
        <a:xfrm>
          <a:off x="0" y="3674973"/>
          <a:ext cx="8363809"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5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b="0" kern="1200" dirty="0">
              <a:latin typeface="+mj-lt"/>
            </a:rPr>
            <a:t>Conduct monthly learning walks to </a:t>
          </a:r>
          <a:r>
            <a:rPr lang="en-US" sz="2000" b="0" i="0" kern="1200" dirty="0">
              <a:latin typeface="+mj-lt"/>
            </a:rPr>
            <a:t>observe academic discourse, systems, instructional strategies, and school culture.</a:t>
          </a:r>
          <a:endParaRPr lang="en-US" sz="2000" b="0" kern="1200" dirty="0">
            <a:latin typeface="+mj-lt"/>
          </a:endParaRPr>
        </a:p>
        <a:p>
          <a:pPr marL="228600" lvl="1" indent="-228600" algn="l" defTabSz="889000">
            <a:lnSpc>
              <a:spcPct val="90000"/>
            </a:lnSpc>
            <a:spcBef>
              <a:spcPct val="0"/>
            </a:spcBef>
            <a:spcAft>
              <a:spcPct val="20000"/>
            </a:spcAft>
            <a:buChar char="•"/>
          </a:pPr>
          <a:r>
            <a:rPr lang="en-US" sz="2000" b="0" kern="1200" dirty="0">
              <a:latin typeface="+mj-lt"/>
            </a:rPr>
            <a:t>Determine support steps and provide actionable feedback.</a:t>
          </a:r>
        </a:p>
      </dsp:txBody>
      <dsp:txXfrm>
        <a:off x="0" y="3674973"/>
        <a:ext cx="8363809" cy="10764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10/15/2024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a:t>The purpose of this presentation is to review the </a:t>
            </a:r>
          </a:p>
          <a:p>
            <a:pPr marL="0" indent="0">
              <a:lnSpc>
                <a:spcPct val="100000"/>
              </a:lnSpc>
              <a:spcBef>
                <a:spcPts val="0"/>
              </a:spcBef>
              <a:buNone/>
            </a:pPr>
            <a:r>
              <a:rPr lang="en-US" sz="1200"/>
              <a:t>2024 Georgia Milestones data. Milestones assesses students in grades 3-11. Students in grades 3-8 take the End of Grades test and students in grades 9-11 take the end of course exams. </a:t>
            </a:r>
            <a:r>
              <a:rPr lang="en-US"/>
              <a:t>We will review and summarize data from the Milestones and discuss next steps. From this presentation, you will learn how well our students have performed on state standards based on state assessments.</a:t>
            </a:r>
            <a:endParaRPr lang="en-US" sz="1200"/>
          </a:p>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Again, Milestones EOG assesses students in grades 3-8 on ELA/math, grades 5 and 8 on science and grade 8 in social studies. Our high school students complete the End of Course assessments in American literature, Algebra, Biology and US History</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233666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Grades 3-5 comparison</a:t>
            </a:r>
          </a:p>
          <a:p>
            <a:r>
              <a:rPr lang="en-US"/>
              <a:t>We have made some gains as you will see in our data; however, we are still trending behind the state in grades 3-5.</a:t>
            </a:r>
          </a:p>
        </p:txBody>
      </p:sp>
      <p:sp>
        <p:nvSpPr>
          <p:cNvPr id="4" name="Slide Number Placeholder 3"/>
          <p:cNvSpPr>
            <a:spLocks noGrp="1"/>
          </p:cNvSpPr>
          <p:nvPr>
            <p:ph type="sldNum" sz="quarter" idx="5"/>
          </p:nvPr>
        </p:nvSpPr>
        <p:spPr/>
        <p:txBody>
          <a:bodyPr/>
          <a:lstStyle/>
          <a:p>
            <a:fld id="{EFDE824E-02A0-4403-94EB-4C2308D1258D}" type="slidenum">
              <a:rPr lang="en-US" smtClean="0"/>
              <a:t>7</a:t>
            </a:fld>
            <a:endParaRPr lang="en-US"/>
          </a:p>
        </p:txBody>
      </p:sp>
    </p:spTree>
    <p:extLst>
      <p:ext uri="{BB962C8B-B14F-4D97-AF65-F5344CB8AC3E}">
        <p14:creationId xmlns:p14="http://schemas.microsoft.com/office/powerpoint/2010/main" val="117014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Grades 3-5 comparison</a:t>
            </a:r>
          </a:p>
          <a:p>
            <a:r>
              <a:rPr lang="en-US"/>
              <a:t>We have made some gains as you will see in our data; however, we are still trending behind the state in grades 3-5.</a:t>
            </a:r>
          </a:p>
        </p:txBody>
      </p:sp>
      <p:sp>
        <p:nvSpPr>
          <p:cNvPr id="4" name="Slide Number Placeholder 3"/>
          <p:cNvSpPr>
            <a:spLocks noGrp="1"/>
          </p:cNvSpPr>
          <p:nvPr>
            <p:ph type="sldNum" sz="quarter" idx="5"/>
          </p:nvPr>
        </p:nvSpPr>
        <p:spPr/>
        <p:txBody>
          <a:bodyPr/>
          <a:lstStyle/>
          <a:p>
            <a:fld id="{EFDE824E-02A0-4403-94EB-4C2308D1258D}" type="slidenum">
              <a:rPr lang="en-US" smtClean="0"/>
              <a:t>8</a:t>
            </a:fld>
            <a:endParaRPr lang="en-US"/>
          </a:p>
        </p:txBody>
      </p:sp>
    </p:spTree>
    <p:extLst>
      <p:ext uri="{BB962C8B-B14F-4D97-AF65-F5344CB8AC3E}">
        <p14:creationId xmlns:p14="http://schemas.microsoft.com/office/powerpoint/2010/main" val="4039266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Grades 3-5 comparison</a:t>
            </a:r>
          </a:p>
          <a:p>
            <a:r>
              <a:rPr lang="en-US"/>
              <a:t>We have made some gains as you will see in our data; however, we are still trending behind the state in grades 3-5.</a:t>
            </a:r>
          </a:p>
        </p:txBody>
      </p:sp>
      <p:sp>
        <p:nvSpPr>
          <p:cNvPr id="4" name="Slide Number Placeholder 3"/>
          <p:cNvSpPr>
            <a:spLocks noGrp="1"/>
          </p:cNvSpPr>
          <p:nvPr>
            <p:ph type="sldNum" sz="quarter" idx="5"/>
          </p:nvPr>
        </p:nvSpPr>
        <p:spPr/>
        <p:txBody>
          <a:bodyPr/>
          <a:lstStyle/>
          <a:p>
            <a:fld id="{EFDE824E-02A0-4403-94EB-4C2308D1258D}" type="slidenum">
              <a:rPr lang="en-US" smtClean="0"/>
              <a:t>9</a:t>
            </a:fld>
            <a:endParaRPr lang="en-US"/>
          </a:p>
        </p:txBody>
      </p:sp>
    </p:spTree>
    <p:extLst>
      <p:ext uri="{BB962C8B-B14F-4D97-AF65-F5344CB8AC3E}">
        <p14:creationId xmlns:p14="http://schemas.microsoft.com/office/powerpoint/2010/main" val="3454199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506222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596668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732595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300460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433071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1281339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910751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3845424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This is just a first look at our GMAS data. Our plan is to continue reviewing data frequently to ensure that we are making data-based decisions to improve student achievement.</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10/15/2024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8263273"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2024 Math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Georgia Milestones Results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&amp; Brian Butler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BCSD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October 17,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a:t>The purpose of this presentation is to review the </a:t>
            </a:r>
          </a:p>
          <a:p>
            <a:pPr marL="0" indent="0">
              <a:lnSpc>
                <a:spcPct val="100000"/>
              </a:lnSpc>
              <a:spcBef>
                <a:spcPts val="0"/>
              </a:spcBef>
              <a:buNone/>
            </a:pPr>
            <a:r>
              <a:rPr lang="en-US" sz="2400"/>
              <a:t>2024 Math Georgia Milestones data.</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a:t>Grades 3-8 End of Grade Test Results</a:t>
            </a:r>
          </a:p>
          <a:p>
            <a:pPr>
              <a:lnSpc>
                <a:spcPct val="100000"/>
              </a:lnSpc>
              <a:spcBef>
                <a:spcPts val="0"/>
              </a:spcBef>
            </a:pPr>
            <a:r>
              <a:rPr lang="en-US" sz="2400"/>
              <a:t>High School End of Course Exam Results</a:t>
            </a:r>
          </a:p>
          <a:p>
            <a:pPr>
              <a:lnSpc>
                <a:spcPct val="100000"/>
              </a:lnSpc>
              <a:spcBef>
                <a:spcPts val="0"/>
              </a:spcBef>
            </a:pPr>
            <a:r>
              <a:rPr lang="en-US" sz="2400"/>
              <a:t>Summary &amp; Next Steps</a:t>
            </a:r>
          </a:p>
          <a:p>
            <a:pPr>
              <a:lnSpc>
                <a:spcPct val="100000"/>
              </a:lnSpc>
              <a:spcBef>
                <a:spcPts val="0"/>
              </a:spcBef>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a:solidFill>
                  <a:srgbClr val="000000"/>
                </a:solidFill>
                <a:effectLst/>
                <a:latin typeface="+mj-lt"/>
                <a:ea typeface="Calibri" panose="020F0502020204030204" pitchFamily="34" charset="0"/>
              </a:rPr>
              <a:t>Current Georgia Milestones data tell us </a:t>
            </a:r>
            <a:r>
              <a:rPr lang="en-US" sz="2400">
                <a:solidFill>
                  <a:srgbClr val="040C28"/>
                </a:solidFill>
                <a:effectLst/>
                <a:latin typeface="+mj-lt"/>
              </a:rPr>
              <a:t>how well students have learned the knowledge and skills outlined in the state-adopted content standards in language arts, mathematics, science, and social studies. </a:t>
            </a:r>
            <a:r>
              <a:rPr lang="en-US" sz="2400" kern="100">
                <a:solidFill>
                  <a:srgbClr val="000000"/>
                </a:solidFill>
                <a:effectLst/>
                <a:latin typeface="+mj-lt"/>
                <a:ea typeface="Times New Roman" panose="02020603050405020304" pitchFamily="18" charset="0"/>
                <a:cs typeface="Times New Roman" panose="02020603050405020304" pitchFamily="18" charset="0"/>
              </a:rPr>
              <a:t>Overall, Bibb County achievement levels increased or remained steady from the year prior. </a:t>
            </a:r>
          </a:p>
          <a:p>
            <a:pPr marL="0" indent="0" algn="just">
              <a:spcBef>
                <a:spcPts val="0"/>
              </a:spcBef>
              <a:buNone/>
            </a:pPr>
            <a:endParaRPr lang="en-US" sz="2400" kern="10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pic>
        <p:nvPicPr>
          <p:cNvPr id="2" name="Picture 1">
            <a:extLst>
              <a:ext uri="{FF2B5EF4-FFF2-40B4-BE49-F238E27FC236}">
                <a16:creationId xmlns:a16="http://schemas.microsoft.com/office/drawing/2014/main" id="{056D95D0-276A-3DF1-0D09-5275632716CC}"/>
              </a:ext>
            </a:extLst>
          </p:cNvPr>
          <p:cNvPicPr>
            <a:picLocks noChangeAspect="1"/>
          </p:cNvPicPr>
          <p:nvPr/>
        </p:nvPicPr>
        <p:blipFill>
          <a:blip r:embed="rId4"/>
          <a:stretch>
            <a:fillRect/>
          </a:stretch>
        </p:blipFill>
        <p:spPr>
          <a:xfrm>
            <a:off x="7006099" y="1933810"/>
            <a:ext cx="4685223" cy="2357438"/>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General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8FCA898D-3303-EDAF-FA49-F08C98AB96B5}"/>
              </a:ext>
            </a:extLst>
          </p:cNvPr>
          <p:cNvPicPr>
            <a:picLocks noChangeAspect="1"/>
          </p:cNvPicPr>
          <p:nvPr/>
        </p:nvPicPr>
        <p:blipFill>
          <a:blip r:embed="rId4"/>
          <a:stretch>
            <a:fillRect/>
          </a:stretch>
        </p:blipFill>
        <p:spPr>
          <a:xfrm>
            <a:off x="149819" y="984770"/>
            <a:ext cx="12031171" cy="5582464"/>
          </a:xfrm>
          <a:prstGeom prst="rect">
            <a:avLst/>
          </a:prstGeom>
        </p:spPr>
      </p:pic>
      <p:sp>
        <p:nvSpPr>
          <p:cNvPr id="4" name="Slide Number Placeholder 3">
            <a:extLst>
              <a:ext uri="{FF2B5EF4-FFF2-40B4-BE49-F238E27FC236}">
                <a16:creationId xmlns:a16="http://schemas.microsoft.com/office/drawing/2014/main" id="{43CED32F-5DFE-4CA7-37E7-E8D1E4F912E4}"/>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343017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State Comparison </a:t>
            </a:r>
          </a:p>
        </p:txBody>
      </p:sp>
      <p:sp>
        <p:nvSpPr>
          <p:cNvPr id="15" name="TextBox 14">
            <a:extLst>
              <a:ext uri="{FF2B5EF4-FFF2-40B4-BE49-F238E27FC236}">
                <a16:creationId xmlns:a16="http://schemas.microsoft.com/office/drawing/2014/main" id="{34D72470-6918-3B08-C7C3-7951D2AA7EC1}"/>
              </a:ext>
            </a:extLst>
          </p:cNvPr>
          <p:cNvSpPr txBox="1"/>
          <p:nvPr/>
        </p:nvSpPr>
        <p:spPr>
          <a:xfrm>
            <a:off x="1183524" y="1192650"/>
            <a:ext cx="9747712" cy="369332"/>
          </a:xfrm>
          <a:prstGeom prst="rect">
            <a:avLst/>
          </a:prstGeom>
          <a:noFill/>
        </p:spPr>
        <p:txBody>
          <a:bodyPr wrap="square" lIns="91440" tIns="45720" rIns="91440" bIns="45720" anchor="t">
            <a:spAutoFit/>
          </a:bodyPr>
          <a:lstStyle/>
          <a:p>
            <a:r>
              <a:rPr lang="en-US" sz="1800" b="1" i="0">
                <a:solidFill>
                  <a:srgbClr val="000000"/>
                </a:solidFill>
                <a:effectLst/>
                <a:highlight>
                  <a:srgbClr val="FFFFFF"/>
                </a:highlight>
                <a:latin typeface="Calibri"/>
                <a:ea typeface="Calibri"/>
                <a:cs typeface="Calibri"/>
              </a:rPr>
              <a:t>ELEMENTARY SCHOOL MILESTONES – PERCENT DEVELOPING</a:t>
            </a:r>
            <a:r>
              <a:rPr lang="en-US" b="1">
                <a:solidFill>
                  <a:srgbClr val="000000"/>
                </a:solidFill>
                <a:highlight>
                  <a:srgbClr val="FFFFFF"/>
                </a:highlight>
                <a:latin typeface="Calibri"/>
                <a:ea typeface="Calibri"/>
                <a:cs typeface="Calibri"/>
              </a:rPr>
              <a:t> AND ABOVE,  </a:t>
            </a:r>
            <a:r>
              <a:rPr lang="en-US" sz="1800" b="1" i="0">
                <a:solidFill>
                  <a:srgbClr val="000000"/>
                </a:solidFill>
                <a:effectLst/>
                <a:highlight>
                  <a:srgbClr val="FFFFFF"/>
                </a:highlight>
                <a:latin typeface="Calibri"/>
                <a:ea typeface="Calibri"/>
                <a:cs typeface="Calibri"/>
              </a:rPr>
              <a:t>PROFICIENT AND </a:t>
            </a:r>
            <a:r>
              <a:rPr lang="en-US" b="1">
                <a:solidFill>
                  <a:srgbClr val="000000"/>
                </a:solidFill>
                <a:highlight>
                  <a:srgbClr val="FFFFFF"/>
                </a:highlight>
                <a:latin typeface="Calibri"/>
                <a:ea typeface="Calibri"/>
                <a:cs typeface="Calibri"/>
              </a:rPr>
              <a:t>ABOVE</a:t>
            </a:r>
            <a:r>
              <a:rPr lang="en-US" sz="1800" b="0" i="0">
                <a:solidFill>
                  <a:srgbClr val="000000"/>
                </a:solidFill>
                <a:effectLst/>
                <a:highlight>
                  <a:srgbClr val="FFFFFF"/>
                </a:highlight>
                <a:latin typeface="Calibri"/>
                <a:ea typeface="Calibri"/>
                <a:cs typeface="Calibri"/>
              </a:rPr>
              <a:t> </a:t>
            </a:r>
            <a:endParaRPr lang="en-US">
              <a:latin typeface="Calibri"/>
              <a:ea typeface="Calibri"/>
              <a:cs typeface="Calibri"/>
            </a:endParaRPr>
          </a:p>
        </p:txBody>
      </p:sp>
      <p:pic>
        <p:nvPicPr>
          <p:cNvPr id="2" name="Picture 1" descr="A graph of different colored bars&#10;&#10;Description automatically generated">
            <a:extLst>
              <a:ext uri="{FF2B5EF4-FFF2-40B4-BE49-F238E27FC236}">
                <a16:creationId xmlns:a16="http://schemas.microsoft.com/office/drawing/2014/main" id="{DACB9081-5C08-0568-B43E-FD0C0BC21883}"/>
              </a:ext>
            </a:extLst>
          </p:cNvPr>
          <p:cNvPicPr>
            <a:picLocks noChangeAspect="1"/>
          </p:cNvPicPr>
          <p:nvPr/>
        </p:nvPicPr>
        <p:blipFill>
          <a:blip r:embed="rId3"/>
          <a:srcRect l="-37" t="117" r="-561" b="12313"/>
          <a:stretch/>
        </p:blipFill>
        <p:spPr>
          <a:xfrm>
            <a:off x="1183816" y="1559476"/>
            <a:ext cx="9749170" cy="4525178"/>
          </a:xfrm>
          <a:prstGeom prst="rect">
            <a:avLst/>
          </a:prstGeom>
        </p:spPr>
      </p:pic>
      <p:cxnSp>
        <p:nvCxnSpPr>
          <p:cNvPr id="5" name="Straight Arrow Connector 4">
            <a:extLst>
              <a:ext uri="{FF2B5EF4-FFF2-40B4-BE49-F238E27FC236}">
                <a16:creationId xmlns:a16="http://schemas.microsoft.com/office/drawing/2014/main" id="{6A2FF55B-D4C8-8ECB-E945-51B14524391E}"/>
              </a:ext>
            </a:extLst>
          </p:cNvPr>
          <p:cNvCxnSpPr/>
          <p:nvPr/>
        </p:nvCxnSpPr>
        <p:spPr>
          <a:xfrm flipH="1">
            <a:off x="6159660" y="1582838"/>
            <a:ext cx="19291" cy="4406094"/>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6CAA635-15B3-33A7-77E6-11BA2D4A95ED}"/>
              </a:ext>
            </a:extLst>
          </p:cNvPr>
          <p:cNvSpPr txBox="1"/>
          <p:nvPr/>
        </p:nvSpPr>
        <p:spPr>
          <a:xfrm>
            <a:off x="2157436"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3rd</a:t>
            </a:r>
            <a:endParaRPr lang="en-US" dirty="0"/>
          </a:p>
        </p:txBody>
      </p:sp>
      <p:sp>
        <p:nvSpPr>
          <p:cNvPr id="10" name="TextBox 9">
            <a:extLst>
              <a:ext uri="{FF2B5EF4-FFF2-40B4-BE49-F238E27FC236}">
                <a16:creationId xmlns:a16="http://schemas.microsoft.com/office/drawing/2014/main" id="{85952E20-11A6-B0A9-330F-951646262E3D}"/>
              </a:ext>
            </a:extLst>
          </p:cNvPr>
          <p:cNvSpPr txBox="1"/>
          <p:nvPr/>
        </p:nvSpPr>
        <p:spPr>
          <a:xfrm>
            <a:off x="4366271"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3rd</a:t>
            </a:r>
            <a:endParaRPr lang="en-US" dirty="0"/>
          </a:p>
        </p:txBody>
      </p:sp>
      <p:sp>
        <p:nvSpPr>
          <p:cNvPr id="11" name="TextBox 10">
            <a:extLst>
              <a:ext uri="{FF2B5EF4-FFF2-40B4-BE49-F238E27FC236}">
                <a16:creationId xmlns:a16="http://schemas.microsoft.com/office/drawing/2014/main" id="{2799AD00-2EB2-D811-DF23-FF19361EF61B}"/>
              </a:ext>
            </a:extLst>
          </p:cNvPr>
          <p:cNvSpPr txBox="1"/>
          <p:nvPr/>
        </p:nvSpPr>
        <p:spPr>
          <a:xfrm>
            <a:off x="6526879"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3rd</a:t>
            </a:r>
            <a:endParaRPr lang="en-US"/>
          </a:p>
        </p:txBody>
      </p:sp>
      <p:sp>
        <p:nvSpPr>
          <p:cNvPr id="12" name="TextBox 11">
            <a:extLst>
              <a:ext uri="{FF2B5EF4-FFF2-40B4-BE49-F238E27FC236}">
                <a16:creationId xmlns:a16="http://schemas.microsoft.com/office/drawing/2014/main" id="{17A44D26-3571-7296-62EB-32D4964BDB68}"/>
              </a:ext>
            </a:extLst>
          </p:cNvPr>
          <p:cNvSpPr txBox="1"/>
          <p:nvPr/>
        </p:nvSpPr>
        <p:spPr>
          <a:xfrm>
            <a:off x="8774296"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3rd</a:t>
            </a:r>
            <a:endParaRPr lang="en-US"/>
          </a:p>
        </p:txBody>
      </p:sp>
      <p:sp>
        <p:nvSpPr>
          <p:cNvPr id="13" name="TextBox 12">
            <a:extLst>
              <a:ext uri="{FF2B5EF4-FFF2-40B4-BE49-F238E27FC236}">
                <a16:creationId xmlns:a16="http://schemas.microsoft.com/office/drawing/2014/main" id="{267C0EBB-5EEE-778F-74D2-410F938ABACD}"/>
              </a:ext>
            </a:extLst>
          </p:cNvPr>
          <p:cNvSpPr txBox="1"/>
          <p:nvPr/>
        </p:nvSpPr>
        <p:spPr>
          <a:xfrm>
            <a:off x="2659005" y="5990295"/>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4th</a:t>
            </a:r>
            <a:endParaRPr lang="en-US" dirty="0"/>
          </a:p>
        </p:txBody>
      </p:sp>
      <p:sp>
        <p:nvSpPr>
          <p:cNvPr id="14" name="TextBox 13">
            <a:extLst>
              <a:ext uri="{FF2B5EF4-FFF2-40B4-BE49-F238E27FC236}">
                <a16:creationId xmlns:a16="http://schemas.microsoft.com/office/drawing/2014/main" id="{7170F64B-A3E3-1E00-4583-AF38E632E1F3}"/>
              </a:ext>
            </a:extLst>
          </p:cNvPr>
          <p:cNvSpPr txBox="1"/>
          <p:nvPr/>
        </p:nvSpPr>
        <p:spPr>
          <a:xfrm>
            <a:off x="4800321" y="5990293"/>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 4th</a:t>
            </a:r>
            <a:endParaRPr lang="en-US" dirty="0"/>
          </a:p>
        </p:txBody>
      </p:sp>
      <p:sp>
        <p:nvSpPr>
          <p:cNvPr id="16" name="TextBox 15">
            <a:extLst>
              <a:ext uri="{FF2B5EF4-FFF2-40B4-BE49-F238E27FC236}">
                <a16:creationId xmlns:a16="http://schemas.microsoft.com/office/drawing/2014/main" id="{F25CB097-1E78-2709-C338-D4AD564893BF}"/>
              </a:ext>
            </a:extLst>
          </p:cNvPr>
          <p:cNvSpPr txBox="1"/>
          <p:nvPr/>
        </p:nvSpPr>
        <p:spPr>
          <a:xfrm>
            <a:off x="7076676"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4th</a:t>
            </a:r>
            <a:endParaRPr lang="en-US"/>
          </a:p>
        </p:txBody>
      </p:sp>
      <p:sp>
        <p:nvSpPr>
          <p:cNvPr id="17" name="TextBox 16">
            <a:extLst>
              <a:ext uri="{FF2B5EF4-FFF2-40B4-BE49-F238E27FC236}">
                <a16:creationId xmlns:a16="http://schemas.microsoft.com/office/drawing/2014/main" id="{CDC4D847-95C8-3BDF-E436-3B0938A2687C}"/>
              </a:ext>
            </a:extLst>
          </p:cNvPr>
          <p:cNvSpPr txBox="1"/>
          <p:nvPr/>
        </p:nvSpPr>
        <p:spPr>
          <a:xfrm>
            <a:off x="9246929"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4th</a:t>
            </a:r>
            <a:endParaRPr lang="en-US"/>
          </a:p>
        </p:txBody>
      </p:sp>
      <p:sp>
        <p:nvSpPr>
          <p:cNvPr id="18" name="TextBox 17">
            <a:extLst>
              <a:ext uri="{FF2B5EF4-FFF2-40B4-BE49-F238E27FC236}">
                <a16:creationId xmlns:a16="http://schemas.microsoft.com/office/drawing/2014/main" id="{B48DFDD2-EB6E-C62D-7DA7-09333D04D98E}"/>
              </a:ext>
            </a:extLst>
          </p:cNvPr>
          <p:cNvSpPr txBox="1"/>
          <p:nvPr/>
        </p:nvSpPr>
        <p:spPr>
          <a:xfrm>
            <a:off x="3121992" y="5990293"/>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5th</a:t>
            </a:r>
            <a:endParaRPr lang="en-US" dirty="0"/>
          </a:p>
        </p:txBody>
      </p:sp>
      <p:sp>
        <p:nvSpPr>
          <p:cNvPr id="19" name="TextBox 18">
            <a:extLst>
              <a:ext uri="{FF2B5EF4-FFF2-40B4-BE49-F238E27FC236}">
                <a16:creationId xmlns:a16="http://schemas.microsoft.com/office/drawing/2014/main" id="{459937CE-35F8-605F-1E2D-566EA693E1DB}"/>
              </a:ext>
            </a:extLst>
          </p:cNvPr>
          <p:cNvSpPr txBox="1"/>
          <p:nvPr/>
        </p:nvSpPr>
        <p:spPr>
          <a:xfrm>
            <a:off x="5350118" y="5990293"/>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5th</a:t>
            </a:r>
            <a:endParaRPr lang="en-US" dirty="0"/>
          </a:p>
        </p:txBody>
      </p:sp>
      <p:sp>
        <p:nvSpPr>
          <p:cNvPr id="20" name="TextBox 19">
            <a:extLst>
              <a:ext uri="{FF2B5EF4-FFF2-40B4-BE49-F238E27FC236}">
                <a16:creationId xmlns:a16="http://schemas.microsoft.com/office/drawing/2014/main" id="{2E430D7B-49EE-F931-68AD-3D7CDF0F6039}"/>
              </a:ext>
            </a:extLst>
          </p:cNvPr>
          <p:cNvSpPr txBox="1"/>
          <p:nvPr/>
        </p:nvSpPr>
        <p:spPr>
          <a:xfrm>
            <a:off x="7520372" y="5990294"/>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5th</a:t>
            </a:r>
            <a:endParaRPr lang="en-US"/>
          </a:p>
        </p:txBody>
      </p:sp>
      <p:sp>
        <p:nvSpPr>
          <p:cNvPr id="21" name="TextBox 20">
            <a:extLst>
              <a:ext uri="{FF2B5EF4-FFF2-40B4-BE49-F238E27FC236}">
                <a16:creationId xmlns:a16="http://schemas.microsoft.com/office/drawing/2014/main" id="{76BF997C-B3F8-87B3-CAB1-FDA5D1585379}"/>
              </a:ext>
            </a:extLst>
          </p:cNvPr>
          <p:cNvSpPr txBox="1"/>
          <p:nvPr/>
        </p:nvSpPr>
        <p:spPr>
          <a:xfrm>
            <a:off x="9796726" y="5990293"/>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5th</a:t>
            </a:r>
            <a:endParaRPr lang="en-US"/>
          </a:p>
        </p:txBody>
      </p:sp>
      <p:sp>
        <p:nvSpPr>
          <p:cNvPr id="3" name="TextBox 2">
            <a:extLst>
              <a:ext uri="{FF2B5EF4-FFF2-40B4-BE49-F238E27FC236}">
                <a16:creationId xmlns:a16="http://schemas.microsoft.com/office/drawing/2014/main" id="{55690CCB-B5A9-FF49-F04D-95FE92873507}"/>
              </a:ext>
            </a:extLst>
          </p:cNvPr>
          <p:cNvSpPr txBox="1"/>
          <p:nvPr/>
        </p:nvSpPr>
        <p:spPr>
          <a:xfrm>
            <a:off x="2157435" y="1929509"/>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80.5%</a:t>
            </a:r>
          </a:p>
        </p:txBody>
      </p:sp>
      <p:sp>
        <p:nvSpPr>
          <p:cNvPr id="7" name="TextBox 6">
            <a:extLst>
              <a:ext uri="{FF2B5EF4-FFF2-40B4-BE49-F238E27FC236}">
                <a16:creationId xmlns:a16="http://schemas.microsoft.com/office/drawing/2014/main" id="{5E97D73B-8639-3452-E8A9-035BEF2A47A5}"/>
              </a:ext>
            </a:extLst>
          </p:cNvPr>
          <p:cNvSpPr txBox="1"/>
          <p:nvPr/>
        </p:nvSpPr>
        <p:spPr>
          <a:xfrm>
            <a:off x="2620422" y="1929506"/>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81.1%</a:t>
            </a:r>
          </a:p>
        </p:txBody>
      </p:sp>
      <p:sp>
        <p:nvSpPr>
          <p:cNvPr id="22" name="TextBox 21">
            <a:extLst>
              <a:ext uri="{FF2B5EF4-FFF2-40B4-BE49-F238E27FC236}">
                <a16:creationId xmlns:a16="http://schemas.microsoft.com/office/drawing/2014/main" id="{A84A7B3F-B5E8-B353-2BF0-FEFDE13EBCE2}"/>
              </a:ext>
            </a:extLst>
          </p:cNvPr>
          <p:cNvSpPr txBox="1"/>
          <p:nvPr/>
        </p:nvSpPr>
        <p:spPr>
          <a:xfrm>
            <a:off x="3121992" y="2344268"/>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72.7%</a:t>
            </a:r>
          </a:p>
        </p:txBody>
      </p:sp>
      <p:sp>
        <p:nvSpPr>
          <p:cNvPr id="23" name="TextBox 22">
            <a:extLst>
              <a:ext uri="{FF2B5EF4-FFF2-40B4-BE49-F238E27FC236}">
                <a16:creationId xmlns:a16="http://schemas.microsoft.com/office/drawing/2014/main" id="{C666D14C-7468-E118-E5C3-38B3721AE28A}"/>
              </a:ext>
            </a:extLst>
          </p:cNvPr>
          <p:cNvSpPr txBox="1"/>
          <p:nvPr/>
        </p:nvSpPr>
        <p:spPr>
          <a:xfrm>
            <a:off x="5350118" y="3385989"/>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50.2%</a:t>
            </a:r>
          </a:p>
        </p:txBody>
      </p:sp>
      <p:sp>
        <p:nvSpPr>
          <p:cNvPr id="24" name="TextBox 23">
            <a:extLst>
              <a:ext uri="{FF2B5EF4-FFF2-40B4-BE49-F238E27FC236}">
                <a16:creationId xmlns:a16="http://schemas.microsoft.com/office/drawing/2014/main" id="{B3B59437-9606-90EC-B2BA-63EE666CDDD2}"/>
              </a:ext>
            </a:extLst>
          </p:cNvPr>
          <p:cNvSpPr txBox="1"/>
          <p:nvPr/>
        </p:nvSpPr>
        <p:spPr>
          <a:xfrm>
            <a:off x="4800321" y="2913356"/>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60.8%</a:t>
            </a:r>
          </a:p>
        </p:txBody>
      </p:sp>
      <p:sp>
        <p:nvSpPr>
          <p:cNvPr id="25" name="TextBox 24">
            <a:extLst>
              <a:ext uri="{FF2B5EF4-FFF2-40B4-BE49-F238E27FC236}">
                <a16:creationId xmlns:a16="http://schemas.microsoft.com/office/drawing/2014/main" id="{C2E02BA2-0019-CB84-AA77-690F424828BC}"/>
              </a:ext>
            </a:extLst>
          </p:cNvPr>
          <p:cNvSpPr txBox="1"/>
          <p:nvPr/>
        </p:nvSpPr>
        <p:spPr>
          <a:xfrm>
            <a:off x="4366270" y="2778317"/>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62.9%</a:t>
            </a:r>
          </a:p>
        </p:txBody>
      </p:sp>
      <p:sp>
        <p:nvSpPr>
          <p:cNvPr id="26" name="TextBox 25">
            <a:extLst>
              <a:ext uri="{FF2B5EF4-FFF2-40B4-BE49-F238E27FC236}">
                <a16:creationId xmlns:a16="http://schemas.microsoft.com/office/drawing/2014/main" id="{20B78471-3367-D281-9198-C013C44FA325}"/>
              </a:ext>
            </a:extLst>
          </p:cNvPr>
          <p:cNvSpPr txBox="1"/>
          <p:nvPr/>
        </p:nvSpPr>
        <p:spPr>
          <a:xfrm>
            <a:off x="2023059" y="627477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GA Developing +</a:t>
            </a:r>
            <a:endParaRPr lang="en-US" b="1" dirty="0"/>
          </a:p>
        </p:txBody>
      </p:sp>
      <p:sp>
        <p:nvSpPr>
          <p:cNvPr id="27" name="TextBox 26">
            <a:extLst>
              <a:ext uri="{FF2B5EF4-FFF2-40B4-BE49-F238E27FC236}">
                <a16:creationId xmlns:a16="http://schemas.microsoft.com/office/drawing/2014/main" id="{58944A39-700B-E2C6-35AB-2A13BF7DD684}"/>
              </a:ext>
            </a:extLst>
          </p:cNvPr>
          <p:cNvSpPr txBox="1"/>
          <p:nvPr/>
        </p:nvSpPr>
        <p:spPr>
          <a:xfrm>
            <a:off x="8611565" y="627733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Bibb Proficient +</a:t>
            </a:r>
            <a:endParaRPr lang="en-US" b="1" dirty="0"/>
          </a:p>
        </p:txBody>
      </p:sp>
      <p:sp>
        <p:nvSpPr>
          <p:cNvPr id="28" name="TextBox 27">
            <a:extLst>
              <a:ext uri="{FF2B5EF4-FFF2-40B4-BE49-F238E27FC236}">
                <a16:creationId xmlns:a16="http://schemas.microsoft.com/office/drawing/2014/main" id="{CC2D54C2-8056-2FE0-6EAD-E252FC143C10}"/>
              </a:ext>
            </a:extLst>
          </p:cNvPr>
          <p:cNvSpPr txBox="1"/>
          <p:nvPr/>
        </p:nvSpPr>
        <p:spPr>
          <a:xfrm>
            <a:off x="6422020" y="627733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GA Proficient +</a:t>
            </a:r>
            <a:endParaRPr lang="en-US" b="1" dirty="0"/>
          </a:p>
        </p:txBody>
      </p:sp>
      <p:sp>
        <p:nvSpPr>
          <p:cNvPr id="29" name="TextBox 28">
            <a:extLst>
              <a:ext uri="{FF2B5EF4-FFF2-40B4-BE49-F238E27FC236}">
                <a16:creationId xmlns:a16="http://schemas.microsoft.com/office/drawing/2014/main" id="{64C9E8D0-626E-A6FF-440E-4FBF70045B54}"/>
              </a:ext>
            </a:extLst>
          </p:cNvPr>
          <p:cNvSpPr txBox="1"/>
          <p:nvPr/>
        </p:nvSpPr>
        <p:spPr>
          <a:xfrm>
            <a:off x="4174603" y="627733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Bibb Developing +</a:t>
            </a:r>
            <a:endParaRPr lang="en-US" b="1" dirty="0"/>
          </a:p>
        </p:txBody>
      </p:sp>
      <p:sp>
        <p:nvSpPr>
          <p:cNvPr id="30" name="TextBox 29">
            <a:extLst>
              <a:ext uri="{FF2B5EF4-FFF2-40B4-BE49-F238E27FC236}">
                <a16:creationId xmlns:a16="http://schemas.microsoft.com/office/drawing/2014/main" id="{241644B0-6B83-98EA-05BD-BD8985B458CB}"/>
              </a:ext>
            </a:extLst>
          </p:cNvPr>
          <p:cNvSpPr txBox="1"/>
          <p:nvPr/>
        </p:nvSpPr>
        <p:spPr>
          <a:xfrm>
            <a:off x="6526878" y="3569255"/>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45.4%</a:t>
            </a:r>
          </a:p>
        </p:txBody>
      </p:sp>
      <p:sp>
        <p:nvSpPr>
          <p:cNvPr id="31" name="TextBox 30">
            <a:extLst>
              <a:ext uri="{FF2B5EF4-FFF2-40B4-BE49-F238E27FC236}">
                <a16:creationId xmlns:a16="http://schemas.microsoft.com/office/drawing/2014/main" id="{EECE095A-72BD-BF71-D394-E26415F6CC15}"/>
              </a:ext>
            </a:extLst>
          </p:cNvPr>
          <p:cNvSpPr txBox="1"/>
          <p:nvPr/>
        </p:nvSpPr>
        <p:spPr>
          <a:xfrm>
            <a:off x="7038093" y="3424572"/>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48.1%</a:t>
            </a:r>
          </a:p>
        </p:txBody>
      </p:sp>
      <p:sp>
        <p:nvSpPr>
          <p:cNvPr id="32" name="TextBox 31">
            <a:extLst>
              <a:ext uri="{FF2B5EF4-FFF2-40B4-BE49-F238E27FC236}">
                <a16:creationId xmlns:a16="http://schemas.microsoft.com/office/drawing/2014/main" id="{C314DEAF-8385-E822-948D-A91293E1BEB8}"/>
              </a:ext>
            </a:extLst>
          </p:cNvPr>
          <p:cNvSpPr txBox="1"/>
          <p:nvPr/>
        </p:nvSpPr>
        <p:spPr>
          <a:xfrm>
            <a:off x="7520371" y="3820040"/>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41.0%</a:t>
            </a:r>
          </a:p>
        </p:txBody>
      </p:sp>
      <p:sp>
        <p:nvSpPr>
          <p:cNvPr id="33" name="TextBox 32">
            <a:extLst>
              <a:ext uri="{FF2B5EF4-FFF2-40B4-BE49-F238E27FC236}">
                <a16:creationId xmlns:a16="http://schemas.microsoft.com/office/drawing/2014/main" id="{DDDFBCDB-7202-7559-AA25-042E9E264284}"/>
              </a:ext>
            </a:extLst>
          </p:cNvPr>
          <p:cNvSpPr txBox="1"/>
          <p:nvPr/>
        </p:nvSpPr>
        <p:spPr>
          <a:xfrm>
            <a:off x="8774296" y="4582041"/>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25.3%</a:t>
            </a:r>
          </a:p>
        </p:txBody>
      </p:sp>
      <p:sp>
        <p:nvSpPr>
          <p:cNvPr id="34" name="TextBox 33">
            <a:extLst>
              <a:ext uri="{FF2B5EF4-FFF2-40B4-BE49-F238E27FC236}">
                <a16:creationId xmlns:a16="http://schemas.microsoft.com/office/drawing/2014/main" id="{2AFA936C-0764-5D9E-0121-FD330135BE0B}"/>
              </a:ext>
            </a:extLst>
          </p:cNvPr>
          <p:cNvSpPr txBox="1"/>
          <p:nvPr/>
        </p:nvSpPr>
        <p:spPr>
          <a:xfrm>
            <a:off x="9246928" y="4582040"/>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23.3%</a:t>
            </a:r>
          </a:p>
        </p:txBody>
      </p:sp>
      <p:sp>
        <p:nvSpPr>
          <p:cNvPr id="35" name="TextBox 34">
            <a:extLst>
              <a:ext uri="{FF2B5EF4-FFF2-40B4-BE49-F238E27FC236}">
                <a16:creationId xmlns:a16="http://schemas.microsoft.com/office/drawing/2014/main" id="{9B0A0F93-B259-50F1-2E23-044E5A127CE9}"/>
              </a:ext>
            </a:extLst>
          </p:cNvPr>
          <p:cNvSpPr txBox="1"/>
          <p:nvPr/>
        </p:nvSpPr>
        <p:spPr>
          <a:xfrm>
            <a:off x="9709916" y="4717078"/>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21.5%</a:t>
            </a:r>
          </a:p>
        </p:txBody>
      </p:sp>
    </p:spTree>
    <p:extLst>
      <p:ext uri="{BB962C8B-B14F-4D97-AF65-F5344CB8AC3E}">
        <p14:creationId xmlns:p14="http://schemas.microsoft.com/office/powerpoint/2010/main" val="3595108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A graph of different colored bars&#10;&#10;Description automatically generated">
            <a:extLst>
              <a:ext uri="{FF2B5EF4-FFF2-40B4-BE49-F238E27FC236}">
                <a16:creationId xmlns:a16="http://schemas.microsoft.com/office/drawing/2014/main" id="{5FD93C7A-88AD-7662-D362-A46A148DE2CC}"/>
              </a:ext>
            </a:extLst>
          </p:cNvPr>
          <p:cNvPicPr>
            <a:picLocks noChangeAspect="1"/>
          </p:cNvPicPr>
          <p:nvPr/>
        </p:nvPicPr>
        <p:blipFill>
          <a:blip r:embed="rId3"/>
          <a:stretch>
            <a:fillRect/>
          </a:stretch>
        </p:blipFill>
        <p:spPr>
          <a:xfrm>
            <a:off x="1393724" y="1976857"/>
            <a:ext cx="9173056" cy="3810965"/>
          </a:xfrm>
          <a:prstGeom prst="rect">
            <a:avLst/>
          </a:prstGeom>
        </p:spPr>
      </p:pic>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r>
              <a:rPr lang="en-US" dirty="0">
                <a:ea typeface="Calibri"/>
                <a:cs typeface="Calibri"/>
              </a:rPr>
              <a:t>8</a:t>
            </a:r>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State Comparison </a:t>
            </a:r>
          </a:p>
        </p:txBody>
      </p:sp>
      <p:sp>
        <p:nvSpPr>
          <p:cNvPr id="15" name="TextBox 14">
            <a:extLst>
              <a:ext uri="{FF2B5EF4-FFF2-40B4-BE49-F238E27FC236}">
                <a16:creationId xmlns:a16="http://schemas.microsoft.com/office/drawing/2014/main" id="{34D72470-6918-3B08-C7C3-7951D2AA7EC1}"/>
              </a:ext>
            </a:extLst>
          </p:cNvPr>
          <p:cNvSpPr txBox="1"/>
          <p:nvPr/>
        </p:nvSpPr>
        <p:spPr>
          <a:xfrm>
            <a:off x="1183524" y="1192650"/>
            <a:ext cx="9747712" cy="369332"/>
          </a:xfrm>
          <a:prstGeom prst="rect">
            <a:avLst/>
          </a:prstGeom>
          <a:noFill/>
        </p:spPr>
        <p:txBody>
          <a:bodyPr wrap="square" lIns="91440" tIns="45720" rIns="91440" bIns="45720" anchor="t">
            <a:spAutoFit/>
          </a:bodyPr>
          <a:lstStyle/>
          <a:p>
            <a:r>
              <a:rPr lang="en-US" b="1">
                <a:solidFill>
                  <a:srgbClr val="000000"/>
                </a:solidFill>
                <a:highlight>
                  <a:srgbClr val="FFFFFF"/>
                </a:highlight>
                <a:latin typeface="Calibri"/>
                <a:ea typeface="Calibri"/>
                <a:cs typeface="Calibri"/>
              </a:rPr>
              <a:t>MIDDLE</a:t>
            </a:r>
            <a:r>
              <a:rPr lang="en-US" sz="1800" b="1" i="0">
                <a:solidFill>
                  <a:srgbClr val="000000"/>
                </a:solidFill>
                <a:effectLst/>
                <a:highlight>
                  <a:srgbClr val="FFFFFF"/>
                </a:highlight>
                <a:latin typeface="Calibri"/>
                <a:ea typeface="Calibri"/>
                <a:cs typeface="Calibri"/>
              </a:rPr>
              <a:t> SCHOOL MILESTONES – PERCENT DEVELOPING</a:t>
            </a:r>
            <a:r>
              <a:rPr lang="en-US" b="1">
                <a:solidFill>
                  <a:srgbClr val="000000"/>
                </a:solidFill>
                <a:highlight>
                  <a:srgbClr val="FFFFFF"/>
                </a:highlight>
                <a:latin typeface="Calibri"/>
                <a:ea typeface="Calibri"/>
                <a:cs typeface="Calibri"/>
              </a:rPr>
              <a:t> AND ABOVE,  </a:t>
            </a:r>
            <a:r>
              <a:rPr lang="en-US" sz="1800" b="1" i="0">
                <a:solidFill>
                  <a:srgbClr val="000000"/>
                </a:solidFill>
                <a:effectLst/>
                <a:highlight>
                  <a:srgbClr val="FFFFFF"/>
                </a:highlight>
                <a:latin typeface="Calibri"/>
                <a:ea typeface="Calibri"/>
                <a:cs typeface="Calibri"/>
              </a:rPr>
              <a:t>PROFICIENT AND </a:t>
            </a:r>
            <a:r>
              <a:rPr lang="en-US" b="1">
                <a:solidFill>
                  <a:srgbClr val="000000"/>
                </a:solidFill>
                <a:highlight>
                  <a:srgbClr val="FFFFFF"/>
                </a:highlight>
                <a:latin typeface="Calibri"/>
                <a:ea typeface="Calibri"/>
                <a:cs typeface="Calibri"/>
              </a:rPr>
              <a:t>ABOVE</a:t>
            </a:r>
            <a:r>
              <a:rPr lang="en-US" sz="1800" b="0" i="0">
                <a:solidFill>
                  <a:srgbClr val="000000"/>
                </a:solidFill>
                <a:effectLst/>
                <a:highlight>
                  <a:srgbClr val="FFFFFF"/>
                </a:highlight>
                <a:latin typeface="Calibri"/>
                <a:ea typeface="Calibri"/>
                <a:cs typeface="Calibri"/>
              </a:rPr>
              <a:t> </a:t>
            </a:r>
            <a:endParaRPr lang="en-US">
              <a:latin typeface="Calibri"/>
              <a:ea typeface="Calibri"/>
              <a:cs typeface="Calibri"/>
            </a:endParaRPr>
          </a:p>
        </p:txBody>
      </p:sp>
      <p:cxnSp>
        <p:nvCxnSpPr>
          <p:cNvPr id="5" name="Straight Arrow Connector 4">
            <a:extLst>
              <a:ext uri="{FF2B5EF4-FFF2-40B4-BE49-F238E27FC236}">
                <a16:creationId xmlns:a16="http://schemas.microsoft.com/office/drawing/2014/main" id="{6A2FF55B-D4C8-8ECB-E945-51B14524391E}"/>
              </a:ext>
            </a:extLst>
          </p:cNvPr>
          <p:cNvCxnSpPr/>
          <p:nvPr/>
        </p:nvCxnSpPr>
        <p:spPr>
          <a:xfrm flipH="1">
            <a:off x="6285053" y="1563547"/>
            <a:ext cx="19291" cy="4406094"/>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6CAA635-15B3-33A7-77E6-11BA2D4A95ED}"/>
              </a:ext>
            </a:extLst>
          </p:cNvPr>
          <p:cNvSpPr txBox="1"/>
          <p:nvPr/>
        </p:nvSpPr>
        <p:spPr>
          <a:xfrm>
            <a:off x="2157436"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6th</a:t>
            </a:r>
            <a:endParaRPr lang="en-US"/>
          </a:p>
        </p:txBody>
      </p:sp>
      <p:sp>
        <p:nvSpPr>
          <p:cNvPr id="10" name="TextBox 9">
            <a:extLst>
              <a:ext uri="{FF2B5EF4-FFF2-40B4-BE49-F238E27FC236}">
                <a16:creationId xmlns:a16="http://schemas.microsoft.com/office/drawing/2014/main" id="{85952E20-11A6-B0A9-330F-951646262E3D}"/>
              </a:ext>
            </a:extLst>
          </p:cNvPr>
          <p:cNvSpPr txBox="1"/>
          <p:nvPr/>
        </p:nvSpPr>
        <p:spPr>
          <a:xfrm>
            <a:off x="4366271"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6th</a:t>
            </a:r>
            <a:endParaRPr lang="en-US"/>
          </a:p>
        </p:txBody>
      </p:sp>
      <p:sp>
        <p:nvSpPr>
          <p:cNvPr id="11" name="TextBox 10">
            <a:extLst>
              <a:ext uri="{FF2B5EF4-FFF2-40B4-BE49-F238E27FC236}">
                <a16:creationId xmlns:a16="http://schemas.microsoft.com/office/drawing/2014/main" id="{2799AD00-2EB2-D811-DF23-FF19361EF61B}"/>
              </a:ext>
            </a:extLst>
          </p:cNvPr>
          <p:cNvSpPr txBox="1"/>
          <p:nvPr/>
        </p:nvSpPr>
        <p:spPr>
          <a:xfrm>
            <a:off x="6671563"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6th</a:t>
            </a:r>
            <a:endParaRPr lang="en-US"/>
          </a:p>
        </p:txBody>
      </p:sp>
      <p:sp>
        <p:nvSpPr>
          <p:cNvPr id="12" name="TextBox 11">
            <a:extLst>
              <a:ext uri="{FF2B5EF4-FFF2-40B4-BE49-F238E27FC236}">
                <a16:creationId xmlns:a16="http://schemas.microsoft.com/office/drawing/2014/main" id="{17A44D26-3571-7296-62EB-32D4964BDB68}"/>
              </a:ext>
            </a:extLst>
          </p:cNvPr>
          <p:cNvSpPr txBox="1"/>
          <p:nvPr/>
        </p:nvSpPr>
        <p:spPr>
          <a:xfrm>
            <a:off x="8880397"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6th</a:t>
            </a:r>
          </a:p>
        </p:txBody>
      </p:sp>
      <p:sp>
        <p:nvSpPr>
          <p:cNvPr id="13" name="TextBox 12">
            <a:extLst>
              <a:ext uri="{FF2B5EF4-FFF2-40B4-BE49-F238E27FC236}">
                <a16:creationId xmlns:a16="http://schemas.microsoft.com/office/drawing/2014/main" id="{267C0EBB-5EEE-778F-74D2-410F938ABACD}"/>
              </a:ext>
            </a:extLst>
          </p:cNvPr>
          <p:cNvSpPr txBox="1"/>
          <p:nvPr/>
        </p:nvSpPr>
        <p:spPr>
          <a:xfrm>
            <a:off x="2668651"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7th</a:t>
            </a:r>
            <a:endParaRPr lang="en-US"/>
          </a:p>
        </p:txBody>
      </p:sp>
      <p:sp>
        <p:nvSpPr>
          <p:cNvPr id="14" name="TextBox 13">
            <a:extLst>
              <a:ext uri="{FF2B5EF4-FFF2-40B4-BE49-F238E27FC236}">
                <a16:creationId xmlns:a16="http://schemas.microsoft.com/office/drawing/2014/main" id="{7170F64B-A3E3-1E00-4583-AF38E632E1F3}"/>
              </a:ext>
            </a:extLst>
          </p:cNvPr>
          <p:cNvSpPr txBox="1"/>
          <p:nvPr/>
        </p:nvSpPr>
        <p:spPr>
          <a:xfrm>
            <a:off x="4877486" y="5787736"/>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7th</a:t>
            </a:r>
            <a:endParaRPr lang="en-US"/>
          </a:p>
        </p:txBody>
      </p:sp>
      <p:sp>
        <p:nvSpPr>
          <p:cNvPr id="16" name="TextBox 15">
            <a:extLst>
              <a:ext uri="{FF2B5EF4-FFF2-40B4-BE49-F238E27FC236}">
                <a16:creationId xmlns:a16="http://schemas.microsoft.com/office/drawing/2014/main" id="{F25CB097-1E78-2709-C338-D4AD564893BF}"/>
              </a:ext>
            </a:extLst>
          </p:cNvPr>
          <p:cNvSpPr txBox="1"/>
          <p:nvPr/>
        </p:nvSpPr>
        <p:spPr>
          <a:xfrm>
            <a:off x="7173131"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7th</a:t>
            </a:r>
            <a:endParaRPr lang="en-US"/>
          </a:p>
        </p:txBody>
      </p:sp>
      <p:sp>
        <p:nvSpPr>
          <p:cNvPr id="17" name="TextBox 16">
            <a:extLst>
              <a:ext uri="{FF2B5EF4-FFF2-40B4-BE49-F238E27FC236}">
                <a16:creationId xmlns:a16="http://schemas.microsoft.com/office/drawing/2014/main" id="{CDC4D847-95C8-3BDF-E436-3B0938A2687C}"/>
              </a:ext>
            </a:extLst>
          </p:cNvPr>
          <p:cNvSpPr txBox="1"/>
          <p:nvPr/>
        </p:nvSpPr>
        <p:spPr>
          <a:xfrm>
            <a:off x="9478422"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7th</a:t>
            </a:r>
            <a:endParaRPr lang="en-US"/>
          </a:p>
        </p:txBody>
      </p:sp>
      <p:sp>
        <p:nvSpPr>
          <p:cNvPr id="18" name="TextBox 17">
            <a:extLst>
              <a:ext uri="{FF2B5EF4-FFF2-40B4-BE49-F238E27FC236}">
                <a16:creationId xmlns:a16="http://schemas.microsoft.com/office/drawing/2014/main" id="{B48DFDD2-EB6E-C62D-7DA7-09333D04D98E}"/>
              </a:ext>
            </a:extLst>
          </p:cNvPr>
          <p:cNvSpPr txBox="1"/>
          <p:nvPr/>
        </p:nvSpPr>
        <p:spPr>
          <a:xfrm>
            <a:off x="3121992"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8th</a:t>
            </a:r>
            <a:endParaRPr lang="en-US"/>
          </a:p>
        </p:txBody>
      </p:sp>
      <p:sp>
        <p:nvSpPr>
          <p:cNvPr id="19" name="TextBox 18">
            <a:extLst>
              <a:ext uri="{FF2B5EF4-FFF2-40B4-BE49-F238E27FC236}">
                <a16:creationId xmlns:a16="http://schemas.microsoft.com/office/drawing/2014/main" id="{459937CE-35F8-605F-1E2D-566EA693E1DB}"/>
              </a:ext>
            </a:extLst>
          </p:cNvPr>
          <p:cNvSpPr txBox="1"/>
          <p:nvPr/>
        </p:nvSpPr>
        <p:spPr>
          <a:xfrm>
            <a:off x="5427283" y="5787735"/>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8th</a:t>
            </a:r>
            <a:endParaRPr lang="en-US"/>
          </a:p>
        </p:txBody>
      </p:sp>
      <p:sp>
        <p:nvSpPr>
          <p:cNvPr id="20" name="TextBox 19">
            <a:extLst>
              <a:ext uri="{FF2B5EF4-FFF2-40B4-BE49-F238E27FC236}">
                <a16:creationId xmlns:a16="http://schemas.microsoft.com/office/drawing/2014/main" id="{2E430D7B-49EE-F931-68AD-3D7CDF0F6039}"/>
              </a:ext>
            </a:extLst>
          </p:cNvPr>
          <p:cNvSpPr txBox="1"/>
          <p:nvPr/>
        </p:nvSpPr>
        <p:spPr>
          <a:xfrm>
            <a:off x="7645764" y="5787737"/>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8th</a:t>
            </a:r>
            <a:endParaRPr lang="en-US"/>
          </a:p>
        </p:txBody>
      </p:sp>
      <p:sp>
        <p:nvSpPr>
          <p:cNvPr id="21" name="TextBox 20">
            <a:extLst>
              <a:ext uri="{FF2B5EF4-FFF2-40B4-BE49-F238E27FC236}">
                <a16:creationId xmlns:a16="http://schemas.microsoft.com/office/drawing/2014/main" id="{76BF997C-B3F8-87B3-CAB1-FDA5D1585379}"/>
              </a:ext>
            </a:extLst>
          </p:cNvPr>
          <p:cNvSpPr txBox="1"/>
          <p:nvPr/>
        </p:nvSpPr>
        <p:spPr>
          <a:xfrm>
            <a:off x="9979992" y="5787736"/>
            <a:ext cx="5536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8th</a:t>
            </a:r>
            <a:endParaRPr lang="en-US"/>
          </a:p>
        </p:txBody>
      </p:sp>
      <p:sp>
        <p:nvSpPr>
          <p:cNvPr id="7" name="TextBox 6">
            <a:extLst>
              <a:ext uri="{FF2B5EF4-FFF2-40B4-BE49-F238E27FC236}">
                <a16:creationId xmlns:a16="http://schemas.microsoft.com/office/drawing/2014/main" id="{CCA318DE-5141-3FF3-B4DF-FA3986849E60}"/>
              </a:ext>
            </a:extLst>
          </p:cNvPr>
          <p:cNvSpPr txBox="1"/>
          <p:nvPr/>
        </p:nvSpPr>
        <p:spPr>
          <a:xfrm>
            <a:off x="1945894" y="6091507"/>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GA Developing +</a:t>
            </a:r>
            <a:endParaRPr lang="en-US" b="1" dirty="0"/>
          </a:p>
        </p:txBody>
      </p:sp>
      <p:sp>
        <p:nvSpPr>
          <p:cNvPr id="23" name="TextBox 22">
            <a:extLst>
              <a:ext uri="{FF2B5EF4-FFF2-40B4-BE49-F238E27FC236}">
                <a16:creationId xmlns:a16="http://schemas.microsoft.com/office/drawing/2014/main" id="{71142E2E-797A-37D5-E66F-3DCC3EC2B21D}"/>
              </a:ext>
            </a:extLst>
          </p:cNvPr>
          <p:cNvSpPr txBox="1"/>
          <p:nvPr/>
        </p:nvSpPr>
        <p:spPr>
          <a:xfrm>
            <a:off x="4174603" y="60940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Bibb Developing +</a:t>
            </a:r>
            <a:endParaRPr lang="en-US" b="1" dirty="0"/>
          </a:p>
        </p:txBody>
      </p:sp>
      <p:sp>
        <p:nvSpPr>
          <p:cNvPr id="25" name="TextBox 24">
            <a:extLst>
              <a:ext uri="{FF2B5EF4-FFF2-40B4-BE49-F238E27FC236}">
                <a16:creationId xmlns:a16="http://schemas.microsoft.com/office/drawing/2014/main" id="{69A51FDE-57AD-1921-1353-D78BEBA3ADC3}"/>
              </a:ext>
            </a:extLst>
          </p:cNvPr>
          <p:cNvSpPr txBox="1"/>
          <p:nvPr/>
        </p:nvSpPr>
        <p:spPr>
          <a:xfrm>
            <a:off x="6547412" y="60940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GA Proficient +</a:t>
            </a:r>
            <a:endParaRPr lang="en-US" b="1" dirty="0"/>
          </a:p>
        </p:txBody>
      </p:sp>
      <p:sp>
        <p:nvSpPr>
          <p:cNvPr id="27" name="TextBox 26">
            <a:extLst>
              <a:ext uri="{FF2B5EF4-FFF2-40B4-BE49-F238E27FC236}">
                <a16:creationId xmlns:a16="http://schemas.microsoft.com/office/drawing/2014/main" id="{3656DD62-50DD-6B49-24FE-DE1DE507BD46}"/>
              </a:ext>
            </a:extLst>
          </p:cNvPr>
          <p:cNvSpPr txBox="1"/>
          <p:nvPr/>
        </p:nvSpPr>
        <p:spPr>
          <a:xfrm>
            <a:off x="8765894" y="60940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Bibb Proficient +</a:t>
            </a:r>
            <a:endParaRPr lang="en-US" b="1" dirty="0"/>
          </a:p>
        </p:txBody>
      </p:sp>
      <p:sp>
        <p:nvSpPr>
          <p:cNvPr id="29" name="TextBox 28">
            <a:extLst>
              <a:ext uri="{FF2B5EF4-FFF2-40B4-BE49-F238E27FC236}">
                <a16:creationId xmlns:a16="http://schemas.microsoft.com/office/drawing/2014/main" id="{80639C67-D180-6D93-04CF-B903A2DF0F89}"/>
              </a:ext>
            </a:extLst>
          </p:cNvPr>
          <p:cNvSpPr txBox="1"/>
          <p:nvPr/>
        </p:nvSpPr>
        <p:spPr>
          <a:xfrm>
            <a:off x="2118853" y="2488952"/>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72.7%</a:t>
            </a:r>
          </a:p>
        </p:txBody>
      </p:sp>
      <p:sp>
        <p:nvSpPr>
          <p:cNvPr id="30" name="TextBox 29">
            <a:extLst>
              <a:ext uri="{FF2B5EF4-FFF2-40B4-BE49-F238E27FC236}">
                <a16:creationId xmlns:a16="http://schemas.microsoft.com/office/drawing/2014/main" id="{811BB9C2-9080-443D-E787-BFF7132E5AA6}"/>
              </a:ext>
            </a:extLst>
          </p:cNvPr>
          <p:cNvSpPr txBox="1"/>
          <p:nvPr/>
        </p:nvSpPr>
        <p:spPr>
          <a:xfrm>
            <a:off x="2630068" y="2488951"/>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73.7% </a:t>
            </a:r>
          </a:p>
        </p:txBody>
      </p:sp>
      <p:sp>
        <p:nvSpPr>
          <p:cNvPr id="31" name="TextBox 30">
            <a:extLst>
              <a:ext uri="{FF2B5EF4-FFF2-40B4-BE49-F238E27FC236}">
                <a16:creationId xmlns:a16="http://schemas.microsoft.com/office/drawing/2014/main" id="{4F92426A-9900-5FF9-C5CE-BC53652A60D8}"/>
              </a:ext>
            </a:extLst>
          </p:cNvPr>
          <p:cNvSpPr txBox="1"/>
          <p:nvPr/>
        </p:nvSpPr>
        <p:spPr>
          <a:xfrm>
            <a:off x="3121992" y="2344268"/>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77.6%</a:t>
            </a:r>
          </a:p>
        </p:txBody>
      </p:sp>
      <p:sp>
        <p:nvSpPr>
          <p:cNvPr id="32" name="TextBox 31">
            <a:extLst>
              <a:ext uri="{FF2B5EF4-FFF2-40B4-BE49-F238E27FC236}">
                <a16:creationId xmlns:a16="http://schemas.microsoft.com/office/drawing/2014/main" id="{711561FA-D93E-F5B2-4C11-82378E5EFE16}"/>
              </a:ext>
            </a:extLst>
          </p:cNvPr>
          <p:cNvSpPr txBox="1"/>
          <p:nvPr/>
        </p:nvSpPr>
        <p:spPr>
          <a:xfrm>
            <a:off x="4366269" y="3492091"/>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 48.6%</a:t>
            </a:r>
          </a:p>
        </p:txBody>
      </p:sp>
      <p:sp>
        <p:nvSpPr>
          <p:cNvPr id="33" name="TextBox 32">
            <a:extLst>
              <a:ext uri="{FF2B5EF4-FFF2-40B4-BE49-F238E27FC236}">
                <a16:creationId xmlns:a16="http://schemas.microsoft.com/office/drawing/2014/main" id="{2494E4EF-06AE-35D1-74ED-6470845718FC}"/>
              </a:ext>
            </a:extLst>
          </p:cNvPr>
          <p:cNvSpPr txBox="1"/>
          <p:nvPr/>
        </p:nvSpPr>
        <p:spPr>
          <a:xfrm>
            <a:off x="4906422" y="3347408"/>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51.3%</a:t>
            </a:r>
          </a:p>
        </p:txBody>
      </p:sp>
      <p:sp>
        <p:nvSpPr>
          <p:cNvPr id="34" name="TextBox 33">
            <a:extLst>
              <a:ext uri="{FF2B5EF4-FFF2-40B4-BE49-F238E27FC236}">
                <a16:creationId xmlns:a16="http://schemas.microsoft.com/office/drawing/2014/main" id="{99F603A2-D588-7C1B-8505-9451341E96F2}"/>
              </a:ext>
            </a:extLst>
          </p:cNvPr>
          <p:cNvSpPr txBox="1"/>
          <p:nvPr/>
        </p:nvSpPr>
        <p:spPr>
          <a:xfrm>
            <a:off x="5379055" y="3347407"/>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 52.2%</a:t>
            </a:r>
          </a:p>
        </p:txBody>
      </p:sp>
      <p:sp>
        <p:nvSpPr>
          <p:cNvPr id="35" name="TextBox 34">
            <a:extLst>
              <a:ext uri="{FF2B5EF4-FFF2-40B4-BE49-F238E27FC236}">
                <a16:creationId xmlns:a16="http://schemas.microsoft.com/office/drawing/2014/main" id="{A3906AA9-FD7F-C8D6-12D3-BAF23175F6AA}"/>
              </a:ext>
            </a:extLst>
          </p:cNvPr>
          <p:cNvSpPr txBox="1"/>
          <p:nvPr/>
        </p:nvSpPr>
        <p:spPr>
          <a:xfrm>
            <a:off x="6671561" y="4012952"/>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34.7%</a:t>
            </a:r>
          </a:p>
        </p:txBody>
      </p:sp>
      <p:sp>
        <p:nvSpPr>
          <p:cNvPr id="36" name="TextBox 35">
            <a:extLst>
              <a:ext uri="{FF2B5EF4-FFF2-40B4-BE49-F238E27FC236}">
                <a16:creationId xmlns:a16="http://schemas.microsoft.com/office/drawing/2014/main" id="{8A16D5F0-80B2-5DF6-14CB-BCF325879FD8}"/>
              </a:ext>
            </a:extLst>
          </p:cNvPr>
          <p:cNvSpPr txBox="1"/>
          <p:nvPr/>
        </p:nvSpPr>
        <p:spPr>
          <a:xfrm>
            <a:off x="7221358" y="3877913"/>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37.6%</a:t>
            </a:r>
          </a:p>
        </p:txBody>
      </p:sp>
      <p:sp>
        <p:nvSpPr>
          <p:cNvPr id="37" name="TextBox 36">
            <a:extLst>
              <a:ext uri="{FF2B5EF4-FFF2-40B4-BE49-F238E27FC236}">
                <a16:creationId xmlns:a16="http://schemas.microsoft.com/office/drawing/2014/main" id="{F883686C-976D-1B63-36AD-50B64768FFE2}"/>
              </a:ext>
            </a:extLst>
          </p:cNvPr>
          <p:cNvSpPr txBox="1"/>
          <p:nvPr/>
        </p:nvSpPr>
        <p:spPr>
          <a:xfrm>
            <a:off x="7722929" y="3733230"/>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43.7%</a:t>
            </a:r>
          </a:p>
        </p:txBody>
      </p:sp>
      <p:sp>
        <p:nvSpPr>
          <p:cNvPr id="38" name="TextBox 37">
            <a:extLst>
              <a:ext uri="{FF2B5EF4-FFF2-40B4-BE49-F238E27FC236}">
                <a16:creationId xmlns:a16="http://schemas.microsoft.com/office/drawing/2014/main" id="{B38A3AAC-CFE5-8A68-F5AB-0B54AF713632}"/>
              </a:ext>
            </a:extLst>
          </p:cNvPr>
          <p:cNvSpPr txBox="1"/>
          <p:nvPr/>
        </p:nvSpPr>
        <p:spPr>
          <a:xfrm>
            <a:off x="8967206" y="5102901"/>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  9.6%</a:t>
            </a:r>
          </a:p>
        </p:txBody>
      </p:sp>
      <p:sp>
        <p:nvSpPr>
          <p:cNvPr id="39" name="TextBox 38">
            <a:extLst>
              <a:ext uri="{FF2B5EF4-FFF2-40B4-BE49-F238E27FC236}">
                <a16:creationId xmlns:a16="http://schemas.microsoft.com/office/drawing/2014/main" id="{5259EB1A-2D22-8202-965A-97A95BA46326}"/>
              </a:ext>
            </a:extLst>
          </p:cNvPr>
          <p:cNvSpPr txBox="1"/>
          <p:nvPr/>
        </p:nvSpPr>
        <p:spPr>
          <a:xfrm>
            <a:off x="9497713" y="4958217"/>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12.9%</a:t>
            </a:r>
          </a:p>
        </p:txBody>
      </p:sp>
      <p:sp>
        <p:nvSpPr>
          <p:cNvPr id="40" name="TextBox 39">
            <a:extLst>
              <a:ext uri="{FF2B5EF4-FFF2-40B4-BE49-F238E27FC236}">
                <a16:creationId xmlns:a16="http://schemas.microsoft.com/office/drawing/2014/main" id="{BB6FB959-7478-2C2D-FCC9-175C121F7725}"/>
              </a:ext>
            </a:extLst>
          </p:cNvPr>
          <p:cNvSpPr txBox="1"/>
          <p:nvPr/>
        </p:nvSpPr>
        <p:spPr>
          <a:xfrm>
            <a:off x="10028219" y="4958218"/>
            <a:ext cx="64046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ea typeface="Calibri"/>
                <a:cs typeface="Calibri"/>
              </a:rPr>
              <a:t>13.0%</a:t>
            </a:r>
          </a:p>
        </p:txBody>
      </p:sp>
    </p:spTree>
    <p:extLst>
      <p:ext uri="{BB962C8B-B14F-4D97-AF65-F5344CB8AC3E}">
        <p14:creationId xmlns:p14="http://schemas.microsoft.com/office/powerpoint/2010/main" val="549041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bar chart&#10;&#10;Description automatically generated">
            <a:extLst>
              <a:ext uri="{FF2B5EF4-FFF2-40B4-BE49-F238E27FC236}">
                <a16:creationId xmlns:a16="http://schemas.microsoft.com/office/drawing/2014/main" id="{39CAC7AC-516E-7C7A-1A19-60211232C4D7}"/>
              </a:ext>
            </a:extLst>
          </p:cNvPr>
          <p:cNvPicPr>
            <a:picLocks noChangeAspect="1"/>
          </p:cNvPicPr>
          <p:nvPr/>
        </p:nvPicPr>
        <p:blipFill>
          <a:blip r:embed="rId3"/>
          <a:srcRect r="-110" b="6080"/>
          <a:stretch/>
        </p:blipFill>
        <p:spPr>
          <a:xfrm>
            <a:off x="1516222" y="1947259"/>
            <a:ext cx="8764095" cy="4142165"/>
          </a:xfrm>
          <a:prstGeom prst="rect">
            <a:avLst/>
          </a:prstGeom>
        </p:spPr>
      </p:pic>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9</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State Comparison </a:t>
            </a:r>
          </a:p>
        </p:txBody>
      </p:sp>
      <p:sp>
        <p:nvSpPr>
          <p:cNvPr id="15" name="TextBox 14">
            <a:extLst>
              <a:ext uri="{FF2B5EF4-FFF2-40B4-BE49-F238E27FC236}">
                <a16:creationId xmlns:a16="http://schemas.microsoft.com/office/drawing/2014/main" id="{34D72470-6918-3B08-C7C3-7951D2AA7EC1}"/>
              </a:ext>
            </a:extLst>
          </p:cNvPr>
          <p:cNvSpPr txBox="1"/>
          <p:nvPr/>
        </p:nvSpPr>
        <p:spPr>
          <a:xfrm>
            <a:off x="440816" y="1192650"/>
            <a:ext cx="11377812" cy="369332"/>
          </a:xfrm>
          <a:prstGeom prst="rect">
            <a:avLst/>
          </a:prstGeom>
          <a:noFill/>
        </p:spPr>
        <p:txBody>
          <a:bodyPr wrap="square" lIns="91440" tIns="45720" rIns="91440" bIns="45720" anchor="t">
            <a:spAutoFit/>
          </a:bodyPr>
          <a:lstStyle/>
          <a:p>
            <a:r>
              <a:rPr lang="en-US" b="1">
                <a:solidFill>
                  <a:srgbClr val="000000"/>
                </a:solidFill>
                <a:highlight>
                  <a:srgbClr val="FFFFFF"/>
                </a:highlight>
                <a:latin typeface="Calibri"/>
                <a:ea typeface="Calibri"/>
                <a:cs typeface="Calibri"/>
              </a:rPr>
              <a:t>ALGEBRA</a:t>
            </a:r>
            <a:r>
              <a:rPr lang="en-US" sz="1800" b="1" i="0">
                <a:solidFill>
                  <a:srgbClr val="000000"/>
                </a:solidFill>
                <a:effectLst/>
                <a:highlight>
                  <a:srgbClr val="FFFFFF"/>
                </a:highlight>
                <a:latin typeface="Calibri"/>
                <a:ea typeface="Calibri"/>
                <a:cs typeface="Calibri"/>
              </a:rPr>
              <a:t> </a:t>
            </a:r>
            <a:r>
              <a:rPr lang="en-US" b="1">
                <a:solidFill>
                  <a:srgbClr val="000000"/>
                </a:solidFill>
                <a:highlight>
                  <a:srgbClr val="FFFFFF"/>
                </a:highlight>
                <a:latin typeface="Calibri"/>
                <a:ea typeface="Calibri"/>
                <a:cs typeface="Calibri"/>
              </a:rPr>
              <a:t>CONTENT AND CONNECTIONS </a:t>
            </a:r>
            <a:r>
              <a:rPr lang="en-US" sz="1800" b="1" i="0">
                <a:solidFill>
                  <a:srgbClr val="000000"/>
                </a:solidFill>
                <a:effectLst/>
                <a:highlight>
                  <a:srgbClr val="FFFFFF"/>
                </a:highlight>
                <a:latin typeface="Calibri"/>
                <a:ea typeface="Calibri"/>
                <a:cs typeface="Calibri"/>
              </a:rPr>
              <a:t>MILESTONES – PERCENT DEVELOPING</a:t>
            </a:r>
            <a:r>
              <a:rPr lang="en-US" b="1">
                <a:solidFill>
                  <a:srgbClr val="000000"/>
                </a:solidFill>
                <a:highlight>
                  <a:srgbClr val="FFFFFF"/>
                </a:highlight>
                <a:latin typeface="Calibri"/>
                <a:ea typeface="Calibri"/>
                <a:cs typeface="Calibri"/>
              </a:rPr>
              <a:t> AND ABOVE,  </a:t>
            </a:r>
            <a:r>
              <a:rPr lang="en-US" sz="1800" b="1" i="0">
                <a:solidFill>
                  <a:srgbClr val="000000"/>
                </a:solidFill>
                <a:effectLst/>
                <a:highlight>
                  <a:srgbClr val="FFFFFF"/>
                </a:highlight>
                <a:latin typeface="Calibri"/>
                <a:ea typeface="Calibri"/>
                <a:cs typeface="Calibri"/>
              </a:rPr>
              <a:t>PROFICIENT AND </a:t>
            </a:r>
            <a:r>
              <a:rPr lang="en-US" b="1">
                <a:solidFill>
                  <a:srgbClr val="000000"/>
                </a:solidFill>
                <a:highlight>
                  <a:srgbClr val="FFFFFF"/>
                </a:highlight>
                <a:latin typeface="Calibri"/>
                <a:ea typeface="Calibri"/>
                <a:cs typeface="Calibri"/>
              </a:rPr>
              <a:t>ABOVE</a:t>
            </a:r>
            <a:r>
              <a:rPr lang="en-US" sz="1800" b="0" i="0">
                <a:solidFill>
                  <a:srgbClr val="000000"/>
                </a:solidFill>
                <a:effectLst/>
                <a:highlight>
                  <a:srgbClr val="FFFFFF"/>
                </a:highlight>
                <a:latin typeface="Calibri"/>
                <a:ea typeface="Calibri"/>
                <a:cs typeface="Calibri"/>
              </a:rPr>
              <a:t> </a:t>
            </a:r>
            <a:endParaRPr lang="en-US">
              <a:latin typeface="Calibri"/>
              <a:ea typeface="Calibri"/>
              <a:cs typeface="Calibri"/>
            </a:endParaRPr>
          </a:p>
        </p:txBody>
      </p:sp>
      <p:cxnSp>
        <p:nvCxnSpPr>
          <p:cNvPr id="5" name="Straight Arrow Connector 4">
            <a:extLst>
              <a:ext uri="{FF2B5EF4-FFF2-40B4-BE49-F238E27FC236}">
                <a16:creationId xmlns:a16="http://schemas.microsoft.com/office/drawing/2014/main" id="{6A2FF55B-D4C8-8ECB-E945-51B14524391E}"/>
              </a:ext>
            </a:extLst>
          </p:cNvPr>
          <p:cNvCxnSpPr/>
          <p:nvPr/>
        </p:nvCxnSpPr>
        <p:spPr>
          <a:xfrm flipH="1">
            <a:off x="6159661" y="1949370"/>
            <a:ext cx="19291" cy="4406094"/>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18D035A-D76D-D6C4-32B7-91A57FFC5F62}"/>
              </a:ext>
            </a:extLst>
          </p:cNvPr>
          <p:cNvSpPr txBox="1"/>
          <p:nvPr/>
        </p:nvSpPr>
        <p:spPr>
          <a:xfrm>
            <a:off x="2080932" y="6091507"/>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GA Developing +</a:t>
            </a:r>
            <a:endParaRPr lang="en-US" b="1" dirty="0"/>
          </a:p>
        </p:txBody>
      </p:sp>
      <p:sp>
        <p:nvSpPr>
          <p:cNvPr id="10" name="TextBox 9">
            <a:extLst>
              <a:ext uri="{FF2B5EF4-FFF2-40B4-BE49-F238E27FC236}">
                <a16:creationId xmlns:a16="http://schemas.microsoft.com/office/drawing/2014/main" id="{FCEC5363-CDB0-4A2D-E54F-CDC2579CD0D4}"/>
              </a:ext>
            </a:extLst>
          </p:cNvPr>
          <p:cNvSpPr txBox="1"/>
          <p:nvPr/>
        </p:nvSpPr>
        <p:spPr>
          <a:xfrm>
            <a:off x="4097439" y="60940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Bibb Developing +</a:t>
            </a:r>
            <a:endParaRPr lang="en-US" b="1" dirty="0"/>
          </a:p>
        </p:txBody>
      </p:sp>
      <p:sp>
        <p:nvSpPr>
          <p:cNvPr id="12" name="TextBox 11">
            <a:extLst>
              <a:ext uri="{FF2B5EF4-FFF2-40B4-BE49-F238E27FC236}">
                <a16:creationId xmlns:a16="http://schemas.microsoft.com/office/drawing/2014/main" id="{9A7E33A0-7902-7528-503B-C70D50E9460A}"/>
              </a:ext>
            </a:extLst>
          </p:cNvPr>
          <p:cNvSpPr txBox="1"/>
          <p:nvPr/>
        </p:nvSpPr>
        <p:spPr>
          <a:xfrm>
            <a:off x="6412374" y="609407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GA Proficient +</a:t>
            </a:r>
            <a:endParaRPr lang="en-US" b="1" dirty="0"/>
          </a:p>
        </p:txBody>
      </p:sp>
      <p:sp>
        <p:nvSpPr>
          <p:cNvPr id="14" name="TextBox 13">
            <a:extLst>
              <a:ext uri="{FF2B5EF4-FFF2-40B4-BE49-F238E27FC236}">
                <a16:creationId xmlns:a16="http://schemas.microsoft.com/office/drawing/2014/main" id="{36AD9C08-8FC6-6C67-9144-651FE5BCF2CD}"/>
              </a:ext>
            </a:extLst>
          </p:cNvPr>
          <p:cNvSpPr txBox="1"/>
          <p:nvPr/>
        </p:nvSpPr>
        <p:spPr>
          <a:xfrm>
            <a:off x="8428299" y="608442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 Bibb Proficient +</a:t>
            </a:r>
            <a:endParaRPr lang="en-US" b="1" dirty="0"/>
          </a:p>
        </p:txBody>
      </p:sp>
      <p:sp>
        <p:nvSpPr>
          <p:cNvPr id="17" name="TextBox 16">
            <a:extLst>
              <a:ext uri="{FF2B5EF4-FFF2-40B4-BE49-F238E27FC236}">
                <a16:creationId xmlns:a16="http://schemas.microsoft.com/office/drawing/2014/main" id="{7E2F62E0-EADD-5BB6-18D2-28034D5E23DA}"/>
              </a:ext>
            </a:extLst>
          </p:cNvPr>
          <p:cNvSpPr txBox="1"/>
          <p:nvPr/>
        </p:nvSpPr>
        <p:spPr>
          <a:xfrm>
            <a:off x="2715611" y="2134875"/>
            <a:ext cx="73692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Calibri"/>
                <a:cs typeface="Calibri"/>
              </a:rPr>
              <a:t> 71.8%</a:t>
            </a:r>
          </a:p>
        </p:txBody>
      </p:sp>
      <p:sp>
        <p:nvSpPr>
          <p:cNvPr id="18" name="TextBox 17">
            <a:extLst>
              <a:ext uri="{FF2B5EF4-FFF2-40B4-BE49-F238E27FC236}">
                <a16:creationId xmlns:a16="http://schemas.microsoft.com/office/drawing/2014/main" id="{DDE953CC-C045-00C3-729E-9DD76C3FEDF1}"/>
              </a:ext>
            </a:extLst>
          </p:cNvPr>
          <p:cNvSpPr txBox="1"/>
          <p:nvPr/>
        </p:nvSpPr>
        <p:spPr>
          <a:xfrm>
            <a:off x="4819612" y="3424572"/>
            <a:ext cx="73692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Calibri"/>
                <a:cs typeface="Calibri"/>
              </a:rPr>
              <a:t>47.2%</a:t>
            </a:r>
          </a:p>
        </p:txBody>
      </p:sp>
      <p:sp>
        <p:nvSpPr>
          <p:cNvPr id="19" name="TextBox 18">
            <a:extLst>
              <a:ext uri="{FF2B5EF4-FFF2-40B4-BE49-F238E27FC236}">
                <a16:creationId xmlns:a16="http://schemas.microsoft.com/office/drawing/2014/main" id="{758D575B-FE7B-8BEF-2800-077E9FC057E7}"/>
              </a:ext>
            </a:extLst>
          </p:cNvPr>
          <p:cNvSpPr txBox="1"/>
          <p:nvPr/>
        </p:nvSpPr>
        <p:spPr>
          <a:xfrm>
            <a:off x="6931992" y="3569256"/>
            <a:ext cx="73692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Calibri"/>
                <a:cs typeface="Calibri"/>
              </a:rPr>
              <a:t>45.1%</a:t>
            </a:r>
          </a:p>
        </p:txBody>
      </p:sp>
      <p:sp>
        <p:nvSpPr>
          <p:cNvPr id="20" name="TextBox 19">
            <a:extLst>
              <a:ext uri="{FF2B5EF4-FFF2-40B4-BE49-F238E27FC236}">
                <a16:creationId xmlns:a16="http://schemas.microsoft.com/office/drawing/2014/main" id="{A21D2E96-2083-03E0-9286-965E80ACAF34}"/>
              </a:ext>
            </a:extLst>
          </p:cNvPr>
          <p:cNvSpPr txBox="1"/>
          <p:nvPr/>
        </p:nvSpPr>
        <p:spPr>
          <a:xfrm>
            <a:off x="8957561" y="4909989"/>
            <a:ext cx="73692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Calibri"/>
                <a:cs typeface="Calibri"/>
              </a:rPr>
              <a:t>15.1%</a:t>
            </a:r>
          </a:p>
        </p:txBody>
      </p:sp>
    </p:spTree>
    <p:extLst>
      <p:ext uri="{BB962C8B-B14F-4D97-AF65-F5344CB8AC3E}">
        <p14:creationId xmlns:p14="http://schemas.microsoft.com/office/powerpoint/2010/main" val="1247532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0D56480B-1958-0EFF-2F69-B8BFEF4675DA}"/>
              </a:ext>
            </a:extLst>
          </p:cNvPr>
          <p:cNvGraphicFramePr>
            <a:graphicFrameLocks noGrp="1"/>
          </p:cNvGraphicFramePr>
          <p:nvPr>
            <p:extLst>
              <p:ext uri="{D42A27DB-BD31-4B8C-83A1-F6EECF244321}">
                <p14:modId xmlns:p14="http://schemas.microsoft.com/office/powerpoint/2010/main" val="3681371087"/>
              </p:ext>
            </p:extLst>
          </p:nvPr>
        </p:nvGraphicFramePr>
        <p:xfrm>
          <a:off x="11009" y="1130061"/>
          <a:ext cx="12169982" cy="4763263"/>
        </p:xfrm>
        <a:graphic>
          <a:graphicData uri="http://schemas.openxmlformats.org/drawingml/2006/table">
            <a:tbl>
              <a:tblPr firstRow="1" bandRow="1"/>
              <a:tblGrid>
                <a:gridCol w="1727738">
                  <a:extLst>
                    <a:ext uri="{9D8B030D-6E8A-4147-A177-3AD203B41FA5}">
                      <a16:colId xmlns:a16="http://schemas.microsoft.com/office/drawing/2014/main" val="1994652663"/>
                    </a:ext>
                  </a:extLst>
                </a:gridCol>
                <a:gridCol w="1727738">
                  <a:extLst>
                    <a:ext uri="{9D8B030D-6E8A-4147-A177-3AD203B41FA5}">
                      <a16:colId xmlns:a16="http://schemas.microsoft.com/office/drawing/2014/main" val="1694895017"/>
                    </a:ext>
                  </a:extLst>
                </a:gridCol>
                <a:gridCol w="1746692">
                  <a:extLst>
                    <a:ext uri="{9D8B030D-6E8A-4147-A177-3AD203B41FA5}">
                      <a16:colId xmlns:a16="http://schemas.microsoft.com/office/drawing/2014/main" val="3281005824"/>
                    </a:ext>
                  </a:extLst>
                </a:gridCol>
                <a:gridCol w="1746692">
                  <a:extLst>
                    <a:ext uri="{9D8B030D-6E8A-4147-A177-3AD203B41FA5}">
                      <a16:colId xmlns:a16="http://schemas.microsoft.com/office/drawing/2014/main" val="3340770822"/>
                    </a:ext>
                  </a:extLst>
                </a:gridCol>
                <a:gridCol w="1727738">
                  <a:extLst>
                    <a:ext uri="{9D8B030D-6E8A-4147-A177-3AD203B41FA5}">
                      <a16:colId xmlns:a16="http://schemas.microsoft.com/office/drawing/2014/main" val="3569226067"/>
                    </a:ext>
                  </a:extLst>
                </a:gridCol>
                <a:gridCol w="1746692">
                  <a:extLst>
                    <a:ext uri="{9D8B030D-6E8A-4147-A177-3AD203B41FA5}">
                      <a16:colId xmlns:a16="http://schemas.microsoft.com/office/drawing/2014/main" val="3500307450"/>
                    </a:ext>
                  </a:extLst>
                </a:gridCol>
                <a:gridCol w="1746692">
                  <a:extLst>
                    <a:ext uri="{9D8B030D-6E8A-4147-A177-3AD203B41FA5}">
                      <a16:colId xmlns:a16="http://schemas.microsoft.com/office/drawing/2014/main" val="1501271785"/>
                    </a:ext>
                  </a:extLst>
                </a:gridCol>
              </a:tblGrid>
              <a:tr h="770151">
                <a:tc rowSpan="2">
                  <a:txBody>
                    <a:bodyPr/>
                    <a:lstStyle/>
                    <a:p>
                      <a:pPr>
                        <a:lnSpc>
                          <a:spcPct val="115000"/>
                        </a:lnSpc>
                      </a:pPr>
                      <a:endParaRPr lang="en-US" sz="12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20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5392532"/>
                  </a:ext>
                </a:extLst>
              </a:tr>
              <a:tr h="569831">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2023</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2023</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806323409"/>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3</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rd</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64.5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23.7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6037087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4</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59.6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60.8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23.6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66229920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5</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50.2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15.7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+5.8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03701813"/>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6</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45.1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48.6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11.8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9.6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64105359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7</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49.9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51.3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31109848"/>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8</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cs typeface="Times New Roman"/>
                        </a:rPr>
                        <a:t>41.5</a:t>
                      </a:r>
                      <a:endParaRPr lang="en-US">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-0.9</a:t>
                      </a:r>
                      <a:endParaRPr lang="en-US">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668230554"/>
                  </a:ext>
                </a:extLst>
              </a:tr>
            </a:tbl>
          </a:graphicData>
        </a:graphic>
      </p:graphicFrame>
      <p:sp>
        <p:nvSpPr>
          <p:cNvPr id="9" name="TextBox 8">
            <a:extLst>
              <a:ext uri="{FF2B5EF4-FFF2-40B4-BE49-F238E27FC236}">
                <a16:creationId xmlns:a16="http://schemas.microsoft.com/office/drawing/2014/main" id="{E85FB1D4-360D-15EA-6606-308206A0F2F7}"/>
              </a:ext>
            </a:extLst>
          </p:cNvPr>
          <p:cNvSpPr txBox="1"/>
          <p:nvPr/>
        </p:nvSpPr>
        <p:spPr>
          <a:xfrm>
            <a:off x="11009" y="6033188"/>
            <a:ext cx="12169982" cy="646331"/>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Calibri Light"/>
                <a:ea typeface="Calibri Light"/>
                <a:cs typeface="Calibri Light"/>
              </a:rPr>
              <a:t>SUMMARY:</a:t>
            </a:r>
            <a:r>
              <a:rPr lang="en-US" i="1" dirty="0">
                <a:solidFill>
                  <a:srgbClr val="1F1F1F"/>
                </a:solidFill>
                <a:effectLst/>
                <a:highlight>
                  <a:srgbClr val="FFFFFF"/>
                </a:highlight>
                <a:latin typeface="Calibri Light"/>
                <a:ea typeface="Calibri Light"/>
                <a:cs typeface="Calibri Light"/>
              </a:rPr>
              <a:t> Steady improvement in the number of students mastering </a:t>
            </a:r>
            <a:r>
              <a:rPr lang="en-US" i="1" dirty="0">
                <a:solidFill>
                  <a:srgbClr val="1F1F1F"/>
                </a:solidFill>
                <a:highlight>
                  <a:srgbClr val="FFFFFF"/>
                </a:highlight>
                <a:latin typeface="Calibri Light"/>
                <a:ea typeface="Calibri Light"/>
                <a:cs typeface="Calibri Light"/>
              </a:rPr>
              <a:t>math</a:t>
            </a:r>
            <a:r>
              <a:rPr lang="en-US" i="1" dirty="0">
                <a:solidFill>
                  <a:srgbClr val="1F1F1F"/>
                </a:solidFill>
                <a:effectLst/>
                <a:highlight>
                  <a:srgbClr val="FFFFFF"/>
                </a:highlight>
                <a:latin typeface="Calibri Light"/>
                <a:ea typeface="Calibri Light"/>
                <a:cs typeface="Calibri Light"/>
              </a:rPr>
              <a:t> standards. </a:t>
            </a:r>
            <a:r>
              <a:rPr lang="en-US" sz="1800" i="1" dirty="0">
                <a:solidFill>
                  <a:srgbClr val="1F1F1F"/>
                </a:solidFill>
                <a:latin typeface="Calibri Light"/>
                <a:ea typeface="Calibri Light"/>
                <a:cs typeface="Calibri Light"/>
              </a:rPr>
              <a:t>Highlights</a:t>
            </a:r>
            <a:r>
              <a:rPr lang="en-US" i="1" dirty="0">
                <a:solidFill>
                  <a:srgbClr val="1F1F1F"/>
                </a:solidFill>
                <a:latin typeface="Calibri Light"/>
                <a:ea typeface="Calibri Light"/>
                <a:cs typeface="Calibri Light"/>
              </a:rPr>
              <a:t> of percentage point i</a:t>
            </a:r>
            <a:r>
              <a:rPr lang="en-US" sz="1800" i="1" dirty="0">
                <a:solidFill>
                  <a:srgbClr val="1F1F1F"/>
                </a:solidFill>
                <a:latin typeface="Calibri Light"/>
                <a:ea typeface="Calibri Light"/>
                <a:cs typeface="Calibri Light"/>
              </a:rPr>
              <a:t>ncreases in number of students scoring developing or above: Bernd (</a:t>
            </a:r>
            <a:r>
              <a:rPr lang="en-US" i="1" dirty="0">
                <a:solidFill>
                  <a:srgbClr val="1F1F1F"/>
                </a:solidFill>
                <a:latin typeface="Calibri Light"/>
                <a:ea typeface="Calibri Light"/>
                <a:cs typeface="Calibri Light"/>
              </a:rPr>
              <a:t>12.7</a:t>
            </a:r>
            <a:r>
              <a:rPr lang="en-US" sz="1800" i="1" dirty="0">
                <a:solidFill>
                  <a:srgbClr val="1F1F1F"/>
                </a:solidFill>
                <a:latin typeface="Calibri Light"/>
                <a:ea typeface="Calibri Light"/>
                <a:cs typeface="Calibri Light"/>
              </a:rPr>
              <a:t>), </a:t>
            </a:r>
            <a:r>
              <a:rPr lang="en-US" i="1" dirty="0">
                <a:solidFill>
                  <a:srgbClr val="1F1F1F"/>
                </a:solidFill>
                <a:latin typeface="Calibri Light"/>
                <a:ea typeface="Calibri Light"/>
                <a:cs typeface="Calibri Light"/>
              </a:rPr>
              <a:t>VIP </a:t>
            </a:r>
            <a:r>
              <a:rPr lang="en-US" sz="1800" i="1" dirty="0">
                <a:solidFill>
                  <a:srgbClr val="1F1F1F"/>
                </a:solidFill>
                <a:latin typeface="Calibri Light"/>
                <a:ea typeface="Calibri Light"/>
                <a:cs typeface="Calibri Light"/>
              </a:rPr>
              <a:t>(</a:t>
            </a:r>
            <a:r>
              <a:rPr lang="en-US" i="1" dirty="0">
                <a:solidFill>
                  <a:srgbClr val="1F1F1F"/>
                </a:solidFill>
                <a:latin typeface="Calibri Light"/>
                <a:ea typeface="Calibri Light"/>
                <a:cs typeface="Calibri Light"/>
              </a:rPr>
              <a:t>13.4),</a:t>
            </a:r>
            <a:r>
              <a:rPr lang="en-US" sz="1800" i="1" dirty="0">
                <a:solidFill>
                  <a:srgbClr val="1F1F1F"/>
                </a:solidFill>
                <a:latin typeface="Calibri Light"/>
                <a:ea typeface="Calibri Light"/>
                <a:cs typeface="Calibri Light"/>
              </a:rPr>
              <a:t> </a:t>
            </a:r>
            <a:r>
              <a:rPr lang="en-US" i="1" dirty="0">
                <a:solidFill>
                  <a:srgbClr val="1F1F1F"/>
                </a:solidFill>
                <a:latin typeface="Calibri Light"/>
                <a:ea typeface="Calibri Light"/>
                <a:cs typeface="Calibri Light"/>
              </a:rPr>
              <a:t>MLK (13.0)</a:t>
            </a:r>
            <a:endParaRPr lang="en-US" b="1" i="1" dirty="0">
              <a:latin typeface="Calibri Light"/>
              <a:ea typeface="Calibri Light"/>
              <a:cs typeface="Calibri Light"/>
            </a:endParaRPr>
          </a:p>
        </p:txBody>
      </p:sp>
      <p:sp>
        <p:nvSpPr>
          <p:cNvPr id="4" name="Slide Number Placeholder 3">
            <a:extLst>
              <a:ext uri="{FF2B5EF4-FFF2-40B4-BE49-F238E27FC236}">
                <a16:creationId xmlns:a16="http://schemas.microsoft.com/office/drawing/2014/main" id="{C9B454F5-3E40-4151-021D-A0C8BD460F20}"/>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3496810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Students with Disabilities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2217397150"/>
              </p:ext>
            </p:extLst>
          </p:nvPr>
        </p:nvGraphicFramePr>
        <p:xfrm>
          <a:off x="11009" y="1093649"/>
          <a:ext cx="12169982" cy="4858264"/>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3">
                  <a:extLst>
                    <a:ext uri="{9D8B030D-6E8A-4147-A177-3AD203B41FA5}">
                      <a16:colId xmlns:a16="http://schemas.microsoft.com/office/drawing/2014/main" val="2706965550"/>
                    </a:ext>
                  </a:extLst>
                </a:gridCol>
                <a:gridCol w="3059583">
                  <a:extLst>
                    <a:ext uri="{9D8B030D-6E8A-4147-A177-3AD203B41FA5}">
                      <a16:colId xmlns:a16="http://schemas.microsoft.com/office/drawing/2014/main" val="3149921876"/>
                    </a:ext>
                  </a:extLst>
                </a:gridCol>
              </a:tblGrid>
              <a:tr h="795065">
                <a:tc rowSpan="2">
                  <a:txBody>
                    <a:bodyPr/>
                    <a:lstStyle/>
                    <a:p>
                      <a:pPr>
                        <a:lnSpc>
                          <a:spcPct val="115000"/>
                        </a:lnSpc>
                      </a:pPr>
                      <a:endParaRPr lang="en-US" sz="20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WITH DISABILITIES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80457">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2023</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3</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rd</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40.6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29.3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60286388"/>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4</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28.2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31.7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+3.5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86274383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5</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19.4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-4.0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13854587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6</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27.2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582910832"/>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7</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61073144"/>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8</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16.5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25.5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+9.0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11009" y="6033188"/>
            <a:ext cx="12169982" cy="923330"/>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Calibri Light"/>
                <a:ea typeface="Calibri Light"/>
                <a:cs typeface="Calibri Light"/>
              </a:rPr>
              <a:t>SUMMARY: </a:t>
            </a:r>
            <a:r>
              <a:rPr lang="en-US" i="1" dirty="0">
                <a:solidFill>
                  <a:srgbClr val="1F1F1F"/>
                </a:solidFill>
                <a:effectLst/>
                <a:highlight>
                  <a:srgbClr val="FFFFFF"/>
                </a:highlight>
                <a:latin typeface="Calibri Light"/>
                <a:ea typeface="Calibri Light"/>
                <a:cs typeface="Calibri Light"/>
              </a:rPr>
              <a:t>Our </a:t>
            </a:r>
            <a:r>
              <a:rPr lang="en-US" i="1" dirty="0">
                <a:solidFill>
                  <a:srgbClr val="1F1F1F"/>
                </a:solidFill>
                <a:highlight>
                  <a:srgbClr val="FFFFFF"/>
                </a:highlight>
                <a:latin typeface="Calibri Light"/>
                <a:ea typeface="Calibri Light"/>
                <a:cs typeface="Calibri Light"/>
              </a:rPr>
              <a:t>s</a:t>
            </a:r>
            <a:r>
              <a:rPr lang="en-US" i="1" dirty="0">
                <a:solidFill>
                  <a:srgbClr val="1F1F1F"/>
                </a:solidFill>
                <a:effectLst/>
                <a:highlight>
                  <a:srgbClr val="FFFFFF"/>
                </a:highlight>
                <a:latin typeface="Calibri Light"/>
                <a:ea typeface="Calibri Light"/>
                <a:cs typeface="Calibri Light"/>
              </a:rPr>
              <a:t>tudents with disabilities</a:t>
            </a:r>
            <a:r>
              <a:rPr lang="en-US" i="1" dirty="0">
                <a:solidFill>
                  <a:srgbClr val="1F1F1F"/>
                </a:solidFill>
                <a:highlight>
                  <a:srgbClr val="FFFFFF"/>
                </a:highlight>
                <a:latin typeface="Calibri Light"/>
                <a:ea typeface="Calibri Light"/>
                <a:cs typeface="Calibri Light"/>
              </a:rPr>
              <a:t> </a:t>
            </a:r>
            <a:r>
              <a:rPr lang="en-US" i="1" dirty="0">
                <a:solidFill>
                  <a:srgbClr val="1F1F1F"/>
                </a:solidFill>
                <a:effectLst/>
                <a:highlight>
                  <a:srgbClr val="FFFFFF"/>
                </a:highlight>
                <a:latin typeface="Calibri Light"/>
                <a:ea typeface="Calibri Light"/>
                <a:cs typeface="Calibri Light"/>
              </a:rPr>
              <a:t>are growing in </a:t>
            </a:r>
            <a:r>
              <a:rPr lang="en-US" i="1" dirty="0">
                <a:solidFill>
                  <a:srgbClr val="1F1F1F"/>
                </a:solidFill>
                <a:highlight>
                  <a:srgbClr val="FFFFFF"/>
                </a:highlight>
                <a:latin typeface="Calibri Light"/>
                <a:ea typeface="Calibri Light"/>
                <a:cs typeface="Calibri Light"/>
              </a:rPr>
              <a:t>math achievement</a:t>
            </a:r>
            <a:r>
              <a:rPr lang="en-US" i="1" dirty="0">
                <a:solidFill>
                  <a:srgbClr val="1F1F1F"/>
                </a:solidFill>
                <a:effectLst/>
                <a:highlight>
                  <a:srgbClr val="FFFFFF"/>
                </a:highlight>
                <a:latin typeface="Calibri Light"/>
                <a:ea typeface="Calibri Light"/>
                <a:cs typeface="Calibri Light"/>
              </a:rPr>
              <a:t>. </a:t>
            </a:r>
            <a:r>
              <a:rPr lang="en-US" i="1" dirty="0">
                <a:solidFill>
                  <a:srgbClr val="1F1F1F"/>
                </a:solidFill>
                <a:highlight>
                  <a:srgbClr val="FFFFFF"/>
                </a:highlight>
                <a:latin typeface="Calibri Light"/>
                <a:ea typeface="Calibri Light"/>
                <a:cs typeface="Calibri Light"/>
              </a:rPr>
              <a:t>However, serious attention must be given to the scores of 3rd grade students. </a:t>
            </a:r>
            <a:r>
              <a:rPr lang="en-US" sz="1800" i="1" dirty="0">
                <a:solidFill>
                  <a:srgbClr val="1F1F1F"/>
                </a:solidFill>
                <a:latin typeface="Calibri Light"/>
                <a:ea typeface="Calibri Light"/>
                <a:cs typeface="Calibri Light"/>
              </a:rPr>
              <a:t>Highlights</a:t>
            </a:r>
            <a:r>
              <a:rPr lang="en-US" i="1" dirty="0">
                <a:solidFill>
                  <a:srgbClr val="1F1F1F"/>
                </a:solidFill>
                <a:latin typeface="Calibri Light"/>
                <a:ea typeface="Calibri Light"/>
                <a:cs typeface="Calibri Light"/>
              </a:rPr>
              <a:t> of the </a:t>
            </a:r>
            <a:r>
              <a:rPr lang="en-US" sz="1800" i="1" dirty="0">
                <a:solidFill>
                  <a:srgbClr val="1F1F1F"/>
                </a:solidFill>
                <a:latin typeface="Calibri Light"/>
                <a:ea typeface="Calibri Light"/>
                <a:cs typeface="Calibri Light"/>
              </a:rPr>
              <a:t>number of SWD students scoring developing or above</a:t>
            </a:r>
            <a:r>
              <a:rPr lang="en-US" i="1" dirty="0">
                <a:solidFill>
                  <a:srgbClr val="1F1F1F"/>
                </a:solidFill>
                <a:highlight>
                  <a:srgbClr val="FFFFFF"/>
                </a:highlight>
                <a:latin typeface="Calibri Light"/>
                <a:ea typeface="Calibri Light"/>
                <a:cs typeface="Calibri Light"/>
              </a:rPr>
              <a:t>: Alexander II (85.7); </a:t>
            </a:r>
            <a:r>
              <a:rPr lang="en-US" i="1" dirty="0" err="1">
                <a:solidFill>
                  <a:srgbClr val="1F1F1F"/>
                </a:solidFill>
                <a:highlight>
                  <a:srgbClr val="FFFFFF"/>
                </a:highlight>
                <a:latin typeface="Calibri Light"/>
                <a:ea typeface="Calibri Light"/>
                <a:cs typeface="Calibri Light"/>
              </a:rPr>
              <a:t>Burdell</a:t>
            </a:r>
            <a:r>
              <a:rPr lang="en-US" i="1" dirty="0">
                <a:solidFill>
                  <a:srgbClr val="1F1F1F"/>
                </a:solidFill>
                <a:highlight>
                  <a:srgbClr val="FFFFFF"/>
                </a:highlight>
                <a:latin typeface="Calibri Light"/>
                <a:ea typeface="Calibri Light"/>
                <a:cs typeface="Calibri Light"/>
              </a:rPr>
              <a:t>-Hunt (52.4), Skyview (60.9)</a:t>
            </a:r>
            <a:endParaRPr lang="en-US" b="1" i="1" dirty="0">
              <a:latin typeface="Calibri Light"/>
              <a:ea typeface="Calibri Light"/>
              <a:cs typeface="Calibri Light"/>
            </a:endParaRPr>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p:txBody>
          <a:bodyPr/>
          <a:lstStyle/>
          <a:p>
            <a:fld id="{28E6F07D-F62F-4C3B-A21E-2367E9A39921}" type="slidenum">
              <a:rPr lang="en-US" smtClean="0"/>
              <a:t>11</a:t>
            </a:fld>
            <a:endParaRPr lang="en-US" dirty="0"/>
          </a:p>
        </p:txBody>
      </p:sp>
    </p:spTree>
    <p:extLst>
      <p:ext uri="{BB962C8B-B14F-4D97-AF65-F5344CB8AC3E}">
        <p14:creationId xmlns:p14="http://schemas.microsoft.com/office/powerpoint/2010/main" val="1209755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3262718545"/>
              </p:ext>
            </p:extLst>
          </p:nvPr>
        </p:nvGraphicFramePr>
        <p:xfrm>
          <a:off x="11009" y="1072342"/>
          <a:ext cx="12169980" cy="5019590"/>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2">
                  <a:extLst>
                    <a:ext uri="{9D8B030D-6E8A-4147-A177-3AD203B41FA5}">
                      <a16:colId xmlns:a16="http://schemas.microsoft.com/office/drawing/2014/main" val="2706965550"/>
                    </a:ext>
                  </a:extLst>
                </a:gridCol>
                <a:gridCol w="3059582">
                  <a:extLst>
                    <a:ext uri="{9D8B030D-6E8A-4147-A177-3AD203B41FA5}">
                      <a16:colId xmlns:a16="http://schemas.microsoft.com/office/drawing/2014/main" val="3149921876"/>
                    </a:ext>
                  </a:extLst>
                </a:gridCol>
              </a:tblGrid>
              <a:tr h="821466">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ELL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99732">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a:rPr>
                        <a:t>2023</a:t>
                      </a:r>
                      <a:endParaRPr lang="en-US" sz="20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a:rPr>
                        <a:t>2024</a:t>
                      </a:r>
                      <a:endParaRPr lang="en-US" sz="20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a:rPr>
                        <a:t>Change</a:t>
                      </a:r>
                      <a:endParaRPr lang="en-US" sz="20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a:rPr>
                        <a:t>3</a:t>
                      </a:r>
                      <a:r>
                        <a:rPr lang="en-US" sz="2000" b="1" kern="100" baseline="30000">
                          <a:solidFill>
                            <a:srgbClr val="000000"/>
                          </a:solidFill>
                          <a:effectLst/>
                          <a:highlight>
                            <a:srgbClr val="D9D9D9"/>
                          </a:highlight>
                          <a:latin typeface="+mj-lt"/>
                          <a:ea typeface="Aptos" panose="020B0004020202020204" pitchFamily="34" charset="0"/>
                          <a:cs typeface="Times New Roman"/>
                        </a:rPr>
                        <a:t>rd</a:t>
                      </a:r>
                      <a:r>
                        <a:rPr lang="en-US" sz="2000" b="1" kern="100">
                          <a:solidFill>
                            <a:srgbClr val="000000"/>
                          </a:solidFill>
                          <a:effectLst/>
                          <a:highlight>
                            <a:srgbClr val="D9D9D9"/>
                          </a:highlight>
                          <a:latin typeface="+mj-lt"/>
                          <a:ea typeface="Aptos" panose="020B0004020202020204" pitchFamily="34" charset="0"/>
                          <a:cs typeface="Times New Roman"/>
                        </a:rPr>
                        <a:t> grade</a:t>
                      </a:r>
                      <a:endParaRPr lang="en-US" sz="2000" kern="100">
                        <a:effectLst/>
                        <a:highlight>
                          <a:srgbClr val="D9D9D9"/>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mj-lt"/>
                          <a:ea typeface="Aptos" panose="020B0004020202020204" pitchFamily="34" charset="0"/>
                          <a:cs typeface="Times New Roman"/>
                        </a:rPr>
                        <a:t>51.4</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45.3</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a:rPr>
                        <a:t>-6.1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60286388"/>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a:rPr>
                        <a:t>4</a:t>
                      </a:r>
                      <a:r>
                        <a:rPr lang="en-US" sz="2000" b="1" kern="100" baseline="30000">
                          <a:solidFill>
                            <a:srgbClr val="000000"/>
                          </a:solidFill>
                          <a:effectLst/>
                          <a:highlight>
                            <a:srgbClr val="F2F2F2"/>
                          </a:highlight>
                          <a:latin typeface="+mj-lt"/>
                          <a:ea typeface="Aptos" panose="020B0004020202020204" pitchFamily="34" charset="0"/>
                          <a:cs typeface="Times New Roman"/>
                        </a:rPr>
                        <a:t>th</a:t>
                      </a:r>
                      <a:r>
                        <a:rPr lang="en-US" sz="2000" b="1" kern="100">
                          <a:solidFill>
                            <a:srgbClr val="000000"/>
                          </a:solidFill>
                          <a:effectLst/>
                          <a:highlight>
                            <a:srgbClr val="F2F2F2"/>
                          </a:highlight>
                          <a:latin typeface="+mj-lt"/>
                          <a:ea typeface="Aptos" panose="020B0004020202020204" pitchFamily="34" charset="0"/>
                          <a:cs typeface="Times New Roman"/>
                        </a:rPr>
                        <a:t> grade</a:t>
                      </a:r>
                      <a:endParaRPr lang="en-US" sz="2000" kern="100">
                        <a:effectLst/>
                        <a:highlight>
                          <a:srgbClr val="F2F2F2"/>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mj-lt"/>
                          <a:ea typeface="Aptos" panose="020B0004020202020204" pitchFamily="34" charset="0"/>
                          <a:cs typeface="Times New Roman"/>
                        </a:rPr>
                        <a:t>56.4</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mj-lt"/>
                          <a:ea typeface="Aptos" panose="020B0004020202020204" pitchFamily="34" charset="0"/>
                          <a:cs typeface="Times New Roman"/>
                        </a:rPr>
                        <a:t>61.6</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FC000"/>
                          </a:highlight>
                          <a:latin typeface="+mj-lt"/>
                          <a:ea typeface="Aptos" panose="020B0004020202020204" pitchFamily="34" charset="0"/>
                          <a:cs typeface="Times New Roman"/>
                        </a:rPr>
                        <a:t>+5.2</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86274383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a:rPr>
                        <a:t>5</a:t>
                      </a:r>
                      <a:r>
                        <a:rPr lang="en-US" sz="2000" b="1" kern="100" baseline="30000">
                          <a:solidFill>
                            <a:srgbClr val="000000"/>
                          </a:solidFill>
                          <a:effectLst/>
                          <a:highlight>
                            <a:srgbClr val="D9D9D9"/>
                          </a:highlight>
                          <a:latin typeface="+mj-lt"/>
                          <a:ea typeface="Aptos" panose="020B0004020202020204" pitchFamily="34" charset="0"/>
                          <a:cs typeface="Times New Roman"/>
                        </a:rPr>
                        <a:t>th</a:t>
                      </a:r>
                      <a:r>
                        <a:rPr lang="en-US" sz="2000" b="1" kern="100">
                          <a:solidFill>
                            <a:srgbClr val="000000"/>
                          </a:solidFill>
                          <a:effectLst/>
                          <a:highlight>
                            <a:srgbClr val="D9D9D9"/>
                          </a:highlight>
                          <a:latin typeface="+mj-lt"/>
                          <a:ea typeface="Aptos" panose="020B0004020202020204" pitchFamily="34" charset="0"/>
                          <a:cs typeface="Times New Roman"/>
                        </a:rPr>
                        <a:t> grade</a:t>
                      </a:r>
                      <a:endParaRPr lang="en-US" sz="2000" kern="100">
                        <a:effectLst/>
                        <a:highlight>
                          <a:srgbClr val="D9D9D9"/>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mj-lt"/>
                          <a:ea typeface="Aptos" panose="020B0004020202020204" pitchFamily="34" charset="0"/>
                          <a:cs typeface="Times New Roman"/>
                        </a:rPr>
                        <a:t>33.4</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40.5</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a:rPr>
                        <a:t>+7.1</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13854587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a:rPr>
                        <a:t>6</a:t>
                      </a:r>
                      <a:r>
                        <a:rPr lang="en-US" sz="2000" b="1" kern="100" baseline="30000">
                          <a:solidFill>
                            <a:srgbClr val="000000"/>
                          </a:solidFill>
                          <a:effectLst/>
                          <a:highlight>
                            <a:srgbClr val="F2F2F2"/>
                          </a:highlight>
                          <a:latin typeface="+mj-lt"/>
                          <a:ea typeface="Aptos" panose="020B0004020202020204" pitchFamily="34" charset="0"/>
                          <a:cs typeface="Times New Roman"/>
                        </a:rPr>
                        <a:t>th</a:t>
                      </a:r>
                      <a:r>
                        <a:rPr lang="en-US" sz="2000" b="1" kern="100">
                          <a:solidFill>
                            <a:srgbClr val="000000"/>
                          </a:solidFill>
                          <a:effectLst/>
                          <a:highlight>
                            <a:srgbClr val="F2F2F2"/>
                          </a:highlight>
                          <a:latin typeface="+mj-lt"/>
                          <a:ea typeface="Aptos" panose="020B0004020202020204" pitchFamily="34" charset="0"/>
                          <a:cs typeface="Times New Roman"/>
                        </a:rPr>
                        <a:t> grade</a:t>
                      </a:r>
                      <a:endParaRPr lang="en-US" sz="2000" kern="100">
                        <a:effectLst/>
                        <a:highlight>
                          <a:srgbClr val="F2F2F2"/>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a:rPr>
                        <a:t>28.6</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a:rPr>
                        <a:t>33.3</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a:rPr>
                        <a:t>+4.7</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582910832"/>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a:rPr>
                        <a:t>7</a:t>
                      </a:r>
                      <a:r>
                        <a:rPr lang="en-US" sz="2000" b="1" kern="100" baseline="30000">
                          <a:solidFill>
                            <a:srgbClr val="000000"/>
                          </a:solidFill>
                          <a:effectLst/>
                          <a:highlight>
                            <a:srgbClr val="D9D9D9"/>
                          </a:highlight>
                          <a:latin typeface="+mj-lt"/>
                          <a:ea typeface="Aptos" panose="020B0004020202020204" pitchFamily="34" charset="0"/>
                          <a:cs typeface="Times New Roman"/>
                        </a:rPr>
                        <a:t>th</a:t>
                      </a:r>
                      <a:r>
                        <a:rPr lang="en-US" sz="2000" b="1" kern="100">
                          <a:solidFill>
                            <a:srgbClr val="000000"/>
                          </a:solidFill>
                          <a:effectLst/>
                          <a:highlight>
                            <a:srgbClr val="D9D9D9"/>
                          </a:highlight>
                          <a:latin typeface="+mj-lt"/>
                          <a:ea typeface="Aptos" panose="020B0004020202020204" pitchFamily="34" charset="0"/>
                          <a:cs typeface="Times New Roman"/>
                        </a:rPr>
                        <a:t> grade</a:t>
                      </a:r>
                      <a:endParaRPr lang="en-US" sz="2000" kern="100">
                        <a:effectLst/>
                        <a:highlight>
                          <a:srgbClr val="D9D9D9"/>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mj-lt"/>
                          <a:ea typeface="Aptos" panose="020B0004020202020204" pitchFamily="34" charset="0"/>
                          <a:cs typeface="Times New Roman"/>
                        </a:rPr>
                        <a:t>29.2</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a:rPr>
                        <a:t>31.5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a:rPr>
                        <a:t>+2.3</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61073144"/>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a:rPr>
                        <a:t>8</a:t>
                      </a:r>
                      <a:r>
                        <a:rPr lang="en-US" sz="2000" b="1" kern="100" baseline="30000">
                          <a:solidFill>
                            <a:srgbClr val="000000"/>
                          </a:solidFill>
                          <a:effectLst/>
                          <a:highlight>
                            <a:srgbClr val="F2F2F2"/>
                          </a:highlight>
                          <a:latin typeface="+mj-lt"/>
                          <a:ea typeface="Aptos" panose="020B0004020202020204" pitchFamily="34" charset="0"/>
                          <a:cs typeface="Times New Roman"/>
                        </a:rPr>
                        <a:t>th</a:t>
                      </a:r>
                      <a:r>
                        <a:rPr lang="en-US" sz="2000" b="1" kern="100">
                          <a:solidFill>
                            <a:srgbClr val="000000"/>
                          </a:solidFill>
                          <a:effectLst/>
                          <a:highlight>
                            <a:srgbClr val="F2F2F2"/>
                          </a:highlight>
                          <a:latin typeface="+mj-lt"/>
                          <a:ea typeface="Aptos" panose="020B0004020202020204" pitchFamily="34" charset="0"/>
                          <a:cs typeface="Times New Roman"/>
                        </a:rPr>
                        <a:t> grade</a:t>
                      </a:r>
                      <a:endParaRPr lang="en-US" sz="2000" kern="100">
                        <a:effectLst/>
                        <a:highlight>
                          <a:srgbClr val="F2F2F2"/>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a:rPr>
                        <a:t>34.2</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a:rPr>
                        <a:t>18.6</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a:rPr>
                        <a:t>-15.6</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5504" y="6095968"/>
            <a:ext cx="12203009" cy="369332"/>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Our ELL students are </a:t>
            </a:r>
            <a:r>
              <a:rPr lang="en-US" i="1">
                <a:solidFill>
                  <a:srgbClr val="1F1F1F"/>
                </a:solidFill>
                <a:highlight>
                  <a:srgbClr val="FFFFFF"/>
                </a:highlight>
                <a:latin typeface="Google Sans"/>
              </a:rPr>
              <a:t>progressing; however, scores of 3rd and 8th grade students are areas of concern.</a:t>
            </a:r>
            <a:endParaRPr lang="en-US" b="1" i="1"/>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2461616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1A06CFD7-F7DC-C689-E2BB-9611BE4D2C3E}"/>
              </a:ext>
            </a:extLst>
          </p:cNvPr>
          <p:cNvGraphicFramePr>
            <a:graphicFrameLocks noGrp="1"/>
          </p:cNvGraphicFramePr>
          <p:nvPr>
            <p:extLst>
              <p:ext uri="{D42A27DB-BD31-4B8C-83A1-F6EECF244321}">
                <p14:modId xmlns:p14="http://schemas.microsoft.com/office/powerpoint/2010/main" val="1017356096"/>
              </p:ext>
            </p:extLst>
          </p:nvPr>
        </p:nvGraphicFramePr>
        <p:xfrm>
          <a:off x="11009" y="1089585"/>
          <a:ext cx="12169982" cy="5051961"/>
        </p:xfrm>
        <a:graphic>
          <a:graphicData uri="http://schemas.openxmlformats.org/drawingml/2006/table">
            <a:tbl>
              <a:tblPr firstRow="1" bandRow="1"/>
              <a:tblGrid>
                <a:gridCol w="2438622">
                  <a:extLst>
                    <a:ext uri="{9D8B030D-6E8A-4147-A177-3AD203B41FA5}">
                      <a16:colId xmlns:a16="http://schemas.microsoft.com/office/drawing/2014/main" val="2796704754"/>
                    </a:ext>
                  </a:extLst>
                </a:gridCol>
                <a:gridCol w="1479276">
                  <a:extLst>
                    <a:ext uri="{9D8B030D-6E8A-4147-A177-3AD203B41FA5}">
                      <a16:colId xmlns:a16="http://schemas.microsoft.com/office/drawing/2014/main" val="1850629130"/>
                    </a:ext>
                  </a:extLst>
                </a:gridCol>
                <a:gridCol w="1577782">
                  <a:extLst>
                    <a:ext uri="{9D8B030D-6E8A-4147-A177-3AD203B41FA5}">
                      <a16:colId xmlns:a16="http://schemas.microsoft.com/office/drawing/2014/main" val="3095193812"/>
                    </a:ext>
                  </a:extLst>
                </a:gridCol>
                <a:gridCol w="1577782">
                  <a:extLst>
                    <a:ext uri="{9D8B030D-6E8A-4147-A177-3AD203B41FA5}">
                      <a16:colId xmlns:a16="http://schemas.microsoft.com/office/drawing/2014/main" val="341532965"/>
                    </a:ext>
                  </a:extLst>
                </a:gridCol>
                <a:gridCol w="1456150">
                  <a:extLst>
                    <a:ext uri="{9D8B030D-6E8A-4147-A177-3AD203B41FA5}">
                      <a16:colId xmlns:a16="http://schemas.microsoft.com/office/drawing/2014/main" val="1511969137"/>
                    </a:ext>
                  </a:extLst>
                </a:gridCol>
                <a:gridCol w="1820185">
                  <a:extLst>
                    <a:ext uri="{9D8B030D-6E8A-4147-A177-3AD203B41FA5}">
                      <a16:colId xmlns:a16="http://schemas.microsoft.com/office/drawing/2014/main" val="3480062694"/>
                    </a:ext>
                  </a:extLst>
                </a:gridCol>
                <a:gridCol w="1820185">
                  <a:extLst>
                    <a:ext uri="{9D8B030D-6E8A-4147-A177-3AD203B41FA5}">
                      <a16:colId xmlns:a16="http://schemas.microsoft.com/office/drawing/2014/main" val="1602190128"/>
                    </a:ext>
                  </a:extLst>
                </a:gridCol>
              </a:tblGrid>
              <a:tr h="826189">
                <a:tc rowSpan="2">
                  <a:txBody>
                    <a:bodyPr/>
                    <a:lstStyle/>
                    <a:p>
                      <a:pPr>
                        <a:lnSpc>
                          <a:spcPct val="115000"/>
                        </a:lnSpc>
                      </a:pPr>
                      <a:endParaRPr lang="en-US" sz="20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PERCENT OF GIFTED STUDENTS SCORING</a:t>
                      </a:r>
                      <a:endParaRPr lang="en-US" sz="18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 PROFICIENT OR ABOVE </a:t>
                      </a:r>
                      <a:endParaRPr lang="en-US" sz="18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PERCENT OF GIFTED STUDENTS SCORING</a:t>
                      </a:r>
                      <a:endParaRPr lang="en-US" sz="1800" kern="10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a:ea typeface="Aptos" panose="020B0004020202020204" pitchFamily="34" charset="0"/>
                          <a:cs typeface="Times New Roman"/>
                        </a:rPr>
                        <a:t> DISTINGUISHED</a:t>
                      </a:r>
                      <a:endParaRPr lang="en-US" sz="1800" kern="10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7743555"/>
                  </a:ext>
                </a:extLst>
              </a:tr>
              <a:tr h="60710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2023</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2023</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2024</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a:ea typeface="Aptos" panose="020B0004020202020204" pitchFamily="34" charset="0"/>
                          <a:cs typeface="Times New Roman"/>
                        </a:rPr>
                        <a:t>Change</a:t>
                      </a:r>
                      <a:endParaRPr lang="en-US" sz="2000"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73964311"/>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3</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rd</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Calibri Light"/>
                          <a:ea typeface="Aptos" panose="020B0004020202020204" pitchFamily="34" charset="0"/>
                          <a:cs typeface="Times New Roman"/>
                        </a:rPr>
                        <a:t>98.4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D9D9D9"/>
                          </a:highlight>
                          <a:latin typeface="Calibri Light"/>
                          <a:ea typeface="Aptos" panose="020B0004020202020204" pitchFamily="34" charset="0"/>
                          <a:cs typeface="Times New Roman"/>
                        </a:rPr>
                        <a:t>93.4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a:effectLst/>
                          <a:highlight>
                            <a:srgbClr val="FFC000"/>
                          </a:highlight>
                          <a:latin typeface="Calibri Light"/>
                          <a:ea typeface="Aptos" panose="020B0004020202020204" pitchFamily="34" charset="0"/>
                          <a:cs typeface="Times New Roman"/>
                        </a:rPr>
                        <a:t>-5.0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42.1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-20.8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1256227"/>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4</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Calibri Light"/>
                          <a:ea typeface="Aptos" panose="020B0004020202020204" pitchFamily="34" charset="0"/>
                          <a:cs typeface="Times New Roman"/>
                        </a:rPr>
                        <a:t>91.5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Calibri Light"/>
                          <a:ea typeface="Aptos" panose="020B0004020202020204" pitchFamily="34" charset="0"/>
                          <a:cs typeface="Times New Roman"/>
                        </a:rPr>
                        <a:t>93.1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42.6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54.5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+11.9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290194593"/>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5</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76.3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83.2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+6.9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35.1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39.6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+4.5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633099248"/>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6</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62.6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53.2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-9.4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14.1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699608089"/>
                  </a:ext>
                </a:extLst>
              </a:tr>
              <a:tr h="58313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a:ea typeface="Aptos" panose="020B0004020202020204" pitchFamily="34" charset="0"/>
                          <a:cs typeface="Times New Roman"/>
                        </a:rPr>
                        <a:t>7</a:t>
                      </a:r>
                      <a:r>
                        <a:rPr lang="en-US" sz="2000" b="1" kern="100" baseline="30000">
                          <a:solidFill>
                            <a:srgbClr val="000000"/>
                          </a:solidFill>
                          <a:effectLst/>
                          <a:highlight>
                            <a:srgbClr val="D9D9D9"/>
                          </a:highlight>
                          <a:latin typeface="Calibri Light"/>
                          <a:ea typeface="Aptos" panose="020B0004020202020204" pitchFamily="34" charset="0"/>
                          <a:cs typeface="Times New Roman"/>
                        </a:rPr>
                        <a:t>th</a:t>
                      </a:r>
                      <a:r>
                        <a:rPr lang="en-US" sz="2000" b="1" kern="100">
                          <a:solidFill>
                            <a:srgbClr val="000000"/>
                          </a:solidFill>
                          <a:effectLst/>
                          <a:highlight>
                            <a:srgbClr val="D9D9D9"/>
                          </a:highlight>
                          <a:latin typeface="Calibri Light"/>
                          <a:ea typeface="Aptos" panose="020B0004020202020204" pitchFamily="34" charset="0"/>
                          <a:cs typeface="Times New Roman"/>
                        </a:rPr>
                        <a:t> grade</a:t>
                      </a:r>
                      <a:endParaRPr lang="en-US" sz="2000" kern="10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64.8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62.1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-2.7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15.9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Calibri Light"/>
                          <a:ea typeface="Aptos" panose="020B0004020202020204" pitchFamily="34" charset="0"/>
                          <a:cs typeface="Times New Roman"/>
                        </a:rPr>
                        <a:t>23.4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+7.5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727349050"/>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a:ea typeface="Aptos" panose="020B0004020202020204" pitchFamily="34" charset="0"/>
                          <a:cs typeface="Times New Roman"/>
                        </a:rPr>
                        <a:t>8</a:t>
                      </a:r>
                      <a:r>
                        <a:rPr lang="en-US" sz="2000" b="1" kern="100" baseline="30000">
                          <a:solidFill>
                            <a:srgbClr val="000000"/>
                          </a:solidFill>
                          <a:effectLst/>
                          <a:highlight>
                            <a:srgbClr val="F2F2F2"/>
                          </a:highlight>
                          <a:latin typeface="Calibri Light"/>
                          <a:ea typeface="Aptos" panose="020B0004020202020204" pitchFamily="34" charset="0"/>
                          <a:cs typeface="Times New Roman"/>
                        </a:rPr>
                        <a:t>th</a:t>
                      </a:r>
                      <a:r>
                        <a:rPr lang="en-US" sz="2000" b="1" kern="100">
                          <a:solidFill>
                            <a:srgbClr val="000000"/>
                          </a:solidFill>
                          <a:effectLst/>
                          <a:highlight>
                            <a:srgbClr val="F2F2F2"/>
                          </a:highlight>
                          <a:latin typeface="Calibri Light"/>
                          <a:ea typeface="Aptos" panose="020B0004020202020204" pitchFamily="34" charset="0"/>
                          <a:cs typeface="Times New Roman"/>
                        </a:rPr>
                        <a:t> grade</a:t>
                      </a:r>
                      <a:endParaRPr lang="en-US" sz="2000" kern="100">
                        <a:effectLst/>
                        <a:highlight>
                          <a:srgbClr val="F2F2F2"/>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algn="ctr">
                        <a:lnSpc>
                          <a:spcPct val="114999"/>
                        </a:lnSpc>
                        <a:spcBef>
                          <a:spcPts val="0"/>
                        </a:spcBef>
                        <a:spcAft>
                          <a:spcPts val="800"/>
                        </a:spcAft>
                        <a:buNone/>
                      </a:pPr>
                      <a:r>
                        <a:rPr lang="en-US" sz="2000" kern="100">
                          <a:effectLst/>
                          <a:highlight>
                            <a:srgbClr val="F2F2F2"/>
                          </a:highlight>
                          <a:latin typeface="Calibri Light"/>
                          <a:cs typeface="Times New Roman"/>
                        </a:rPr>
                        <a:t>73.2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70.7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39.5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Calibri Light"/>
                          <a:ea typeface="Aptos" panose="020B0004020202020204" pitchFamily="34" charset="0"/>
                          <a:cs typeface="Times New Roman"/>
                        </a:rPr>
                        <a:t>39.0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Calibri Light"/>
                          <a:ea typeface="Aptos" panose="020B0004020202020204" pitchFamily="34" charset="0"/>
                          <a:cs typeface="Times New Roman"/>
                        </a:rPr>
                        <a:t>-0.5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487699197"/>
                  </a:ext>
                </a:extLst>
              </a:tr>
            </a:tbl>
          </a:graphicData>
        </a:graphic>
      </p:graphicFrame>
      <p:sp>
        <p:nvSpPr>
          <p:cNvPr id="7" name="TextBox 6">
            <a:extLst>
              <a:ext uri="{FF2B5EF4-FFF2-40B4-BE49-F238E27FC236}">
                <a16:creationId xmlns:a16="http://schemas.microsoft.com/office/drawing/2014/main" id="{77B7BDFB-9AD3-68AC-A0C1-A55A619056FD}"/>
              </a:ext>
            </a:extLst>
          </p:cNvPr>
          <p:cNvSpPr txBox="1"/>
          <p:nvPr/>
        </p:nvSpPr>
        <p:spPr>
          <a:xfrm>
            <a:off x="42470" y="6174794"/>
            <a:ext cx="12160539" cy="646331"/>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Calibri Light"/>
                <a:ea typeface="Calibri Light"/>
                <a:cs typeface="Calibri Light"/>
              </a:rPr>
              <a:t>SUMMARY: </a:t>
            </a:r>
            <a:r>
              <a:rPr lang="en-US" dirty="0">
                <a:solidFill>
                  <a:srgbClr val="1F1F1F"/>
                </a:solidFill>
                <a:highlight>
                  <a:srgbClr val="FFFFFF"/>
                </a:highlight>
                <a:latin typeface="Calibri Light"/>
                <a:ea typeface="Calibri Light"/>
                <a:cs typeface="Calibri Light"/>
              </a:rPr>
              <a:t>Gifted student performance on math assessments is concerning. We must address gaps in mathematical reasoning. Highlights: 100% of gifted students at Williams and Hartley scored proficient or distinguished.  </a:t>
            </a:r>
          </a:p>
        </p:txBody>
      </p:sp>
      <p:sp>
        <p:nvSpPr>
          <p:cNvPr id="4" name="Slide Number Placeholder 3">
            <a:extLst>
              <a:ext uri="{FF2B5EF4-FFF2-40B4-BE49-F238E27FC236}">
                <a16:creationId xmlns:a16="http://schemas.microsoft.com/office/drawing/2014/main" id="{54F53FA3-9764-2011-651E-B3E6D7A7D238}"/>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3042148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End of Course Exam Summary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C4ED4734-9297-4253-B720-724549AD2F15}"/>
              </a:ext>
            </a:extLst>
          </p:cNvPr>
          <p:cNvGraphicFramePr>
            <a:graphicFrameLocks noGrp="1"/>
          </p:cNvGraphicFramePr>
          <p:nvPr>
            <p:extLst>
              <p:ext uri="{D42A27DB-BD31-4B8C-83A1-F6EECF244321}">
                <p14:modId xmlns:p14="http://schemas.microsoft.com/office/powerpoint/2010/main" val="1776251288"/>
              </p:ext>
            </p:extLst>
          </p:nvPr>
        </p:nvGraphicFramePr>
        <p:xfrm>
          <a:off x="11009" y="1223491"/>
          <a:ext cx="12169973" cy="3439320"/>
        </p:xfrm>
        <a:graphic>
          <a:graphicData uri="http://schemas.openxmlformats.org/drawingml/2006/table">
            <a:tbl>
              <a:tblPr firstRow="1" bandRow="1"/>
              <a:tblGrid>
                <a:gridCol w="1732321">
                  <a:extLst>
                    <a:ext uri="{9D8B030D-6E8A-4147-A177-3AD203B41FA5}">
                      <a16:colId xmlns:a16="http://schemas.microsoft.com/office/drawing/2014/main" val="3548675726"/>
                    </a:ext>
                  </a:extLst>
                </a:gridCol>
                <a:gridCol w="1733270">
                  <a:extLst>
                    <a:ext uri="{9D8B030D-6E8A-4147-A177-3AD203B41FA5}">
                      <a16:colId xmlns:a16="http://schemas.microsoft.com/office/drawing/2014/main" val="2241155274"/>
                    </a:ext>
                  </a:extLst>
                </a:gridCol>
                <a:gridCol w="1733270">
                  <a:extLst>
                    <a:ext uri="{9D8B030D-6E8A-4147-A177-3AD203B41FA5}">
                      <a16:colId xmlns:a16="http://schemas.microsoft.com/office/drawing/2014/main" val="2142865479"/>
                    </a:ext>
                  </a:extLst>
                </a:gridCol>
                <a:gridCol w="1752286">
                  <a:extLst>
                    <a:ext uri="{9D8B030D-6E8A-4147-A177-3AD203B41FA5}">
                      <a16:colId xmlns:a16="http://schemas.microsoft.com/office/drawing/2014/main" val="3585958801"/>
                    </a:ext>
                  </a:extLst>
                </a:gridCol>
                <a:gridCol w="1733270">
                  <a:extLst>
                    <a:ext uri="{9D8B030D-6E8A-4147-A177-3AD203B41FA5}">
                      <a16:colId xmlns:a16="http://schemas.microsoft.com/office/drawing/2014/main" val="2083884157"/>
                    </a:ext>
                  </a:extLst>
                </a:gridCol>
                <a:gridCol w="1733270">
                  <a:extLst>
                    <a:ext uri="{9D8B030D-6E8A-4147-A177-3AD203B41FA5}">
                      <a16:colId xmlns:a16="http://schemas.microsoft.com/office/drawing/2014/main" val="946972474"/>
                    </a:ext>
                  </a:extLst>
                </a:gridCol>
                <a:gridCol w="1752286">
                  <a:extLst>
                    <a:ext uri="{9D8B030D-6E8A-4147-A177-3AD203B41FA5}">
                      <a16:colId xmlns:a16="http://schemas.microsoft.com/office/drawing/2014/main" val="2685943971"/>
                    </a:ext>
                  </a:extLst>
                </a:gridCol>
              </a:tblGrid>
              <a:tr h="1299736">
                <a:tc>
                  <a:txBody>
                    <a:bodyPr/>
                    <a:lstStyle/>
                    <a:p>
                      <a:pPr>
                        <a:lnSpc>
                          <a:spcPct val="115000"/>
                        </a:lnSpc>
                      </a:pPr>
                      <a:endParaRPr lang="en-US" sz="2000" kern="100">
                        <a:effectLst/>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a:ea typeface="Aptos" panose="020B0004020202020204" pitchFamily="34" charset="0"/>
                          <a:cs typeface="Times New Roman"/>
                        </a:rPr>
                        <a:t>END OF COURSE TESTS</a:t>
                      </a:r>
                      <a:endParaRPr lang="en-US" sz="2000" kern="100" dirty="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a:ea typeface="Aptos" panose="020B0004020202020204" pitchFamily="34" charset="0"/>
                          <a:cs typeface="Times New Roman"/>
                        </a:rPr>
                        <a:t>PERCENT OF STUDENTS SCORING</a:t>
                      </a:r>
                      <a:endParaRPr lang="en-US" sz="2000" kern="100" dirty="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800"/>
                        </a:spcAft>
                      </a:pPr>
                      <a:r>
                        <a:rPr lang="en-US" sz="2000" b="1" i="1" kern="100" dirty="0">
                          <a:solidFill>
                            <a:srgbClr val="FFFFFF"/>
                          </a:solidFill>
                          <a:effectLst/>
                          <a:highlight>
                            <a:srgbClr val="000000"/>
                          </a:highlight>
                          <a:latin typeface="Calibri Light"/>
                          <a:ea typeface="Aptos" panose="020B0004020202020204" pitchFamily="34" charset="0"/>
                          <a:cs typeface="Times New Roman"/>
                        </a:rPr>
                        <a:t>DEVELOPING OR ABOVE</a:t>
                      </a:r>
                      <a:endParaRPr lang="en-US" sz="2000" kern="100" dirty="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lnL w="12700" cap="flat" cmpd="sng" algn="ctr">
                      <a:solidFill>
                        <a:srgbClr val="FFFFFF"/>
                      </a:solidFill>
                      <a:prstDash val="solid"/>
                      <a:round/>
                      <a:headEnd type="none" w="med" len="med"/>
                      <a:tailEnd type="none" w="med" len="med"/>
                    </a:lnL>
                  </a:tcPr>
                </a:tc>
                <a:tc hMerge="1">
                  <a:txBody>
                    <a:bodyPr/>
                    <a:lstStyle/>
                    <a:p>
                      <a:endParaRPr lang="en-US"/>
                    </a:p>
                  </a:txBody>
                  <a:tcPr>
                    <a:lnL w="12700" cap="flat" cmpd="sng" algn="ctr">
                      <a:solidFill>
                        <a:srgbClr val="FFFFFF"/>
                      </a:solidFill>
                      <a:prstDash val="solid"/>
                      <a:round/>
                      <a:headEnd type="none" w="med" len="med"/>
                      <a:tailEnd type="none" w="med" len="med"/>
                    </a:lnL>
                  </a:tcPr>
                </a:tc>
                <a:tc gridSpan="3">
                  <a:txBody>
                    <a:bodyPr/>
                    <a:lstStyle/>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a:ea typeface="Aptos" panose="020B0004020202020204" pitchFamily="34" charset="0"/>
                          <a:cs typeface="Times New Roman"/>
                        </a:rPr>
                        <a:t>END OF COURSE TESTS</a:t>
                      </a:r>
                      <a:endParaRPr lang="en-US" sz="2000" kern="100" dirty="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0"/>
                        </a:spcAft>
                      </a:pPr>
                      <a:r>
                        <a:rPr lang="en-US" sz="2000" b="1" i="1" kern="100" dirty="0">
                          <a:solidFill>
                            <a:srgbClr val="FFFFFF"/>
                          </a:solidFill>
                          <a:effectLst/>
                          <a:highlight>
                            <a:srgbClr val="000000"/>
                          </a:highlight>
                          <a:latin typeface="Calibri Light"/>
                          <a:ea typeface="Aptos" panose="020B0004020202020204" pitchFamily="34" charset="0"/>
                          <a:cs typeface="Times New Roman"/>
                        </a:rPr>
                        <a:t>PERCENT OF STUDENTS SCORING</a:t>
                      </a:r>
                      <a:endParaRPr lang="en-US" sz="2000" kern="100" dirty="0">
                        <a:effectLst/>
                        <a:highlight>
                          <a:srgbClr val="000000"/>
                        </a:highlight>
                        <a:latin typeface="Calibri Light"/>
                        <a:ea typeface="Aptos" panose="020B0004020202020204" pitchFamily="34" charset="0"/>
                        <a:cs typeface="Times New Roman"/>
                      </a:endParaRPr>
                    </a:p>
                    <a:p>
                      <a:pPr marL="0" marR="0" algn="ctr">
                        <a:lnSpc>
                          <a:spcPct val="115000"/>
                        </a:lnSpc>
                        <a:spcBef>
                          <a:spcPts val="0"/>
                        </a:spcBef>
                        <a:spcAft>
                          <a:spcPts val="800"/>
                        </a:spcAft>
                      </a:pPr>
                      <a:r>
                        <a:rPr lang="en-US" sz="2000" b="1" i="1" kern="100" dirty="0">
                          <a:solidFill>
                            <a:srgbClr val="FFFFFF"/>
                          </a:solidFill>
                          <a:effectLst/>
                          <a:highlight>
                            <a:srgbClr val="000000"/>
                          </a:highlight>
                          <a:latin typeface="Calibri Light"/>
                          <a:ea typeface="Aptos" panose="020B0004020202020204" pitchFamily="34" charset="0"/>
                          <a:cs typeface="Times New Roman"/>
                        </a:rPr>
                        <a:t>PROFICIENT OR ABOVE</a:t>
                      </a:r>
                      <a:endParaRPr lang="en-US" sz="2000" kern="100" dirty="0">
                        <a:effectLst/>
                        <a:highlight>
                          <a:srgbClr val="000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lnL w="12700" cap="flat" cmpd="sng" algn="ctr">
                      <a:solidFill>
                        <a:srgbClr val="FFFFFF"/>
                      </a:solidFill>
                      <a:prstDash val="solid"/>
                      <a:round/>
                      <a:headEnd type="none" w="med" len="med"/>
                      <a:tailEnd type="none" w="med" len="med"/>
                    </a:lnL>
                  </a:tcPr>
                </a:tc>
                <a:tc hMerge="1">
                  <a:txBody>
                    <a:bodyPr/>
                    <a:lstStyle/>
                    <a:p>
                      <a:endParaRPr lang="en-US"/>
                    </a:p>
                  </a:txBody>
                  <a:tcPr>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val="706791667"/>
                  </a:ext>
                </a:extLst>
              </a:tr>
              <a:tr h="677418">
                <a:tc>
                  <a:txBody>
                    <a:bodyPr/>
                    <a:lstStyle/>
                    <a:p>
                      <a:pPr>
                        <a:lnSpc>
                          <a:spcPct val="115000"/>
                        </a:lnSpc>
                      </a:pPr>
                      <a:endParaRPr lang="en-US" sz="2000" kern="100">
                        <a:effectLst/>
                        <a:latin typeface="Calibri Ligh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a:ea typeface="Aptos" panose="020B0004020202020204" pitchFamily="34" charset="0"/>
                          <a:cs typeface="Times New Roman"/>
                        </a:rPr>
                        <a:t>2023</a:t>
                      </a:r>
                    </a:p>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a:ea typeface="Aptos" panose="020B0004020202020204" pitchFamily="34" charset="0"/>
                          <a:cs typeface="Times New Roman"/>
                        </a:rPr>
                        <a:t>Algebra I</a:t>
                      </a:r>
                      <a:endParaRPr lang="en-US" sz="2000" b="1" kern="100" dirty="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a:ea typeface="Aptos" panose="020B0004020202020204" pitchFamily="34" charset="0"/>
                          <a:cs typeface="Times New Roman"/>
                        </a:rPr>
                        <a:t>2024</a:t>
                      </a:r>
                    </a:p>
                    <a:p>
                      <a:pPr marL="0" marR="0" lvl="0" algn="ctr">
                        <a:lnSpc>
                          <a:spcPct val="114999"/>
                        </a:lnSpc>
                        <a:spcBef>
                          <a:spcPts val="0"/>
                        </a:spcBef>
                        <a:spcAft>
                          <a:spcPts val="800"/>
                        </a:spcAft>
                        <a:buNone/>
                      </a:pPr>
                      <a:r>
                        <a:rPr lang="en-US" sz="2000" b="1" kern="100" dirty="0">
                          <a:solidFill>
                            <a:srgbClr val="000000"/>
                          </a:solidFill>
                          <a:effectLst/>
                          <a:highlight>
                            <a:srgbClr val="FFC000"/>
                          </a:highlight>
                          <a:latin typeface="Calibri Light"/>
                          <a:ea typeface="Aptos" panose="020B0004020202020204" pitchFamily="34" charset="0"/>
                          <a:cs typeface="Times New Roman"/>
                        </a:rPr>
                        <a:t>Algebra Concepts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a:ea typeface="Aptos" panose="020B0004020202020204" pitchFamily="34" charset="0"/>
                          <a:cs typeface="Times New Roman"/>
                        </a:rPr>
                        <a:t>Change</a:t>
                      </a:r>
                      <a:endParaRPr lang="en-US" sz="2000" b="1"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tc>
                  <a:txBody>
                    <a:bodyPr/>
                    <a:lstStyle/>
                    <a:p>
                      <a:pPr marL="0" marR="0" lvl="0" algn="ctr">
                        <a:lnSpc>
                          <a:spcPct val="114999"/>
                        </a:lnSpc>
                        <a:spcBef>
                          <a:spcPts val="0"/>
                        </a:spcBef>
                        <a:spcAft>
                          <a:spcPts val="800"/>
                        </a:spcAft>
                        <a:buNone/>
                      </a:pPr>
                      <a:r>
                        <a:rPr lang="en-US" sz="2000" b="1" i="0" u="none" strike="noStrike" kern="100" noProof="0" dirty="0">
                          <a:solidFill>
                            <a:srgbClr val="000000"/>
                          </a:solidFill>
                          <a:effectLst/>
                          <a:highlight>
                            <a:srgbClr val="FFC000"/>
                          </a:highlight>
                          <a:latin typeface="Calibri Light"/>
                        </a:rPr>
                        <a:t>2023</a:t>
                      </a:r>
                    </a:p>
                    <a:p>
                      <a:pPr marL="0" marR="0" lvl="0" algn="ctr">
                        <a:lnSpc>
                          <a:spcPct val="114999"/>
                        </a:lnSpc>
                        <a:spcBef>
                          <a:spcPts val="0"/>
                        </a:spcBef>
                        <a:spcAft>
                          <a:spcPts val="800"/>
                        </a:spcAft>
                        <a:buNone/>
                      </a:pPr>
                      <a:r>
                        <a:rPr lang="en-US" sz="2000" b="1" i="0" u="none" strike="noStrike" kern="100" noProof="0" dirty="0">
                          <a:solidFill>
                            <a:srgbClr val="000000"/>
                          </a:solidFill>
                          <a:effectLst/>
                          <a:highlight>
                            <a:srgbClr val="FFC000"/>
                          </a:highlight>
                          <a:latin typeface="Calibri Light"/>
                        </a:rPr>
                        <a:t>Algebra I</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lvl="0" algn="ctr">
                        <a:lnSpc>
                          <a:spcPct val="114999"/>
                        </a:lnSpc>
                        <a:spcBef>
                          <a:spcPts val="0"/>
                        </a:spcBef>
                        <a:spcAft>
                          <a:spcPts val="800"/>
                        </a:spcAft>
                        <a:buNone/>
                      </a:pPr>
                      <a:r>
                        <a:rPr lang="en-US" sz="2000" b="1" i="0" u="none" strike="noStrike" kern="100" noProof="0" dirty="0">
                          <a:solidFill>
                            <a:srgbClr val="000000"/>
                          </a:solidFill>
                          <a:effectLst/>
                          <a:highlight>
                            <a:srgbClr val="FFC000"/>
                          </a:highlight>
                          <a:latin typeface="Calibri Light"/>
                        </a:rPr>
                        <a:t>2024</a:t>
                      </a:r>
                    </a:p>
                    <a:p>
                      <a:pPr marL="0" marR="0" lvl="0" algn="ctr">
                        <a:lnSpc>
                          <a:spcPct val="114999"/>
                        </a:lnSpc>
                        <a:spcBef>
                          <a:spcPts val="0"/>
                        </a:spcBef>
                        <a:spcAft>
                          <a:spcPts val="800"/>
                        </a:spcAft>
                        <a:buNone/>
                      </a:pPr>
                      <a:r>
                        <a:rPr lang="en-US" sz="2000" b="1" i="0" u="none" strike="noStrike" kern="100" noProof="0">
                          <a:solidFill>
                            <a:srgbClr val="000000"/>
                          </a:solidFill>
                          <a:effectLst/>
                          <a:highlight>
                            <a:srgbClr val="FFC000"/>
                          </a:highlight>
                          <a:latin typeface="Calibri Light"/>
                        </a:rPr>
                        <a:t>Algebra Concepts</a:t>
                      </a:r>
                      <a:endParaRPr lang="en-US" sz="2000" b="1" dirty="0">
                        <a:latin typeface="Calibri Ligh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a:ea typeface="Aptos" panose="020B0004020202020204" pitchFamily="34" charset="0"/>
                          <a:cs typeface="Times New Roman"/>
                        </a:rPr>
                        <a:t>Change</a:t>
                      </a:r>
                      <a:endParaRPr lang="en-US" sz="2000" b="1" kern="100">
                        <a:effectLst/>
                        <a:highlight>
                          <a:srgbClr val="FFC000"/>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66527982"/>
                  </a:ext>
                </a:extLst>
              </a:tr>
              <a:tr h="457779">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a:ea typeface="Aptos" panose="020B0004020202020204" pitchFamily="34" charset="0"/>
                          <a:cs typeface="Times New Roman"/>
                        </a:rPr>
                        <a:t>8</a:t>
                      </a:r>
                      <a:r>
                        <a:rPr lang="en-US" sz="2000" b="1" kern="100" baseline="30000" dirty="0">
                          <a:solidFill>
                            <a:srgbClr val="000000"/>
                          </a:solidFill>
                          <a:effectLst/>
                          <a:highlight>
                            <a:srgbClr val="D9D9D9"/>
                          </a:highlight>
                          <a:latin typeface="Calibri Light"/>
                          <a:ea typeface="Aptos" panose="020B0004020202020204" pitchFamily="34" charset="0"/>
                          <a:cs typeface="Times New Roman"/>
                        </a:rPr>
                        <a:t>th</a:t>
                      </a:r>
                      <a:r>
                        <a:rPr lang="en-US" sz="2000" b="1" kern="100" dirty="0">
                          <a:solidFill>
                            <a:srgbClr val="000000"/>
                          </a:solidFill>
                          <a:effectLst/>
                          <a:highlight>
                            <a:srgbClr val="D9D9D9"/>
                          </a:highlight>
                          <a:latin typeface="Calibri Light"/>
                          <a:ea typeface="Aptos" panose="020B0004020202020204" pitchFamily="34" charset="0"/>
                          <a:cs typeface="Times New Roman"/>
                        </a:rPr>
                        <a:t> Grade</a:t>
                      </a:r>
                      <a:endParaRPr lang="en-US" sz="2000" kern="100" dirty="0">
                        <a:effectLst/>
                        <a:highlight>
                          <a:srgbClr val="D9D9D9"/>
                        </a:highlight>
                        <a:latin typeface="Calibri Ligh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41.4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52.1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FFC000"/>
                          </a:highlight>
                          <a:latin typeface="Calibri Light"/>
                          <a:ea typeface="Aptos" panose="020B0004020202020204" pitchFamily="34" charset="0"/>
                          <a:cs typeface="Times New Roman"/>
                        </a:rPr>
                        <a:t>+10.7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13.9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13.0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lvl="0" algn="ctr">
                        <a:lnSpc>
                          <a:spcPct val="114999"/>
                        </a:lnSpc>
                        <a:spcBef>
                          <a:spcPts val="0"/>
                        </a:spcBef>
                        <a:spcAft>
                          <a:spcPts val="800"/>
                        </a:spcAft>
                        <a:buNone/>
                      </a:pPr>
                      <a:r>
                        <a:rPr lang="en-US" sz="2000" kern="100" dirty="0">
                          <a:effectLst/>
                          <a:highlight>
                            <a:srgbClr val="FFC000"/>
                          </a:highlight>
                          <a:latin typeface="Calibri Light"/>
                          <a:ea typeface="Aptos" panose="020B0004020202020204" pitchFamily="34" charset="0"/>
                          <a:cs typeface="Times New Roman"/>
                        </a:rPr>
                        <a:t>-0.9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139391839"/>
                  </a:ext>
                </a:extLst>
              </a:tr>
              <a:tr h="457779">
                <a:tc>
                  <a:txBody>
                    <a:bodyPr/>
                    <a:lstStyle/>
                    <a:p>
                      <a:pPr marL="0" marR="0" algn="ctr">
                        <a:lnSpc>
                          <a:spcPct val="115000"/>
                        </a:lnSpc>
                        <a:spcBef>
                          <a:spcPts val="0"/>
                        </a:spcBef>
                        <a:spcAft>
                          <a:spcPts val="800"/>
                        </a:spcAft>
                      </a:pPr>
                      <a:r>
                        <a:rPr lang="en-US" sz="2000" b="1" kern="100" dirty="0">
                          <a:effectLst/>
                          <a:highlight>
                            <a:srgbClr val="D9D9D9"/>
                          </a:highlight>
                          <a:latin typeface="Calibri Light"/>
                          <a:ea typeface="Aptos" panose="020B0004020202020204" pitchFamily="34" charset="0"/>
                          <a:cs typeface="Times New Roman"/>
                        </a:rPr>
                        <a:t>9</a:t>
                      </a:r>
                      <a:r>
                        <a:rPr lang="en-US" sz="2000" b="1" kern="100" baseline="30000" dirty="0">
                          <a:effectLst/>
                          <a:highlight>
                            <a:srgbClr val="D9D9D9"/>
                          </a:highlight>
                          <a:latin typeface="Calibri Light"/>
                          <a:ea typeface="Aptos" panose="020B0004020202020204" pitchFamily="34" charset="0"/>
                          <a:cs typeface="Times New Roman"/>
                        </a:rPr>
                        <a:t>th</a:t>
                      </a:r>
                      <a:r>
                        <a:rPr lang="en-US" sz="2000" b="1" kern="100" dirty="0">
                          <a:effectLst/>
                          <a:highlight>
                            <a:srgbClr val="D9D9D9"/>
                          </a:highlight>
                          <a:latin typeface="Calibri Light"/>
                          <a:ea typeface="Aptos" panose="020B0004020202020204" pitchFamily="34" charset="0"/>
                          <a:cs typeface="Times New Roman"/>
                        </a:rPr>
                        <a:t> Grade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35.4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46.2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FFC000"/>
                          </a:highlight>
                          <a:latin typeface="Calibri Light"/>
                          <a:ea typeface="Aptos" panose="020B0004020202020204" pitchFamily="34" charset="0"/>
                          <a:cs typeface="Times New Roman"/>
                        </a:rPr>
                        <a:t>+10.8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D9D9D9"/>
                          </a:highlight>
                          <a:latin typeface="Calibri Light"/>
                          <a:ea typeface="Aptos" panose="020B0004020202020204" pitchFamily="34" charset="0"/>
                          <a:cs typeface="Times New Roman"/>
                        </a:rPr>
                        <a:t>15.2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dirty="0">
                          <a:effectLst/>
                          <a:highlight>
                            <a:srgbClr val="FFC000"/>
                          </a:highlight>
                          <a:latin typeface="Calibri Light"/>
                          <a:ea typeface="Aptos" panose="020B0004020202020204" pitchFamily="34" charset="0"/>
                          <a:cs typeface="Times New Roman"/>
                        </a:rPr>
                        <a:t>+6.6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95138023"/>
                  </a:ext>
                </a:extLst>
              </a:tr>
            </a:tbl>
          </a:graphicData>
        </a:graphic>
      </p:graphicFrame>
      <p:sp>
        <p:nvSpPr>
          <p:cNvPr id="7" name="TextBox 6">
            <a:extLst>
              <a:ext uri="{FF2B5EF4-FFF2-40B4-BE49-F238E27FC236}">
                <a16:creationId xmlns:a16="http://schemas.microsoft.com/office/drawing/2014/main" id="{AF5B794E-FE82-03AE-2369-91A1C1B16862}"/>
              </a:ext>
            </a:extLst>
          </p:cNvPr>
          <p:cNvSpPr txBox="1"/>
          <p:nvPr/>
        </p:nvSpPr>
        <p:spPr>
          <a:xfrm>
            <a:off x="-36848" y="5710023"/>
            <a:ext cx="12239857" cy="923330"/>
          </a:xfrm>
          <a:prstGeom prst="rect">
            <a:avLst/>
          </a:prstGeom>
          <a:noFill/>
        </p:spPr>
        <p:txBody>
          <a:bodyPr wrap="square" lIns="91440" tIns="45720" rIns="91440" bIns="45720" anchor="t">
            <a:spAutoFit/>
          </a:bodyPr>
          <a:lstStyle/>
          <a:p>
            <a:r>
              <a:rPr lang="en-US" b="1" i="1" dirty="0">
                <a:solidFill>
                  <a:srgbClr val="1F1F1F"/>
                </a:solidFill>
                <a:effectLst/>
                <a:highlight>
                  <a:srgbClr val="FFFFFF"/>
                </a:highlight>
                <a:latin typeface="Calibri Light"/>
                <a:ea typeface="Calibri Light"/>
                <a:cs typeface="Calibri Light"/>
              </a:rPr>
              <a:t>SUMMARY: </a:t>
            </a:r>
            <a:r>
              <a:rPr lang="en-US" i="1" dirty="0">
                <a:solidFill>
                  <a:srgbClr val="1F1F1F"/>
                </a:solidFill>
                <a:highlight>
                  <a:srgbClr val="FFFFFF"/>
                </a:highlight>
                <a:latin typeface="Calibri Light"/>
                <a:ea typeface="Calibri Light"/>
                <a:cs typeface="Calibri Light"/>
              </a:rPr>
              <a:t>Steady improvements noted with the following highlights </a:t>
            </a:r>
            <a:r>
              <a:rPr lang="en-US" i="1" dirty="0">
                <a:solidFill>
                  <a:srgbClr val="1F1F1F"/>
                </a:solidFill>
                <a:latin typeface="Calibri Light"/>
                <a:ea typeface="Calibri Light"/>
                <a:cs typeface="Calibri Light"/>
              </a:rPr>
              <a:t>of percentage point i</a:t>
            </a:r>
            <a:r>
              <a:rPr lang="en-US" sz="1800" i="1" dirty="0">
                <a:solidFill>
                  <a:srgbClr val="1F1F1F"/>
                </a:solidFill>
                <a:latin typeface="Calibri Light"/>
                <a:ea typeface="Calibri Light"/>
                <a:cs typeface="Calibri Light"/>
              </a:rPr>
              <a:t>ncreases in number of students scoring developing or above </a:t>
            </a:r>
            <a:r>
              <a:rPr lang="en-US" i="1" dirty="0">
                <a:solidFill>
                  <a:srgbClr val="1F1F1F"/>
                </a:solidFill>
                <a:highlight>
                  <a:srgbClr val="FFFFFF"/>
                </a:highlight>
                <a:latin typeface="Calibri Light"/>
                <a:ea typeface="Calibri Light"/>
                <a:cs typeface="Calibri Light"/>
              </a:rPr>
              <a:t>: </a:t>
            </a:r>
            <a:r>
              <a:rPr lang="en-US" i="1" dirty="0">
                <a:solidFill>
                  <a:srgbClr val="1F1F1F"/>
                </a:solidFill>
                <a:highlight>
                  <a:srgbClr val="FFFFFF"/>
                </a:highlight>
                <a:latin typeface="Calibri Light"/>
                <a:ea typeface="+mn-lt"/>
                <a:cs typeface="+mn-lt"/>
              </a:rPr>
              <a:t>Ballard-Hudson </a:t>
            </a:r>
            <a:r>
              <a:rPr lang="en-US" i="1" dirty="0">
                <a:solidFill>
                  <a:srgbClr val="1F1F1F"/>
                </a:solidFill>
                <a:highlight>
                  <a:srgbClr val="FFFFFF"/>
                </a:highlight>
                <a:latin typeface="Calibri Light"/>
                <a:ea typeface="Calibri"/>
                <a:cs typeface="Calibri"/>
              </a:rPr>
              <a:t>(31.75), </a:t>
            </a:r>
            <a:r>
              <a:rPr lang="en-US" i="1" dirty="0">
                <a:solidFill>
                  <a:srgbClr val="1F1F1F"/>
                </a:solidFill>
                <a:highlight>
                  <a:srgbClr val="FFFFFF"/>
                </a:highlight>
                <a:latin typeface="Calibri Light"/>
                <a:ea typeface="Calibri Light"/>
                <a:cs typeface="Calibri Light"/>
              </a:rPr>
              <a:t>Appling MS (27.35), Northeast HS (24.11), Howard HS (14.74), Rutland HS (11.05), VIP (10.00)</a:t>
            </a:r>
            <a:endParaRPr lang="en-US" i="1" dirty="0">
              <a:latin typeface="Calibri Light"/>
              <a:ea typeface="Calibri Light"/>
              <a:cs typeface="Calibri Light"/>
            </a:endParaRPr>
          </a:p>
        </p:txBody>
      </p:sp>
      <p:sp>
        <p:nvSpPr>
          <p:cNvPr id="4" name="Slide Number Placeholder 3">
            <a:extLst>
              <a:ext uri="{FF2B5EF4-FFF2-40B4-BE49-F238E27FC236}">
                <a16:creationId xmlns:a16="http://schemas.microsoft.com/office/drawing/2014/main" id="{3D092EFC-1080-751F-50EC-89A83909BFA2}"/>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2420982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BBFE80A5-8336-DF22-1146-F72A36FD966A}"/>
              </a:ext>
            </a:extLst>
          </p:cNvPr>
          <p:cNvSpPr txBox="1"/>
          <p:nvPr/>
        </p:nvSpPr>
        <p:spPr>
          <a:xfrm>
            <a:off x="1180035" y="2746758"/>
            <a:ext cx="9615461" cy="2862322"/>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2000" dirty="0">
                <a:latin typeface="Calibri Light"/>
                <a:ea typeface="calibri light"/>
                <a:cs typeface="calibri light"/>
              </a:rPr>
              <a:t>District PL days used to improve teachers' and school coaches' content knowledge and empower them to address specific instructional challenges in their classrooms.</a:t>
            </a:r>
            <a:endParaRPr lang="en-US" sz="2000" dirty="0">
              <a:latin typeface="Calibri Light"/>
              <a:ea typeface="Calibri Light"/>
              <a:cs typeface="Calibri Light"/>
            </a:endParaRPr>
          </a:p>
          <a:p>
            <a:endParaRPr lang="en-US" sz="2000" dirty="0">
              <a:latin typeface="Calibri Light"/>
              <a:ea typeface="calibri light"/>
              <a:cs typeface="calibri light"/>
            </a:endParaRPr>
          </a:p>
          <a:p>
            <a:pPr marL="285750" indent="-285750">
              <a:buFont typeface="Arial" panose="020B0604020202020204" pitchFamily="34" charset="0"/>
              <a:buChar char="•"/>
            </a:pPr>
            <a:r>
              <a:rPr lang="en-US" sz="2000" dirty="0">
                <a:latin typeface="Calibri Light"/>
                <a:ea typeface="Calibri Light"/>
                <a:cs typeface="Calibri Light"/>
              </a:rPr>
              <a:t>Provide</a:t>
            </a:r>
            <a:r>
              <a:rPr lang="en-US" sz="2000" dirty="0">
                <a:latin typeface="+mj-lt"/>
              </a:rPr>
              <a:t> principals with data-focused professional learning on how to analyze school data effectively to identify trends, strengths, and areas of improvement. </a:t>
            </a:r>
            <a:endParaRPr lang="en-US" sz="2000" dirty="0">
              <a:latin typeface="+mj-lt"/>
              <a:ea typeface="Calibri Light"/>
              <a:cs typeface="Calibri Light"/>
            </a:endParaRPr>
          </a:p>
          <a:p>
            <a:endParaRPr lang="en-US" sz="2000" dirty="0">
              <a:latin typeface="+mj-lt"/>
              <a:ea typeface="Calibri Light"/>
              <a:cs typeface="Calibri Light"/>
            </a:endParaRPr>
          </a:p>
          <a:p>
            <a:pPr marL="285750" indent="-285750">
              <a:buFont typeface="Arial" panose="020B0604020202020204" pitchFamily="34" charset="0"/>
              <a:buChar char="•"/>
            </a:pPr>
            <a:r>
              <a:rPr lang="en-US" sz="2000" dirty="0">
                <a:latin typeface="+mj-lt"/>
              </a:rPr>
              <a:t>Supporting principals in using their unique school data to tailor staff PL focused on building teacher capacity and student achievement.</a:t>
            </a:r>
            <a:endParaRPr lang="en-US" sz="2000" dirty="0">
              <a:latin typeface="+mj-lt"/>
              <a:ea typeface="Calibri Light"/>
              <a:cs typeface="Calibri Light"/>
            </a:endParaRPr>
          </a:p>
          <a:p>
            <a:pPr marL="285750" indent="-285750">
              <a:buFont typeface="Arial" panose="020B0604020202020204" pitchFamily="34" charset="0"/>
              <a:buChar char="•"/>
            </a:pPr>
            <a:endParaRPr lang="en-US" sz="2000" b="1">
              <a:latin typeface="+mj-lt"/>
              <a:ea typeface="Calibri Light"/>
              <a:cs typeface="Calibri Light"/>
            </a:endParaRPr>
          </a:p>
        </p:txBody>
      </p:sp>
      <p:sp>
        <p:nvSpPr>
          <p:cNvPr id="7" name="Slide Number Placeholder 6">
            <a:extLst>
              <a:ext uri="{FF2B5EF4-FFF2-40B4-BE49-F238E27FC236}">
                <a16:creationId xmlns:a16="http://schemas.microsoft.com/office/drawing/2014/main" id="{30088327-335B-ACBB-4D4B-0775EF4782DE}"/>
              </a:ext>
            </a:extLst>
          </p:cNvPr>
          <p:cNvSpPr>
            <a:spLocks noGrp="1"/>
          </p:cNvSpPr>
          <p:nvPr>
            <p:ph type="sldNum" sz="quarter" idx="12"/>
          </p:nvPr>
        </p:nvSpPr>
        <p:spPr/>
        <p:txBody>
          <a:bodyPr/>
          <a:lstStyle/>
          <a:p>
            <a:fld id="{28E6F07D-F62F-4C3B-A21E-2367E9A39921}" type="slidenum">
              <a:rPr lang="en-US" smtClean="0"/>
              <a:t>15</a:t>
            </a:fld>
            <a:endParaRPr lang="en-US"/>
          </a:p>
        </p:txBody>
      </p:sp>
      <p:sp>
        <p:nvSpPr>
          <p:cNvPr id="14" name="Rectangle: Rounded Corners 4">
            <a:extLst>
              <a:ext uri="{FF2B5EF4-FFF2-40B4-BE49-F238E27FC236}">
                <a16:creationId xmlns:a16="http://schemas.microsoft.com/office/drawing/2014/main" id="{C9F7CD56-B32D-9240-AC6C-B34772DC1C3A}"/>
              </a:ext>
            </a:extLst>
          </p:cNvPr>
          <p:cNvSpPr txBox="1"/>
          <p:nvPr/>
        </p:nvSpPr>
        <p:spPr>
          <a:xfrm>
            <a:off x="414486" y="1089650"/>
            <a:ext cx="11227334" cy="969931"/>
          </a:xfrm>
          <a:prstGeom prst="roundRect">
            <a:avLst/>
          </a:prstGeom>
          <a:solidFill>
            <a:srgbClr val="002060"/>
          </a:solid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algn="ctr" defTabSz="1244600">
              <a:spcAft>
                <a:spcPts val="100"/>
              </a:spcAft>
            </a:pPr>
            <a:endParaRPr lang="en-US" sz="2800" b="1">
              <a:solidFill>
                <a:schemeClr val="bg1"/>
              </a:solidFill>
            </a:endParaRPr>
          </a:p>
          <a:p>
            <a:pPr algn="ctr" defTabSz="1244600">
              <a:spcAft>
                <a:spcPts val="100"/>
              </a:spcAft>
            </a:pPr>
            <a:r>
              <a:rPr lang="en-US" sz="2800" b="1">
                <a:solidFill>
                  <a:schemeClr val="bg1"/>
                </a:solidFill>
              </a:rPr>
              <a:t>District Training/ Professional Learning</a:t>
            </a:r>
            <a:endParaRPr lang="en-US" sz="2800">
              <a:solidFill>
                <a:schemeClr val="bg1"/>
              </a:solidFill>
              <a:ea typeface="Calibri"/>
              <a:cs typeface="Calibri"/>
            </a:endParaRPr>
          </a:p>
          <a:p>
            <a:pPr algn="ctr" defTabSz="1244600">
              <a:lnSpc>
                <a:spcPct val="90000"/>
              </a:lnSpc>
              <a:spcBef>
                <a:spcPct val="0"/>
              </a:spcBef>
              <a:spcAft>
                <a:spcPct val="35000"/>
              </a:spcAft>
            </a:pPr>
            <a:endParaRPr lang="en-US" sz="2800" b="1">
              <a:solidFill>
                <a:schemeClr val="bg1"/>
              </a:solidFill>
              <a:ea typeface="Calibri"/>
              <a:cs typeface="Calibri"/>
            </a:endParaRPr>
          </a:p>
        </p:txBody>
      </p:sp>
    </p:spTree>
    <p:extLst>
      <p:ext uri="{BB962C8B-B14F-4D97-AF65-F5344CB8AC3E}">
        <p14:creationId xmlns:p14="http://schemas.microsoft.com/office/powerpoint/2010/main" val="1160732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9FC80B2-3104-C2F5-9845-296B30BBA083}"/>
              </a:ext>
            </a:extLst>
          </p:cNvPr>
          <p:cNvSpPr>
            <a:spLocks noGrp="1"/>
          </p:cNvSpPr>
          <p:nvPr>
            <p:ph type="sldNum" sz="quarter" idx="12"/>
          </p:nvPr>
        </p:nvSpPr>
        <p:spPr/>
        <p:txBody>
          <a:bodyPr/>
          <a:lstStyle/>
          <a:p>
            <a:fld id="{28E6F07D-F62F-4C3B-A21E-2367E9A39921}" type="slidenum">
              <a:rPr lang="en-US" smtClean="0"/>
              <a:t>16</a:t>
            </a:fld>
            <a:endParaRPr lang="en-US"/>
          </a:p>
        </p:txBody>
      </p:sp>
      <p:sp>
        <p:nvSpPr>
          <p:cNvPr id="1695" name="TextBox 1694">
            <a:extLst>
              <a:ext uri="{FF2B5EF4-FFF2-40B4-BE49-F238E27FC236}">
                <a16:creationId xmlns:a16="http://schemas.microsoft.com/office/drawing/2014/main" id="{2760A9DF-838A-0330-7E11-C84C341CC5E7}"/>
              </a:ext>
            </a:extLst>
          </p:cNvPr>
          <p:cNvSpPr txBox="1"/>
          <p:nvPr/>
        </p:nvSpPr>
        <p:spPr>
          <a:xfrm>
            <a:off x="239490" y="2636198"/>
            <a:ext cx="11791414"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Arial,Sans-Serif"/>
              <a:buChar char="•"/>
            </a:pPr>
            <a:r>
              <a:rPr lang="en-US" sz="2000" dirty="0">
                <a:latin typeface="Calibri Light"/>
                <a:ea typeface="Calibri"/>
                <a:cs typeface="Calibri"/>
              </a:rPr>
              <a:t>Administer district assessments using the School City platform:</a:t>
            </a:r>
            <a:endParaRPr lang="en-US" sz="2000" dirty="0">
              <a:latin typeface="Calibri Light"/>
              <a:ea typeface="Calibri Light"/>
              <a:cs typeface="Calibri Light"/>
            </a:endParaRPr>
          </a:p>
          <a:p>
            <a:pPr marL="1200150" lvl="2" indent="-285750">
              <a:buFont typeface="Arial,Sans-Serif"/>
              <a:buChar char="•"/>
            </a:pPr>
            <a:r>
              <a:rPr lang="en-US" sz="2000" dirty="0">
                <a:latin typeface="Calibri Light"/>
                <a:ea typeface="Calibri"/>
                <a:cs typeface="Calibri"/>
              </a:rPr>
              <a:t>Provide monthly one-on-one support to school administrators to monitor the data and develop interventions</a:t>
            </a:r>
          </a:p>
          <a:p>
            <a:pPr lvl="2"/>
            <a:endParaRPr lang="en-US" sz="2000" dirty="0">
              <a:latin typeface="Calibri Light"/>
              <a:ea typeface="Calibri"/>
              <a:cs typeface="Calibri"/>
            </a:endParaRPr>
          </a:p>
          <a:p>
            <a:pPr marL="742950" lvl="1" indent="-285750">
              <a:buFont typeface="Arial,Sans-Serif"/>
              <a:buChar char="•"/>
            </a:pPr>
            <a:r>
              <a:rPr lang="en-US" sz="2000" dirty="0">
                <a:latin typeface="Calibri Light"/>
                <a:ea typeface="Calibri"/>
                <a:cs typeface="Calibri"/>
              </a:rPr>
              <a:t>Monitor and support the use of iReady in grades K-8 and Algebra support:</a:t>
            </a:r>
          </a:p>
          <a:p>
            <a:pPr marL="1200150" lvl="2" indent="-285750">
              <a:buFont typeface="Arial,Sans-Serif"/>
              <a:buChar char="•"/>
            </a:pPr>
            <a:r>
              <a:rPr lang="en-US" sz="2000" dirty="0">
                <a:latin typeface="Calibri Light"/>
                <a:ea typeface="Calibri"/>
                <a:cs typeface="Calibri"/>
              </a:rPr>
              <a:t>Provides personalized instruction tailored to individual needs of students.</a:t>
            </a:r>
          </a:p>
          <a:p>
            <a:pPr marL="1200150" lvl="2" indent="-285750">
              <a:buFont typeface="Arial,Sans-Serif"/>
              <a:buChar char="•"/>
            </a:pPr>
            <a:r>
              <a:rPr lang="en-US" sz="2000" dirty="0">
                <a:latin typeface="Calibri Light"/>
                <a:ea typeface="Calibri"/>
                <a:cs typeface="Calibri"/>
              </a:rPr>
              <a:t>Provides “in-the-moment” feedback to students</a:t>
            </a:r>
          </a:p>
          <a:p>
            <a:pPr marL="1200150" lvl="2" indent="-285750">
              <a:buFont typeface="Arial,Sans-Serif"/>
              <a:buChar char="•"/>
            </a:pPr>
            <a:r>
              <a:rPr lang="en-US" sz="2000" dirty="0">
                <a:latin typeface="Calibri Light"/>
                <a:ea typeface="Calibri"/>
                <a:cs typeface="Calibri"/>
              </a:rPr>
              <a:t>Accessible at school and home </a:t>
            </a:r>
          </a:p>
          <a:p>
            <a:pPr algn="l"/>
            <a:endParaRPr lang="en-US" sz="2000" dirty="0">
              <a:ea typeface="Calibri"/>
              <a:cs typeface="Calibri"/>
            </a:endParaRPr>
          </a:p>
        </p:txBody>
      </p:sp>
      <p:grpSp>
        <p:nvGrpSpPr>
          <p:cNvPr id="1711" name="Group 1710">
            <a:extLst>
              <a:ext uri="{FF2B5EF4-FFF2-40B4-BE49-F238E27FC236}">
                <a16:creationId xmlns:a16="http://schemas.microsoft.com/office/drawing/2014/main" id="{8D6E9039-1238-CFCE-5F09-C0E9D7B6BD3C}"/>
              </a:ext>
            </a:extLst>
          </p:cNvPr>
          <p:cNvGrpSpPr/>
          <p:nvPr/>
        </p:nvGrpSpPr>
        <p:grpSpPr>
          <a:xfrm>
            <a:off x="1297547" y="1035689"/>
            <a:ext cx="9617283" cy="1105395"/>
            <a:chOff x="0" y="0"/>
            <a:chExt cx="9723384" cy="1105395"/>
          </a:xfrm>
        </p:grpSpPr>
        <p:sp>
          <p:nvSpPr>
            <p:cNvPr id="1709" name="Rectangle: Rounded Corners 1708">
              <a:extLst>
                <a:ext uri="{FF2B5EF4-FFF2-40B4-BE49-F238E27FC236}">
                  <a16:creationId xmlns:a16="http://schemas.microsoft.com/office/drawing/2014/main" id="{3D08106B-DE19-A4A6-CA4F-C25992F3979A}"/>
                </a:ext>
              </a:extLst>
            </p:cNvPr>
            <p:cNvSpPr/>
            <p:nvPr/>
          </p:nvSpPr>
          <p:spPr>
            <a:xfrm>
              <a:off x="0" y="0"/>
              <a:ext cx="9723384" cy="1105395"/>
            </a:xfrm>
            <a:prstGeom prst="roundRect">
              <a:avLst/>
            </a:pr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710" name="Rectangle: Rounded Corners 4">
              <a:extLst>
                <a:ext uri="{FF2B5EF4-FFF2-40B4-BE49-F238E27FC236}">
                  <a16:creationId xmlns:a16="http://schemas.microsoft.com/office/drawing/2014/main" id="{AF4DA061-A307-2064-593E-ADE045918BEE}"/>
                </a:ext>
              </a:extLst>
            </p:cNvPr>
            <p:cNvSpPr txBox="1"/>
            <p:nvPr/>
          </p:nvSpPr>
          <p:spPr>
            <a:xfrm>
              <a:off x="53961" y="53961"/>
              <a:ext cx="9615462" cy="9974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n-US" sz="2800" b="1">
                  <a:solidFill>
                    <a:schemeClr val="bg1"/>
                  </a:solidFill>
                </a:rPr>
                <a:t>Programs to Support Instruction</a:t>
              </a:r>
              <a:endParaRPr lang="en-US"/>
            </a:p>
          </p:txBody>
        </p:sp>
      </p:grpSp>
    </p:spTree>
    <p:extLst>
      <p:ext uri="{BB962C8B-B14F-4D97-AF65-F5344CB8AC3E}">
        <p14:creationId xmlns:p14="http://schemas.microsoft.com/office/powerpoint/2010/main" val="946177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032" name="TextBox 4">
            <a:extLst>
              <a:ext uri="{FF2B5EF4-FFF2-40B4-BE49-F238E27FC236}">
                <a16:creationId xmlns:a16="http://schemas.microsoft.com/office/drawing/2014/main" id="{287B0B98-14E2-C91A-0E65-73F4391C8ED0}"/>
              </a:ext>
            </a:extLst>
          </p:cNvPr>
          <p:cNvGraphicFramePr/>
          <p:nvPr>
            <p:extLst>
              <p:ext uri="{D42A27DB-BD31-4B8C-83A1-F6EECF244321}">
                <p14:modId xmlns:p14="http://schemas.microsoft.com/office/powerpoint/2010/main" val="2041082"/>
              </p:ext>
            </p:extLst>
          </p:nvPr>
        </p:nvGraphicFramePr>
        <p:xfrm>
          <a:off x="225073" y="1309315"/>
          <a:ext cx="8363809" cy="4931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EC54AF46-9973-7309-3217-A1FF405616F9}"/>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6" name="Picture 5" descr="A group of children in a classroom&#10;&#10;Description automatically generated">
            <a:extLst>
              <a:ext uri="{FF2B5EF4-FFF2-40B4-BE49-F238E27FC236}">
                <a16:creationId xmlns:a16="http://schemas.microsoft.com/office/drawing/2014/main" id="{FB46CDCD-5AE4-1353-0886-65B4ABDDA1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56998" y="1668574"/>
            <a:ext cx="3282604" cy="2461953"/>
          </a:xfrm>
          <a:prstGeom prst="rect">
            <a:avLst/>
          </a:prstGeom>
        </p:spPr>
      </p:pic>
    </p:spTree>
    <p:extLst>
      <p:ext uri="{BB962C8B-B14F-4D97-AF65-F5344CB8AC3E}">
        <p14:creationId xmlns:p14="http://schemas.microsoft.com/office/powerpoint/2010/main" val="2793576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1484</Words>
  <Application>Microsoft Office PowerPoint</Application>
  <PresentationFormat>Widescreen</PresentationFormat>
  <Paragraphs>380</Paragraphs>
  <Slides>18</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18</vt:i4>
      </vt:variant>
    </vt:vector>
  </HeadingPairs>
  <TitlesOfParts>
    <vt:vector size="30" baseType="lpstr">
      <vt:lpstr>Aptos</vt:lpstr>
      <vt:lpstr>Arial</vt:lpstr>
      <vt:lpstr>Arial Narrow</vt:lpstr>
      <vt:lpstr>Arial,Sans-Serif</vt:lpstr>
      <vt:lpstr>Calibri</vt:lpstr>
      <vt:lpstr>Calibri Light</vt:lpstr>
      <vt:lpstr>Google Sans</vt:lpstr>
      <vt:lpstr>Trade Gothic Next</vt:lpstr>
      <vt:lpstr>Trade Gothic Next Cond</vt:lpstr>
      <vt:lpstr>Trade Gothic Next HvyCd</vt:lpstr>
      <vt:lpstr>Wingdings</vt: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Bailey, Daphne</cp:lastModifiedBy>
  <cp:revision>226</cp:revision>
  <cp:lastPrinted>2023-08-01T20:17:59Z</cp:lastPrinted>
  <dcterms:created xsi:type="dcterms:W3CDTF">2023-07-31T19:18:13Z</dcterms:created>
  <dcterms:modified xsi:type="dcterms:W3CDTF">2024-10-15T16:43:09Z</dcterms:modified>
</cp:coreProperties>
</file>