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2" r:id="rId2"/>
    <p:sldId id="298" r:id="rId3"/>
    <p:sldId id="297" r:id="rId4"/>
    <p:sldId id="300" r:id="rId5"/>
    <p:sldId id="287" r:id="rId6"/>
    <p:sldId id="302" r:id="rId7"/>
    <p:sldId id="309" r:id="rId8"/>
    <p:sldId id="306" r:id="rId9"/>
    <p:sldId id="303" r:id="rId10"/>
    <p:sldId id="311" r:id="rId11"/>
    <p:sldId id="308" r:id="rId12"/>
    <p:sldId id="294" r:id="rId13"/>
    <p:sldId id="295" r:id="rId14"/>
    <p:sldId id="279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3F2732-1165-48CA-B7B2-25590D302660}" v="6" dt="2024-08-14T13:41:40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B248B-D84E-4E0A-A858-F0DA1A0C2F6B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616F231-75BD-4755-8B7D-4C836982BFA6}">
      <dgm:prSet phldrT="[Text]" custT="1"/>
      <dgm:spPr/>
      <dgm:t>
        <a:bodyPr/>
        <a:lstStyle/>
        <a:p>
          <a:pPr marL="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1</a:t>
          </a:r>
        </a:p>
      </dgm:t>
    </dgm:pt>
    <dgm:pt modelId="{6AC6B298-DACB-4CAC-B2B8-E8317116AAD0}" type="parTrans" cxnId="{8DC5BD5C-1902-49B8-8564-6E7B9D134DB1}">
      <dgm:prSet/>
      <dgm:spPr/>
      <dgm:t>
        <a:bodyPr/>
        <a:lstStyle/>
        <a:p>
          <a:endParaRPr lang="en-US"/>
        </a:p>
      </dgm:t>
    </dgm:pt>
    <dgm:pt modelId="{7752CB15-D1F9-4A74-8B6F-5BF7D9E785A5}" type="sibTrans" cxnId="{8DC5BD5C-1902-49B8-8564-6E7B9D134DB1}">
      <dgm:prSet/>
      <dgm:spPr/>
      <dgm:t>
        <a:bodyPr/>
        <a:lstStyle/>
        <a:p>
          <a:endParaRPr lang="en-US"/>
        </a:p>
      </dgm:t>
    </dgm:pt>
    <dgm:pt modelId="{32320644-AB4F-4A10-993C-95AE2637103A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Planning</a:t>
          </a:r>
        </a:p>
      </dgm:t>
    </dgm:pt>
    <dgm:pt modelId="{0E405034-D324-4690-8E95-CC77B3E6B7C1}" type="parTrans" cxnId="{A314C9E2-AA05-4DC5-B9E5-E3B584741C88}">
      <dgm:prSet/>
      <dgm:spPr/>
      <dgm:t>
        <a:bodyPr/>
        <a:lstStyle/>
        <a:p>
          <a:endParaRPr lang="en-US"/>
        </a:p>
      </dgm:t>
    </dgm:pt>
    <dgm:pt modelId="{A17C51F2-96F2-4169-A738-253D8CF2B87C}" type="sibTrans" cxnId="{A314C9E2-AA05-4DC5-B9E5-E3B584741C88}">
      <dgm:prSet/>
      <dgm:spPr/>
      <dgm:t>
        <a:bodyPr/>
        <a:lstStyle/>
        <a:p>
          <a:endParaRPr lang="en-US"/>
        </a:p>
      </dgm:t>
    </dgm:pt>
    <dgm:pt modelId="{16CBABED-DCC8-4190-8E1A-A00BEAA4CDC1}">
      <dgm:prSet phldrT="[Text]" custT="1"/>
      <dgm:spPr/>
      <dgm:t>
        <a:bodyPr/>
        <a:lstStyle/>
        <a:p>
          <a:pPr algn="l"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2</a:t>
          </a:r>
        </a:p>
        <a:p>
          <a:pPr algn="l"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Data</a:t>
          </a:r>
          <a:r>
            <a:rPr lang="en-US" sz="2700" kern="1200" dirty="0"/>
            <a:t> 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Collection and Analysis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</dgm:t>
    </dgm:pt>
    <dgm:pt modelId="{B4C04DFE-10DA-490F-A509-132D6651A9BC}" type="parTrans" cxnId="{881ED7C5-79FB-4B2E-A05A-3D0926D66BDD}">
      <dgm:prSet/>
      <dgm:spPr/>
      <dgm:t>
        <a:bodyPr/>
        <a:lstStyle/>
        <a:p>
          <a:endParaRPr lang="en-US"/>
        </a:p>
      </dgm:t>
    </dgm:pt>
    <dgm:pt modelId="{9439BA23-1F91-420A-A1DC-8AADDAA3A35F}" type="sibTrans" cxnId="{881ED7C5-79FB-4B2E-A05A-3D0926D66BDD}">
      <dgm:prSet/>
      <dgm:spPr/>
      <dgm:t>
        <a:bodyPr/>
        <a:lstStyle/>
        <a:p>
          <a:endParaRPr lang="en-US"/>
        </a:p>
      </dgm:t>
    </dgm:pt>
    <dgm:pt modelId="{F391AFCC-85FD-457B-9E93-317AC8ECB6E1}">
      <dgm:prSet phldrT="[Text]" custT="1"/>
      <dgm:spPr/>
      <dgm:t>
        <a:bodyPr/>
        <a:lstStyle/>
        <a:p>
          <a:pPr algn="l">
            <a:buNone/>
          </a:pPr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3</a:t>
          </a:r>
        </a:p>
      </dgm:t>
    </dgm:pt>
    <dgm:pt modelId="{ED4DCC79-7222-4300-A6F4-01B3503A4645}" type="parTrans" cxnId="{FC43159D-3FFF-427E-823B-6558B465472B}">
      <dgm:prSet/>
      <dgm:spPr/>
      <dgm:t>
        <a:bodyPr/>
        <a:lstStyle/>
        <a:p>
          <a:endParaRPr lang="en-US"/>
        </a:p>
      </dgm:t>
    </dgm:pt>
    <dgm:pt modelId="{610C1C02-7A4E-412F-8A15-FA3ADC94A170}" type="sibTrans" cxnId="{FC43159D-3FFF-427E-823B-6558B465472B}">
      <dgm:prSet/>
      <dgm:spPr/>
      <dgm:t>
        <a:bodyPr/>
        <a:lstStyle/>
        <a:p>
          <a:endParaRPr lang="en-US"/>
        </a:p>
      </dgm:t>
    </dgm:pt>
    <dgm:pt modelId="{F039D82A-ACFA-49ED-A4C1-FD6A126C6540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</a:p>
      </dgm:t>
    </dgm:pt>
    <dgm:pt modelId="{43ADCC5C-B8A0-4D23-969C-8D5995318A6C}" type="parTrans" cxnId="{D59AB5C0-F760-432C-A660-E499F8C9FD9D}">
      <dgm:prSet/>
      <dgm:spPr/>
      <dgm:t>
        <a:bodyPr/>
        <a:lstStyle/>
        <a:p>
          <a:endParaRPr lang="en-US"/>
        </a:p>
      </dgm:t>
    </dgm:pt>
    <dgm:pt modelId="{397EB33C-2575-4086-8E90-716523C84CAC}" type="sibTrans" cxnId="{D59AB5C0-F760-432C-A660-E499F8C9FD9D}">
      <dgm:prSet/>
      <dgm:spPr/>
      <dgm:t>
        <a:bodyPr/>
        <a:lstStyle/>
        <a:p>
          <a:endParaRPr lang="en-US"/>
        </a:p>
      </dgm:t>
    </dgm:pt>
    <dgm:pt modelId="{5DD147EC-0B8F-42F1-A9EF-A92A4A630DBA}">
      <dgm:prSet phldrT="[Text]" custT="1"/>
      <dgm:spPr/>
      <dgm:t>
        <a:bodyPr/>
        <a:lstStyle/>
        <a:p>
          <a:pPr algn="ctr">
            <a:buNone/>
          </a:pP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  <a:p>
          <a:pPr algn="l">
            <a:buNone/>
          </a:pPr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4</a:t>
          </a:r>
        </a:p>
      </dgm:t>
    </dgm:pt>
    <dgm:pt modelId="{C1B5A1A3-411D-4109-AFEF-B56436DE445B}" type="parTrans" cxnId="{91BDA1AE-0F7F-4270-8D21-975F1E76D071}">
      <dgm:prSet/>
      <dgm:spPr/>
      <dgm:t>
        <a:bodyPr/>
        <a:lstStyle/>
        <a:p>
          <a:endParaRPr lang="en-US"/>
        </a:p>
      </dgm:t>
    </dgm:pt>
    <dgm:pt modelId="{A5AC7AC6-090D-44E5-986B-DAFFC6988C1D}" type="sibTrans" cxnId="{91BDA1AE-0F7F-4270-8D21-975F1E76D071}">
      <dgm:prSet/>
      <dgm:spPr/>
      <dgm:t>
        <a:bodyPr/>
        <a:lstStyle/>
        <a:p>
          <a:endParaRPr lang="en-US"/>
        </a:p>
      </dgm:t>
    </dgm:pt>
    <dgm:pt modelId="{19C9B43A-A0CE-4B67-9562-9373573F660E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Decision</a:t>
          </a:r>
        </a:p>
      </dgm:t>
    </dgm:pt>
    <dgm:pt modelId="{F7EE424C-ACF6-4085-AA58-AB5BF4F6547E}" type="parTrans" cxnId="{348B5C82-EA57-425C-BE1E-EADEC6C44073}">
      <dgm:prSet/>
      <dgm:spPr/>
      <dgm:t>
        <a:bodyPr/>
        <a:lstStyle/>
        <a:p>
          <a:endParaRPr lang="en-US"/>
        </a:p>
      </dgm:t>
    </dgm:pt>
    <dgm:pt modelId="{E6FC304C-C189-4489-A553-5DCABBE132A8}" type="sibTrans" cxnId="{348B5C82-EA57-425C-BE1E-EADEC6C44073}">
      <dgm:prSet/>
      <dgm:spPr/>
      <dgm:t>
        <a:bodyPr/>
        <a:lstStyle/>
        <a:p>
          <a:endParaRPr lang="en-US"/>
        </a:p>
      </dgm:t>
    </dgm:pt>
    <dgm:pt modelId="{B553C859-F3E9-4C0B-8BA9-A5B96F0D3C88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Making</a:t>
          </a:r>
        </a:p>
      </dgm:t>
    </dgm:pt>
    <dgm:pt modelId="{7844E6A7-573D-4C18-A320-80BEC514A720}" type="parTrans" cxnId="{1C837E1D-7F98-4454-B386-75ACE8B49740}">
      <dgm:prSet/>
      <dgm:spPr/>
      <dgm:t>
        <a:bodyPr/>
        <a:lstStyle/>
        <a:p>
          <a:endParaRPr lang="en-US"/>
        </a:p>
      </dgm:t>
    </dgm:pt>
    <dgm:pt modelId="{4BD931E6-A0A0-4D44-8939-E6DD6627681C}" type="sibTrans" cxnId="{1C837E1D-7F98-4454-B386-75ACE8B49740}">
      <dgm:prSet/>
      <dgm:spPr/>
      <dgm:t>
        <a:bodyPr/>
        <a:lstStyle/>
        <a:p>
          <a:endParaRPr lang="en-US"/>
        </a:p>
      </dgm:t>
    </dgm:pt>
    <dgm:pt modelId="{BB0FDB5C-91AC-4274-9562-E006AEE76C29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Planning</a:t>
          </a:r>
        </a:p>
      </dgm:t>
    </dgm:pt>
    <dgm:pt modelId="{E6389E91-8C1E-4AA4-BDD1-4010BD7BBDFB}" type="parTrans" cxnId="{7D462AAB-65B0-4B45-9B3F-BABE11B14A50}">
      <dgm:prSet/>
      <dgm:spPr/>
      <dgm:t>
        <a:bodyPr/>
        <a:lstStyle/>
        <a:p>
          <a:endParaRPr lang="en-US"/>
        </a:p>
      </dgm:t>
    </dgm:pt>
    <dgm:pt modelId="{AA0E15CB-6A0A-44F2-80B0-0A64220CC562}" type="sibTrans" cxnId="{7D462AAB-65B0-4B45-9B3F-BABE11B14A50}">
      <dgm:prSet/>
      <dgm:spPr/>
      <dgm:t>
        <a:bodyPr/>
        <a:lstStyle/>
        <a:p>
          <a:endParaRPr lang="en-US"/>
        </a:p>
      </dgm:t>
    </dgm:pt>
    <dgm:pt modelId="{168046EC-ADE5-448F-8D2C-0387C6289947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Engagement</a:t>
          </a:r>
        </a:p>
      </dgm:t>
    </dgm:pt>
    <dgm:pt modelId="{63BBA532-0E0E-45F1-9F24-90250E44FAD3}" type="parTrans" cxnId="{B7E1C62C-FBA0-4AFA-A236-AF1AECF91CE0}">
      <dgm:prSet/>
      <dgm:spPr/>
      <dgm:t>
        <a:bodyPr/>
        <a:lstStyle/>
        <a:p>
          <a:endParaRPr lang="en-US"/>
        </a:p>
      </dgm:t>
    </dgm:pt>
    <dgm:pt modelId="{68140FF3-37C1-4F05-94A9-0F306454F20B}" type="sibTrans" cxnId="{B7E1C62C-FBA0-4AFA-A236-AF1AECF91CE0}">
      <dgm:prSet/>
      <dgm:spPr/>
      <dgm:t>
        <a:bodyPr/>
        <a:lstStyle/>
        <a:p>
          <a:endParaRPr lang="en-US"/>
        </a:p>
      </dgm:t>
    </dgm:pt>
    <dgm:pt modelId="{A8A1BCAD-32EE-4802-85DD-82BE555E3681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</dgm:t>
    </dgm:pt>
    <dgm:pt modelId="{84F763B2-E1F7-46CD-AB66-5F05CA6DCA76}" type="parTrans" cxnId="{A95EE613-708D-45F9-8590-8E0A4CA24D21}">
      <dgm:prSet/>
      <dgm:spPr/>
      <dgm:t>
        <a:bodyPr/>
        <a:lstStyle/>
        <a:p>
          <a:endParaRPr lang="en-US"/>
        </a:p>
      </dgm:t>
    </dgm:pt>
    <dgm:pt modelId="{F2CB1741-BBEB-4B6B-98E5-35B954D16A76}" type="sibTrans" cxnId="{A95EE613-708D-45F9-8590-8E0A4CA24D21}">
      <dgm:prSet/>
      <dgm:spPr/>
      <dgm:t>
        <a:bodyPr/>
        <a:lstStyle/>
        <a:p>
          <a:endParaRPr lang="en-US"/>
        </a:p>
      </dgm:t>
    </dgm:pt>
    <dgm:pt modelId="{581FEB1B-4554-43B2-AF77-8700D6A48378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</a:p>
      </dgm:t>
    </dgm:pt>
    <dgm:pt modelId="{FA3A3321-D190-47CB-B359-C07F86474D4B}" type="parTrans" cxnId="{4FAA985A-6088-4450-9715-A714F9DC8D95}">
      <dgm:prSet/>
      <dgm:spPr/>
      <dgm:t>
        <a:bodyPr/>
        <a:lstStyle/>
        <a:p>
          <a:endParaRPr lang="en-US"/>
        </a:p>
      </dgm:t>
    </dgm:pt>
    <dgm:pt modelId="{7EAFF7D7-5527-4C6C-84F5-35E8550D253B}" type="sibTrans" cxnId="{4FAA985A-6088-4450-9715-A714F9DC8D95}">
      <dgm:prSet/>
      <dgm:spPr/>
      <dgm:t>
        <a:bodyPr/>
        <a:lstStyle/>
        <a:p>
          <a:endParaRPr lang="en-US"/>
        </a:p>
      </dgm:t>
    </dgm:pt>
    <dgm:pt modelId="{B5E7EB51-D072-4561-8025-730488FD5470}">
      <dgm:prSet phldrT="[Text]" custT="1"/>
      <dgm:spPr/>
      <dgm:t>
        <a:bodyPr/>
        <a:lstStyle/>
        <a:p>
          <a:pPr algn="l">
            <a:buNone/>
          </a:pPr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</dgm:t>
    </dgm:pt>
    <dgm:pt modelId="{BA3FDC53-B30E-44FC-9401-033DB6C3143A}" type="parTrans" cxnId="{3BC1CB1B-30B8-47DA-8C21-B2DD1D7FDE2F}">
      <dgm:prSet/>
      <dgm:spPr/>
      <dgm:t>
        <a:bodyPr/>
        <a:lstStyle/>
        <a:p>
          <a:endParaRPr lang="en-US"/>
        </a:p>
      </dgm:t>
    </dgm:pt>
    <dgm:pt modelId="{DDC08F6A-3B0F-48A5-9E10-67EC0E0D3708}" type="sibTrans" cxnId="{3BC1CB1B-30B8-47DA-8C21-B2DD1D7FDE2F}">
      <dgm:prSet/>
      <dgm:spPr/>
      <dgm:t>
        <a:bodyPr/>
        <a:lstStyle/>
        <a:p>
          <a:endParaRPr lang="en-US"/>
        </a:p>
      </dgm:t>
    </dgm:pt>
    <dgm:pt modelId="{431BEB6C-798F-405D-8F30-BA17CE1E3899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and</a:t>
          </a:r>
        </a:p>
      </dgm:t>
    </dgm:pt>
    <dgm:pt modelId="{22FFBE9B-92E0-4561-9AB2-B59BC0292416}" type="parTrans" cxnId="{1E31389C-CA75-4533-8869-6AF37A85E0E1}">
      <dgm:prSet/>
      <dgm:spPr/>
      <dgm:t>
        <a:bodyPr/>
        <a:lstStyle/>
        <a:p>
          <a:endParaRPr lang="en-US"/>
        </a:p>
      </dgm:t>
    </dgm:pt>
    <dgm:pt modelId="{E7891BFA-1B22-43D6-A14C-57F231E2B7D0}" type="sibTrans" cxnId="{1E31389C-CA75-4533-8869-6AF37A85E0E1}">
      <dgm:prSet/>
      <dgm:spPr/>
      <dgm:t>
        <a:bodyPr/>
        <a:lstStyle/>
        <a:p>
          <a:endParaRPr lang="en-US"/>
        </a:p>
      </dgm:t>
    </dgm:pt>
    <dgm:pt modelId="{3EEAA593-E6DB-434C-A428-9073C873FCB7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Preparation</a:t>
          </a:r>
        </a:p>
      </dgm:t>
    </dgm:pt>
    <dgm:pt modelId="{BBCE4DC9-630D-4543-BBF9-9F8C8D702132}" type="parTrans" cxnId="{5C9526E4-40C7-4BE6-AC7E-8195986C9C9A}">
      <dgm:prSet/>
      <dgm:spPr/>
      <dgm:t>
        <a:bodyPr/>
        <a:lstStyle/>
        <a:p>
          <a:endParaRPr lang="en-US"/>
        </a:p>
      </dgm:t>
    </dgm:pt>
    <dgm:pt modelId="{95015A02-0AF7-4D79-A781-22AFBF8D3C81}" type="sibTrans" cxnId="{5C9526E4-40C7-4BE6-AC7E-8195986C9C9A}">
      <dgm:prSet/>
      <dgm:spPr/>
      <dgm:t>
        <a:bodyPr/>
        <a:lstStyle/>
        <a:p>
          <a:endParaRPr lang="en-US"/>
        </a:p>
      </dgm:t>
    </dgm:pt>
    <dgm:pt modelId="{431263A5-D95C-462F-ACD0-5DA5F6BCD4B9}" type="pres">
      <dgm:prSet presAssocID="{6E0B248B-D84E-4E0A-A858-F0DA1A0C2F6B}" presName="Name0" presStyleCnt="0">
        <dgm:presLayoutVars>
          <dgm:dir/>
          <dgm:resizeHandles val="exact"/>
        </dgm:presLayoutVars>
      </dgm:prSet>
      <dgm:spPr/>
    </dgm:pt>
    <dgm:pt modelId="{F478DFBE-E25F-4748-B742-F9C02F907BAE}" type="pres">
      <dgm:prSet presAssocID="{1616F231-75BD-4755-8B7D-4C836982BFA6}" presName="node" presStyleLbl="node1" presStyleIdx="0" presStyleCnt="4">
        <dgm:presLayoutVars>
          <dgm:bulletEnabled val="1"/>
        </dgm:presLayoutVars>
      </dgm:prSet>
      <dgm:spPr/>
    </dgm:pt>
    <dgm:pt modelId="{22C4A42B-EB68-4D16-8F74-7FD177E241E9}" type="pres">
      <dgm:prSet presAssocID="{7752CB15-D1F9-4A74-8B6F-5BF7D9E785A5}" presName="sibTrans" presStyleCnt="0"/>
      <dgm:spPr/>
    </dgm:pt>
    <dgm:pt modelId="{402426FD-9BCE-4AF2-9B21-652DBF34663E}" type="pres">
      <dgm:prSet presAssocID="{16CBABED-DCC8-4190-8E1A-A00BEAA4CDC1}" presName="node" presStyleLbl="node1" presStyleIdx="1" presStyleCnt="4">
        <dgm:presLayoutVars>
          <dgm:bulletEnabled val="1"/>
        </dgm:presLayoutVars>
      </dgm:prSet>
      <dgm:spPr/>
    </dgm:pt>
    <dgm:pt modelId="{EB1591AD-4A6D-4379-8668-94A5989AF536}" type="pres">
      <dgm:prSet presAssocID="{9439BA23-1F91-420A-A1DC-8AADDAA3A35F}" presName="sibTrans" presStyleCnt="0"/>
      <dgm:spPr/>
    </dgm:pt>
    <dgm:pt modelId="{08A429C3-B15F-4AEA-B88B-9529E1A61FAD}" type="pres">
      <dgm:prSet presAssocID="{F391AFCC-85FD-457B-9E93-317AC8ECB6E1}" presName="node" presStyleLbl="node1" presStyleIdx="2" presStyleCnt="4">
        <dgm:presLayoutVars>
          <dgm:bulletEnabled val="1"/>
        </dgm:presLayoutVars>
      </dgm:prSet>
      <dgm:spPr/>
    </dgm:pt>
    <dgm:pt modelId="{5E56EBB7-6A5B-4511-B0B6-74049F3EF1EB}" type="pres">
      <dgm:prSet presAssocID="{610C1C02-7A4E-412F-8A15-FA3ADC94A170}" presName="sibTrans" presStyleCnt="0"/>
      <dgm:spPr/>
    </dgm:pt>
    <dgm:pt modelId="{C8FA3F8A-4DA9-4633-A655-3B1540F0FCEB}" type="pres">
      <dgm:prSet presAssocID="{5DD147EC-0B8F-42F1-A9EF-A92A4A630DBA}" presName="node" presStyleLbl="node1" presStyleIdx="3" presStyleCnt="4" custLinFactNeighborX="5817" custLinFactNeighborY="0">
        <dgm:presLayoutVars>
          <dgm:bulletEnabled val="1"/>
        </dgm:presLayoutVars>
      </dgm:prSet>
      <dgm:spPr/>
    </dgm:pt>
  </dgm:ptLst>
  <dgm:cxnLst>
    <dgm:cxn modelId="{A95EE613-708D-45F9-8590-8E0A4CA24D21}" srcId="{F391AFCC-85FD-457B-9E93-317AC8ECB6E1}" destId="{A8A1BCAD-32EE-4802-85DD-82BE555E3681}" srcOrd="2" destOrd="0" parTransId="{84F763B2-E1F7-46CD-AB66-5F05CA6DCA76}" sibTransId="{F2CB1741-BBEB-4B6B-98E5-35B954D16A76}"/>
    <dgm:cxn modelId="{F9471816-252F-401F-8DC8-17408B77AB94}" type="presOf" srcId="{B553C859-F3E9-4C0B-8BA9-A5B96F0D3C88}" destId="{C8FA3F8A-4DA9-4633-A655-3B1540F0FCEB}" srcOrd="0" destOrd="2" presId="urn:microsoft.com/office/officeart/2005/8/layout/hList6"/>
    <dgm:cxn modelId="{3BC1CB1B-30B8-47DA-8C21-B2DD1D7FDE2F}" srcId="{5DD147EC-0B8F-42F1-A9EF-A92A4A630DBA}" destId="{B5E7EB51-D072-4561-8025-730488FD5470}" srcOrd="2" destOrd="0" parTransId="{BA3FDC53-B30E-44FC-9401-033DB6C3143A}" sibTransId="{DDC08F6A-3B0F-48A5-9E10-67EC0E0D3708}"/>
    <dgm:cxn modelId="{1C837E1D-7F98-4454-B386-75ACE8B49740}" srcId="{5DD147EC-0B8F-42F1-A9EF-A92A4A630DBA}" destId="{B553C859-F3E9-4C0B-8BA9-A5B96F0D3C88}" srcOrd="1" destOrd="0" parTransId="{7844E6A7-573D-4C18-A320-80BEC514A720}" sibTransId="{4BD931E6-A0A0-4D44-8939-E6DD6627681C}"/>
    <dgm:cxn modelId="{B7E1C62C-FBA0-4AFA-A236-AF1AECF91CE0}" srcId="{F391AFCC-85FD-457B-9E93-317AC8ECB6E1}" destId="{168046EC-ADE5-448F-8D2C-0387C6289947}" srcOrd="1" destOrd="0" parTransId="{63BBA532-0E0E-45F1-9F24-90250E44FAD3}" sibTransId="{68140FF3-37C1-4F05-94A9-0F306454F20B}"/>
    <dgm:cxn modelId="{C5A86633-96E3-4CF8-9AF3-4B44DF646778}" type="presOf" srcId="{581FEB1B-4554-43B2-AF77-8700D6A48378}" destId="{08A429C3-B15F-4AEA-B88B-9529E1A61FAD}" srcOrd="0" destOrd="4" presId="urn:microsoft.com/office/officeart/2005/8/layout/hList6"/>
    <dgm:cxn modelId="{8DC5BD5C-1902-49B8-8564-6E7B9D134DB1}" srcId="{6E0B248B-D84E-4E0A-A858-F0DA1A0C2F6B}" destId="{1616F231-75BD-4755-8B7D-4C836982BFA6}" srcOrd="0" destOrd="0" parTransId="{6AC6B298-DACB-4CAC-B2B8-E8317116AAD0}" sibTransId="{7752CB15-D1F9-4A74-8B6F-5BF7D9E785A5}"/>
    <dgm:cxn modelId="{9ECE4E66-B8CD-4D5B-8F2E-6EC251E27DB7}" type="presOf" srcId="{168046EC-ADE5-448F-8D2C-0387C6289947}" destId="{08A429C3-B15F-4AEA-B88B-9529E1A61FAD}" srcOrd="0" destOrd="2" presId="urn:microsoft.com/office/officeart/2005/8/layout/hList6"/>
    <dgm:cxn modelId="{D3E71B6C-EACE-46D2-A4C4-E12F90203F17}" type="presOf" srcId="{431BEB6C-798F-405D-8F30-BA17CE1E3899}" destId="{F478DFBE-E25F-4748-B742-F9C02F907BAE}" srcOrd="0" destOrd="2" presId="urn:microsoft.com/office/officeart/2005/8/layout/hList6"/>
    <dgm:cxn modelId="{9383FC59-A47B-404F-A64C-4448087D770A}" type="presOf" srcId="{5DD147EC-0B8F-42F1-A9EF-A92A4A630DBA}" destId="{C8FA3F8A-4DA9-4633-A655-3B1540F0FCEB}" srcOrd="0" destOrd="0" presId="urn:microsoft.com/office/officeart/2005/8/layout/hList6"/>
    <dgm:cxn modelId="{4FAA985A-6088-4450-9715-A714F9DC8D95}" srcId="{F391AFCC-85FD-457B-9E93-317AC8ECB6E1}" destId="{581FEB1B-4554-43B2-AF77-8700D6A48378}" srcOrd="3" destOrd="0" parTransId="{FA3A3321-D190-47CB-B359-C07F86474D4B}" sibTransId="{7EAFF7D7-5527-4C6C-84F5-35E8550D253B}"/>
    <dgm:cxn modelId="{348B5C82-EA57-425C-BE1E-EADEC6C44073}" srcId="{5DD147EC-0B8F-42F1-A9EF-A92A4A630DBA}" destId="{19C9B43A-A0CE-4B67-9562-9373573F660E}" srcOrd="0" destOrd="0" parTransId="{F7EE424C-ACF6-4085-AA58-AB5BF4F6547E}" sibTransId="{E6FC304C-C189-4489-A553-5DCABBE132A8}"/>
    <dgm:cxn modelId="{A9959991-2398-4386-A4C0-CBB4B9030A7B}" type="presOf" srcId="{A8A1BCAD-32EE-4802-85DD-82BE555E3681}" destId="{08A429C3-B15F-4AEA-B88B-9529E1A61FAD}" srcOrd="0" destOrd="3" presId="urn:microsoft.com/office/officeart/2005/8/layout/hList6"/>
    <dgm:cxn modelId="{B5F5E493-8E68-4BB6-ABDA-ED2CBAF29810}" type="presOf" srcId="{F391AFCC-85FD-457B-9E93-317AC8ECB6E1}" destId="{08A429C3-B15F-4AEA-B88B-9529E1A61FAD}" srcOrd="0" destOrd="0" presId="urn:microsoft.com/office/officeart/2005/8/layout/hList6"/>
    <dgm:cxn modelId="{1E31389C-CA75-4533-8869-6AF37A85E0E1}" srcId="{1616F231-75BD-4755-8B7D-4C836982BFA6}" destId="{431BEB6C-798F-405D-8F30-BA17CE1E3899}" srcOrd="1" destOrd="0" parTransId="{22FFBE9B-92E0-4561-9AB2-B59BC0292416}" sibTransId="{E7891BFA-1B22-43D6-A14C-57F231E2B7D0}"/>
    <dgm:cxn modelId="{FC43159D-3FFF-427E-823B-6558B465472B}" srcId="{6E0B248B-D84E-4E0A-A858-F0DA1A0C2F6B}" destId="{F391AFCC-85FD-457B-9E93-317AC8ECB6E1}" srcOrd="2" destOrd="0" parTransId="{ED4DCC79-7222-4300-A6F4-01B3503A4645}" sibTransId="{610C1C02-7A4E-412F-8A15-FA3ADC94A170}"/>
    <dgm:cxn modelId="{D8517DA1-31F8-4709-8C4F-0D0EF67DC995}" type="presOf" srcId="{1616F231-75BD-4755-8B7D-4C836982BFA6}" destId="{F478DFBE-E25F-4748-B742-F9C02F907BAE}" srcOrd="0" destOrd="0" presId="urn:microsoft.com/office/officeart/2005/8/layout/hList6"/>
    <dgm:cxn modelId="{7D462AAB-65B0-4B45-9B3F-BABE11B14A50}" srcId="{5DD147EC-0B8F-42F1-A9EF-A92A4A630DBA}" destId="{BB0FDB5C-91AC-4274-9562-E006AEE76C29}" srcOrd="3" destOrd="0" parTransId="{E6389E91-8C1E-4AA4-BDD1-4010BD7BBDFB}" sibTransId="{AA0E15CB-6A0A-44F2-80B0-0A64220CC562}"/>
    <dgm:cxn modelId="{91BDA1AE-0F7F-4270-8D21-975F1E76D071}" srcId="{6E0B248B-D84E-4E0A-A858-F0DA1A0C2F6B}" destId="{5DD147EC-0B8F-42F1-A9EF-A92A4A630DBA}" srcOrd="3" destOrd="0" parTransId="{C1B5A1A3-411D-4109-AFEF-B56436DE445B}" sibTransId="{A5AC7AC6-090D-44E5-986B-DAFFC6988C1D}"/>
    <dgm:cxn modelId="{2A8C0AAF-9CB0-4AF7-AD57-D0C4AF8A5E32}" type="presOf" srcId="{BB0FDB5C-91AC-4274-9562-E006AEE76C29}" destId="{C8FA3F8A-4DA9-4633-A655-3B1540F0FCEB}" srcOrd="0" destOrd="4" presId="urn:microsoft.com/office/officeart/2005/8/layout/hList6"/>
    <dgm:cxn modelId="{806448B9-838A-470F-ADF5-C6866A2477D8}" type="presOf" srcId="{19C9B43A-A0CE-4B67-9562-9373573F660E}" destId="{C8FA3F8A-4DA9-4633-A655-3B1540F0FCEB}" srcOrd="0" destOrd="1" presId="urn:microsoft.com/office/officeart/2005/8/layout/hList6"/>
    <dgm:cxn modelId="{D59AB5C0-F760-432C-A660-E499F8C9FD9D}" srcId="{F391AFCC-85FD-457B-9E93-317AC8ECB6E1}" destId="{F039D82A-ACFA-49ED-A4C1-FD6A126C6540}" srcOrd="0" destOrd="0" parTransId="{43ADCC5C-B8A0-4D23-969C-8D5995318A6C}" sibTransId="{397EB33C-2575-4086-8E90-716523C84CAC}"/>
    <dgm:cxn modelId="{881ED7C5-79FB-4B2E-A05A-3D0926D66BDD}" srcId="{6E0B248B-D84E-4E0A-A858-F0DA1A0C2F6B}" destId="{16CBABED-DCC8-4190-8E1A-A00BEAA4CDC1}" srcOrd="1" destOrd="0" parTransId="{B4C04DFE-10DA-490F-A509-132D6651A9BC}" sibTransId="{9439BA23-1F91-420A-A1DC-8AADDAA3A35F}"/>
    <dgm:cxn modelId="{EBBAE3CC-2090-425B-BC10-D6F49698AD0D}" type="presOf" srcId="{F039D82A-ACFA-49ED-A4C1-FD6A126C6540}" destId="{08A429C3-B15F-4AEA-B88B-9529E1A61FAD}" srcOrd="0" destOrd="1" presId="urn:microsoft.com/office/officeart/2005/8/layout/hList6"/>
    <dgm:cxn modelId="{A314C9E2-AA05-4DC5-B9E5-E3B584741C88}" srcId="{1616F231-75BD-4755-8B7D-4C836982BFA6}" destId="{32320644-AB4F-4A10-993C-95AE2637103A}" srcOrd="0" destOrd="0" parTransId="{0E405034-D324-4690-8E95-CC77B3E6B7C1}" sibTransId="{A17C51F2-96F2-4169-A738-253D8CF2B87C}"/>
    <dgm:cxn modelId="{5C9526E4-40C7-4BE6-AC7E-8195986C9C9A}" srcId="{1616F231-75BD-4755-8B7D-4C836982BFA6}" destId="{3EEAA593-E6DB-434C-A428-9073C873FCB7}" srcOrd="2" destOrd="0" parTransId="{BBCE4DC9-630D-4543-BBF9-9F8C8D702132}" sibTransId="{95015A02-0AF7-4D79-A781-22AFBF8D3C81}"/>
    <dgm:cxn modelId="{B3FDE1EE-3175-4FC9-BB7D-09E9CA8F98C4}" type="presOf" srcId="{16CBABED-DCC8-4190-8E1A-A00BEAA4CDC1}" destId="{402426FD-9BCE-4AF2-9B21-652DBF34663E}" srcOrd="0" destOrd="0" presId="urn:microsoft.com/office/officeart/2005/8/layout/hList6"/>
    <dgm:cxn modelId="{ADA2EAF0-76C6-4077-B66E-FE582EC74288}" type="presOf" srcId="{6E0B248B-D84E-4E0A-A858-F0DA1A0C2F6B}" destId="{431263A5-D95C-462F-ACD0-5DA5F6BCD4B9}" srcOrd="0" destOrd="0" presId="urn:microsoft.com/office/officeart/2005/8/layout/hList6"/>
    <dgm:cxn modelId="{F79DB0F4-51C7-46AE-81F6-0FA190E68EEE}" type="presOf" srcId="{3EEAA593-E6DB-434C-A428-9073C873FCB7}" destId="{F478DFBE-E25F-4748-B742-F9C02F907BAE}" srcOrd="0" destOrd="3" presId="urn:microsoft.com/office/officeart/2005/8/layout/hList6"/>
    <dgm:cxn modelId="{2A8281F5-591F-4823-AEC7-CA06E5BB26A7}" type="presOf" srcId="{32320644-AB4F-4A10-993C-95AE2637103A}" destId="{F478DFBE-E25F-4748-B742-F9C02F907BAE}" srcOrd="0" destOrd="1" presId="urn:microsoft.com/office/officeart/2005/8/layout/hList6"/>
    <dgm:cxn modelId="{F3ECEEF7-9B88-4573-8A30-641B0CA6CCAF}" type="presOf" srcId="{B5E7EB51-D072-4561-8025-730488FD5470}" destId="{C8FA3F8A-4DA9-4633-A655-3B1540F0FCEB}" srcOrd="0" destOrd="3" presId="urn:microsoft.com/office/officeart/2005/8/layout/hList6"/>
    <dgm:cxn modelId="{98193645-47E9-4AAC-9457-8B2B97E19590}" type="presParOf" srcId="{431263A5-D95C-462F-ACD0-5DA5F6BCD4B9}" destId="{F478DFBE-E25F-4748-B742-F9C02F907BAE}" srcOrd="0" destOrd="0" presId="urn:microsoft.com/office/officeart/2005/8/layout/hList6"/>
    <dgm:cxn modelId="{A2BA9613-8AB7-40D1-91AB-960F9138F512}" type="presParOf" srcId="{431263A5-D95C-462F-ACD0-5DA5F6BCD4B9}" destId="{22C4A42B-EB68-4D16-8F74-7FD177E241E9}" srcOrd="1" destOrd="0" presId="urn:microsoft.com/office/officeart/2005/8/layout/hList6"/>
    <dgm:cxn modelId="{4F39C462-508D-4EC7-9134-A9A1DF452E11}" type="presParOf" srcId="{431263A5-D95C-462F-ACD0-5DA5F6BCD4B9}" destId="{402426FD-9BCE-4AF2-9B21-652DBF34663E}" srcOrd="2" destOrd="0" presId="urn:microsoft.com/office/officeart/2005/8/layout/hList6"/>
    <dgm:cxn modelId="{F0BCA6B4-3E46-40FC-84A9-4F6B5671D3EF}" type="presParOf" srcId="{431263A5-D95C-462F-ACD0-5DA5F6BCD4B9}" destId="{EB1591AD-4A6D-4379-8668-94A5989AF536}" srcOrd="3" destOrd="0" presId="urn:microsoft.com/office/officeart/2005/8/layout/hList6"/>
    <dgm:cxn modelId="{CCF27D7F-5EC4-450C-ADC1-AADFDDCEEC84}" type="presParOf" srcId="{431263A5-D95C-462F-ACD0-5DA5F6BCD4B9}" destId="{08A429C3-B15F-4AEA-B88B-9529E1A61FAD}" srcOrd="4" destOrd="0" presId="urn:microsoft.com/office/officeart/2005/8/layout/hList6"/>
    <dgm:cxn modelId="{FA540E70-C965-450C-A1D7-F345CF390ABC}" type="presParOf" srcId="{431263A5-D95C-462F-ACD0-5DA5F6BCD4B9}" destId="{5E56EBB7-6A5B-4511-B0B6-74049F3EF1EB}" srcOrd="5" destOrd="0" presId="urn:microsoft.com/office/officeart/2005/8/layout/hList6"/>
    <dgm:cxn modelId="{742B40B7-EA63-4F6D-A15D-EA7343B5A930}" type="presParOf" srcId="{431263A5-D95C-462F-ACD0-5DA5F6BCD4B9}" destId="{C8FA3F8A-4DA9-4633-A655-3B1540F0FCEB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8DFBE-E25F-4748-B742-F9C02F907BAE}">
      <dsp:nvSpPr>
        <dsp:cNvPr id="0" name=""/>
        <dsp:cNvSpPr/>
      </dsp:nvSpPr>
      <dsp:spPr>
        <a:xfrm rot="16200000">
          <a:off x="-1745944" y="1747903"/>
          <a:ext cx="5418667" cy="19228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1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Planning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Preparation</a:t>
          </a:r>
        </a:p>
      </dsp:txBody>
      <dsp:txXfrm rot="5400000">
        <a:off x="1960" y="1083732"/>
        <a:ext cx="1922859" cy="3251201"/>
      </dsp:txXfrm>
    </dsp:sp>
    <dsp:sp modelId="{402426FD-9BCE-4AF2-9B21-652DBF34663E}">
      <dsp:nvSpPr>
        <dsp:cNvPr id="0" name=""/>
        <dsp:cNvSpPr/>
      </dsp:nvSpPr>
      <dsp:spPr>
        <a:xfrm rot="16200000">
          <a:off x="321129" y="1747903"/>
          <a:ext cx="5418667" cy="1922859"/>
        </a:xfrm>
        <a:prstGeom prst="flowChartManualOperation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2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Data</a:t>
          </a:r>
          <a:r>
            <a:rPr lang="en-US" sz="2700" kern="1200" dirty="0"/>
            <a:t> </a:t>
          </a: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Collection and Analysis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</dsp:txBody>
      <dsp:txXfrm rot="5400000">
        <a:off x="2069033" y="1083732"/>
        <a:ext cx="1922859" cy="3251201"/>
      </dsp:txXfrm>
    </dsp:sp>
    <dsp:sp modelId="{08A429C3-B15F-4AEA-B88B-9529E1A61FAD}">
      <dsp:nvSpPr>
        <dsp:cNvPr id="0" name=""/>
        <dsp:cNvSpPr/>
      </dsp:nvSpPr>
      <dsp:spPr>
        <a:xfrm rot="16200000">
          <a:off x="2388203" y="1747903"/>
          <a:ext cx="5418667" cy="1922859"/>
        </a:xfrm>
        <a:prstGeom prst="flowChartManualOperation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</a:p>
      </dsp:txBody>
      <dsp:txXfrm rot="5400000">
        <a:off x="4136107" y="1083732"/>
        <a:ext cx="1922859" cy="3251201"/>
      </dsp:txXfrm>
    </dsp:sp>
    <dsp:sp modelId="{C8FA3F8A-4DA9-4633-A655-3B1540F0FCEB}">
      <dsp:nvSpPr>
        <dsp:cNvPr id="0" name=""/>
        <dsp:cNvSpPr/>
      </dsp:nvSpPr>
      <dsp:spPr>
        <a:xfrm rot="16200000">
          <a:off x="4457236" y="1747903"/>
          <a:ext cx="5418667" cy="1922859"/>
        </a:xfrm>
        <a:prstGeom prst="flowChartManualOperati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Decision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Planning</a:t>
          </a:r>
        </a:p>
      </dsp:txBody>
      <dsp:txXfrm rot="5400000">
        <a:off x="6205140" y="1083732"/>
        <a:ext cx="1922859" cy="325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1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52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425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4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40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07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2.svg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0.svg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png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362059" y="2335521"/>
            <a:ext cx="11457432" cy="304698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Exploring School Consolidation Efforts in the</a:t>
            </a:r>
          </a:p>
          <a:p>
            <a:pPr algn="ctr" defTabSz="914400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Bibb County School District for 2025-2026 School Year: </a:t>
            </a:r>
          </a:p>
          <a:p>
            <a:pPr algn="ctr" defTabSz="914400"/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  <a:cs typeface="Arial" panose="020B0604020202020204" pitchFamily="34" charset="0"/>
              </a:rPr>
              <a:t>August 2024 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Dr. Katika D. Lovett	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Deputy Superintendent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August 15,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0" y="5534970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>
                <a:latin typeface="Trade Gothic Next" panose="020B0503040303020004" pitchFamily="34" charset="0"/>
              </a:rPr>
              <a:t>will graduate </a:t>
            </a:r>
            <a:r>
              <a:rPr lang="en-US" sz="2000" b="1" i="1">
                <a:latin typeface="Trade Gothic Next" panose="020B0503040303020004" pitchFamily="34" charset="0"/>
              </a:rPr>
              <a:t>empowered</a:t>
            </a:r>
            <a:r>
              <a:rPr lang="en-US" sz="200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>
                <a:latin typeface="Trade Gothic Next" panose="020B0503040303020004" pitchFamily="34" charset="0"/>
              </a:rPr>
              <a:t>engage</a:t>
            </a:r>
            <a:r>
              <a:rPr lang="en-US" sz="200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>
                <a:latin typeface="Trade Gothic Next" panose="020B0503040303020004" pitchFamily="34" charset="0"/>
              </a:rPr>
              <a:t>exposure</a:t>
            </a:r>
            <a:r>
              <a:rPr lang="en-US" sz="200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>
                <a:latin typeface="Trade Gothic Next" panose="020B0503040303020004" pitchFamily="34" charset="0"/>
              </a:rPr>
              <a:t>experiences</a:t>
            </a:r>
            <a:r>
              <a:rPr lang="en-US" sz="2000">
                <a:latin typeface="Trade Gothic Next" panose="020B0503040303020004" pitchFamily="34" charset="0"/>
              </a:rPr>
              <a:t>, thereby </a:t>
            </a:r>
            <a:r>
              <a:rPr lang="en-US" sz="2000" b="1" i="1">
                <a:latin typeface="Trade Gothic Next" panose="020B0503040303020004" pitchFamily="34" charset="0"/>
              </a:rPr>
              <a:t>enlightening</a:t>
            </a:r>
            <a:r>
              <a:rPr lang="en-US" sz="200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39" y="984770"/>
            <a:ext cx="11817235" cy="5278007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 Narrow"/>
              </a:rPr>
              <a:t>The purpose of this presentation is to provide an update on the proposed plan for exploring school consolidation within the Bibb County School District for the 2025-2026 school year. </a:t>
            </a:r>
            <a:endParaRPr lang="en-US" sz="7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Core Elements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Goals and Strategies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Timeline and Activities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 Narrow" panose="020B0606020202030204" pitchFamily="34" charset="0"/>
              </a:rPr>
              <a:t>Next Steps + Q &amp;A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Arial Narrow" panose="020B0606020202030204" pitchFamily="34" charset="0"/>
              </a:rPr>
              <a:t>With a focus on robust planning, rigorous data analysis, and active stakeholder engagement, the Bibb County School District is poised to explore school consolidation as a key strategy for future budget planning. This comprehensive and balanced approach will empower us to make informed decisions that prioritize financial efficiency and significantly enhance student outcomes and experiences.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atin typeface="Trade Gothic Next HvyCd" panose="020B0906040303020004" pitchFamily="34" charset="0"/>
              </a:rPr>
              <a:t>CORE ELEMENTS OF THE PROCESS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73CD88-2CA0-10DC-E420-2371C1683E50}"/>
              </a:ext>
            </a:extLst>
          </p:cNvPr>
          <p:cNvSpPr txBox="1"/>
          <p:nvPr/>
        </p:nvSpPr>
        <p:spPr>
          <a:xfrm>
            <a:off x="186613" y="1057915"/>
            <a:ext cx="1199437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Transparency:  </a:t>
            </a:r>
            <a:r>
              <a:rPr lang="en-US" sz="2300" dirty="0"/>
              <a:t>Maintain open lines of communication throughout the process, ensuring all stakeholders, especially students, are informed and heard.</a:t>
            </a:r>
          </a:p>
          <a:p>
            <a:pPr marL="342900" indent="-342900">
              <a:buAutoNum type="arabicPeriod"/>
            </a:pPr>
            <a:endParaRPr lang="en-US" sz="2300" dirty="0"/>
          </a:p>
          <a:p>
            <a:pPr marL="342900" indent="-342900">
              <a:buAutoNum type="arabicPeriod"/>
            </a:pPr>
            <a:r>
              <a:rPr lang="en-US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Equity:  </a:t>
            </a:r>
            <a:r>
              <a:rPr lang="en-US" sz="2300" dirty="0"/>
              <a:t>Ensure that consolidation decisions do not disproportionately impact any particular group and enhance equitable access to resources and opportunities.</a:t>
            </a:r>
          </a:p>
          <a:p>
            <a:pPr marL="342900" indent="-342900">
              <a:buAutoNum type="arabicPeriod"/>
            </a:pPr>
            <a:endParaRPr lang="en-US" sz="2300" dirty="0"/>
          </a:p>
          <a:p>
            <a:pPr marL="342900" indent="-342900">
              <a:buAutoNum type="arabicPeriod"/>
            </a:pPr>
            <a:r>
              <a:rPr lang="en-US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Support:  </a:t>
            </a:r>
            <a:r>
              <a:rPr lang="en-US" sz="2300" dirty="0"/>
              <a:t>Provide resources and support for students affected by the consolidation, including counseling, academic support, and extracurricular opportunities.</a:t>
            </a:r>
          </a:p>
          <a:p>
            <a:pPr marL="342900" indent="-342900">
              <a:buAutoNum type="arabicPeriod"/>
            </a:pPr>
            <a:endParaRPr lang="en-US" sz="2300" dirty="0"/>
          </a:p>
          <a:p>
            <a:pPr marL="342900" indent="-342900">
              <a:buAutoNum type="arabicPeriod"/>
            </a:pPr>
            <a:r>
              <a:rPr lang="en-US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 Efficiency:  </a:t>
            </a:r>
            <a:r>
              <a:rPr lang="en-US" sz="2300" dirty="0"/>
              <a:t>Conduct a thorough analysis of potential cost savings and financial implications.  Identify opportunities for increased efficiency and effectiveness through consolidation while maintaining or improving education outcomes.</a:t>
            </a:r>
          </a:p>
          <a:p>
            <a:pPr marL="342900" indent="-342900">
              <a:buAutoNum type="arabicPeriod"/>
            </a:pPr>
            <a:endParaRPr lang="en-US" sz="2300" dirty="0"/>
          </a:p>
          <a:p>
            <a:pPr marL="342900" indent="-342900">
              <a:buAutoNum type="arabicPeriod"/>
            </a:pPr>
            <a:r>
              <a:rPr lang="en-US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Budget Planning:  </a:t>
            </a:r>
            <a:r>
              <a:rPr lang="en-US" sz="2300" dirty="0"/>
              <a:t>Integrate school consolidation considerations into future budget planning processes.  Provide recommendations and strategies for long-term financial planning.</a:t>
            </a:r>
            <a:endParaRPr lang="en-US" sz="2300" i="1" dirty="0"/>
          </a:p>
        </p:txBody>
      </p:sp>
    </p:spTree>
    <p:extLst>
      <p:ext uri="{BB962C8B-B14F-4D97-AF65-F5344CB8AC3E}">
        <p14:creationId xmlns:p14="http://schemas.microsoft.com/office/powerpoint/2010/main" val="4022502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9" y="140607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Timeline OVERVIEW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C7D9926-2118-49BA-DFCE-DAE92C8B2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715203"/>
              </p:ext>
            </p:extLst>
          </p:nvPr>
        </p:nvGraphicFramePr>
        <p:xfrm>
          <a:off x="3796308" y="121926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B010B69-56CD-0F4E-98CC-7262D27F7390}"/>
              </a:ext>
            </a:extLst>
          </p:cNvPr>
          <p:cNvSpPr/>
          <p:nvPr/>
        </p:nvSpPr>
        <p:spPr>
          <a:xfrm>
            <a:off x="3796308" y="4709283"/>
            <a:ext cx="8128000" cy="42984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45DE43EA-BFDA-D379-B278-BF0F6DD7972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8" b="28796"/>
          <a:stretch/>
        </p:blipFill>
        <p:spPr>
          <a:xfrm>
            <a:off x="-211016" y="3947938"/>
            <a:ext cx="4485897" cy="1952536"/>
          </a:xfrm>
          <a:prstGeom prst="rect">
            <a:avLst/>
          </a:prstGeom>
        </p:spPr>
      </p:pic>
      <p:pic>
        <p:nvPicPr>
          <p:cNvPr id="9" name="Graphic 8" descr="Schoolhouse with solid fill">
            <a:extLst>
              <a:ext uri="{FF2B5EF4-FFF2-40B4-BE49-F238E27FC236}">
                <a16:creationId xmlns:a16="http://schemas.microsoft.com/office/drawing/2014/main" id="{E90B168D-7EED-453F-1466-15807F8148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66978" y="2358655"/>
            <a:ext cx="914400" cy="914400"/>
          </a:xfrm>
          <a:prstGeom prst="rect">
            <a:avLst/>
          </a:prstGeom>
        </p:spPr>
      </p:pic>
      <p:pic>
        <p:nvPicPr>
          <p:cNvPr id="12" name="Graphic 11" descr="Checklist with solid fill">
            <a:extLst>
              <a:ext uri="{FF2B5EF4-FFF2-40B4-BE49-F238E27FC236}">
                <a16:creationId xmlns:a16="http://schemas.microsoft.com/office/drawing/2014/main" id="{F89A1407-6A9B-14FB-D324-3C281B7134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74881" y="37331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02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atin typeface="Trade Gothic Next HvyCd" panose="020B0906040303020004" pitchFamily="34" charset="0"/>
              </a:rPr>
              <a:t>GOALS AND STRATEGIES (*as shared July 2024)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3A495D-DC1D-A392-5AD9-FDF945AE6CDC}"/>
              </a:ext>
            </a:extLst>
          </p:cNvPr>
          <p:cNvSpPr txBox="1"/>
          <p:nvPr/>
        </p:nvSpPr>
        <p:spPr>
          <a:xfrm>
            <a:off x="213775" y="895587"/>
            <a:ext cx="11271378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500" b="1">
                <a:solidFill>
                  <a:srgbClr val="C00000"/>
                </a:solidFill>
              </a:rPr>
              <a:t>Comprehensive Financial Assessment:</a:t>
            </a:r>
          </a:p>
          <a:p>
            <a:r>
              <a:rPr lang="en-US" sz="1500" i="1"/>
              <a:t>Objective:  </a:t>
            </a:r>
            <a:r>
              <a:rPr lang="en-US" sz="1500"/>
              <a:t>Conduct a comprehensive assessment of the potential cost savings and financial implications of school consolidation within the Bibb County School District.</a:t>
            </a:r>
          </a:p>
          <a:p>
            <a:r>
              <a:rPr lang="en-US" sz="1500" i="1"/>
              <a:t>Actions: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Review historical financial data, current expenditures, and projected costs.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Analyze potential savings from reduced administrative costs, facility maintenance, and operational efficiencies.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500"/>
          </a:p>
          <a:p>
            <a:pPr marL="342900" indent="-342900">
              <a:buAutoNum type="arabicPeriod" startAt="2"/>
            </a:pPr>
            <a:r>
              <a:rPr lang="en-US" sz="1500" b="1">
                <a:solidFill>
                  <a:srgbClr val="C00000"/>
                </a:solidFill>
              </a:rPr>
              <a:t>Resource Allocation Analysis:</a:t>
            </a:r>
          </a:p>
          <a:p>
            <a:r>
              <a:rPr lang="en-US" sz="1500" i="1"/>
              <a:t>Objective:  </a:t>
            </a:r>
            <a:r>
              <a:rPr lang="en-US" sz="1500"/>
              <a:t>Analyze the current allocation of resources and expenditures across the district’s schools and administrative functions.</a:t>
            </a:r>
          </a:p>
          <a:p>
            <a:r>
              <a:rPr lang="en-US" sz="1500" i="1"/>
              <a:t>Action: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Maps out current resource distribution, identifying areas of inefficiency or redundancy.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Evaluate the impact of resource allocation on student outcomes and opportunities.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1500"/>
          </a:p>
          <a:p>
            <a:pPr marL="342900" indent="-342900">
              <a:buAutoNum type="arabicPeriod" startAt="3"/>
            </a:pPr>
            <a:r>
              <a:rPr lang="en-US" sz="1500" b="1">
                <a:solidFill>
                  <a:srgbClr val="C00000"/>
                </a:solidFill>
              </a:rPr>
              <a:t>Efficiency and Effectiveness:</a:t>
            </a:r>
          </a:p>
          <a:p>
            <a:r>
              <a:rPr lang="en-US" sz="1500" i="1"/>
              <a:t>Objective:  </a:t>
            </a:r>
            <a:r>
              <a:rPr lang="en-US" sz="1500"/>
              <a:t>Identify opportunities for increased efficiency and effectiveness through consolidation while maintaining or improving educational outcomes.</a:t>
            </a:r>
          </a:p>
          <a:p>
            <a:r>
              <a:rPr lang="en-US" sz="1500" i="1"/>
              <a:t>Actions: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Develop scenarios that optimize facility usage and staff allocations.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Ensure that consolidation plans enhance or preserve the quality of education and student support services.</a:t>
            </a:r>
          </a:p>
          <a:p>
            <a:endParaRPr lang="en-US" sz="1500"/>
          </a:p>
          <a:p>
            <a:pPr marL="342900" indent="-342900">
              <a:buAutoNum type="arabicPeriod" startAt="4"/>
            </a:pPr>
            <a:r>
              <a:rPr lang="en-US" sz="1500" b="1">
                <a:solidFill>
                  <a:srgbClr val="C00000"/>
                </a:solidFill>
              </a:rPr>
              <a:t>Integration into Budget Planning:</a:t>
            </a:r>
          </a:p>
          <a:p>
            <a:r>
              <a:rPr lang="en-US" sz="1500" i="1"/>
              <a:t>Objective:  </a:t>
            </a:r>
            <a:r>
              <a:rPr lang="en-US" sz="1500"/>
              <a:t>Provide recommendations and strategics for integrating school consolidation considerations into future budget planning processes.</a:t>
            </a:r>
          </a:p>
          <a:p>
            <a:r>
              <a:rPr lang="en-US" sz="1500" i="1"/>
              <a:t>Actions: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Develop a long-term financial plan that incorporates consolidation benefits.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1500"/>
              <a:t>Create a framework for continuous monitoring and evaluation of financial and educational outcomes post-consolidation.</a:t>
            </a:r>
          </a:p>
        </p:txBody>
      </p:sp>
    </p:spTree>
    <p:extLst>
      <p:ext uri="{BB962C8B-B14F-4D97-AF65-F5344CB8AC3E}">
        <p14:creationId xmlns:p14="http://schemas.microsoft.com/office/powerpoint/2010/main" val="2081832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-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atin typeface="Trade Gothic Next HvyCd" panose="020B0906040303020004" pitchFamily="34" charset="0"/>
              </a:rPr>
              <a:t>TIMELINE AND KEY ACTIVITIES (Updated)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90D12F-314B-F196-D099-539C89D4D051}"/>
              </a:ext>
            </a:extLst>
          </p:cNvPr>
          <p:cNvSpPr txBox="1"/>
          <p:nvPr/>
        </p:nvSpPr>
        <p:spPr>
          <a:xfrm>
            <a:off x="328507" y="1001052"/>
            <a:ext cx="1178298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700" b="1" u="sng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Phase 1: Planning and Preparation (July-August 2024)</a:t>
            </a:r>
            <a:endParaRPr lang="en-US" sz="17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700" b="1" i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ptos" panose="020B0004020202020204" pitchFamily="34" charset="0"/>
                <a:cs typeface="Times New Roman" panose="02020603050405020304" pitchFamily="18" charset="0"/>
              </a:rPr>
              <a:t>July 2024: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Form a Steering Committee: </a:t>
            </a:r>
            <a:r>
              <a:rPr lang="en-US" sz="17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Steering Committee Interest Survey Launched. A total of 265 submissions were received inclusive </a:t>
            </a:r>
            <a:r>
              <a:rPr lang="en-US" sz="1700" b="1" kern="100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of teachers, parents, business, community and faith-based leaders, central office and school-based leaders, and students.</a:t>
            </a:r>
            <a:endParaRPr lang="en-US" sz="1700" b="1" kern="100" dirty="0">
              <a:solidFill>
                <a:srgbClr val="FF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Define Goals and Objectives: </a:t>
            </a:r>
            <a:r>
              <a:rPr lang="en-US" sz="17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Completed and Shared at BOE July 2024 Meeting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Focus on enhancing student academic achievement, ensuring equitable access to resources, optimizing facility use, and achieving cost savings.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Develop a Communication Plan: </a:t>
            </a:r>
            <a:r>
              <a:rPr lang="en-US" sz="17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 Progress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Establish channels for regular updates and feedback, such as a dedicated website, newsletters, social media platforms, and town hall meetings.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Initial Community Engagement: </a:t>
            </a:r>
            <a:r>
              <a:rPr lang="en-US" sz="17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Moved to September 2024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Conduct community forums to understand their concerns and aspirations regarding school consolidation.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700" b="1" i="1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ptos" panose="020B0004020202020204" pitchFamily="34" charset="0"/>
                <a:cs typeface="Times New Roman" panose="02020603050405020304" pitchFamily="18" charset="0"/>
              </a:rPr>
              <a:t>August 2024: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Conduct Initial Research: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Review existing data on school performance, student enrollment, facilities, transportation, and budget.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Engage a Cross-Functional Team: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Identify internal team of leaders wh</a:t>
            </a:r>
            <a:r>
              <a:rPr lang="en-US" sz="1700" kern="100" dirty="0">
                <a:ea typeface="Aptos" panose="020B0004020202020204" pitchFamily="34" charset="0"/>
                <a:cs typeface="Times New Roman" panose="02020603050405020304" pitchFamily="18" charset="0"/>
              </a:rPr>
              <a:t>o will support </a:t>
            </a: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school consolidation efforts, student outcomes, and financial analysis to provide insights and guidance.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Develop a Project Plan: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7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Outline key milestones, deliverables, and responsibilities, with a focus on student impact and financial analysis.</a:t>
            </a:r>
          </a:p>
        </p:txBody>
      </p:sp>
    </p:spTree>
    <p:extLst>
      <p:ext uri="{BB962C8B-B14F-4D97-AF65-F5344CB8AC3E}">
        <p14:creationId xmlns:p14="http://schemas.microsoft.com/office/powerpoint/2010/main" val="99125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atin typeface="Trade Gothic Next HvyCd" panose="020B0906040303020004" pitchFamily="34" charset="0"/>
              </a:rPr>
              <a:t>STEERING COMMITTEE COMPOSITION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711C847-6FA6-9041-6CF1-FDDC705D5545}"/>
              </a:ext>
            </a:extLst>
          </p:cNvPr>
          <p:cNvSpPr txBox="1">
            <a:spLocks/>
          </p:cNvSpPr>
          <p:nvPr/>
        </p:nvSpPr>
        <p:spPr>
          <a:xfrm>
            <a:off x="232756" y="1005840"/>
            <a:ext cx="11696008" cy="570253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i="1" dirty="0"/>
              <a:t>The 50-member School Consolidation Steering Committee will be composed of representatives from various stakeholder groups to ensure diverse perspectives and equitable representation. The breakdown of the committee members is as follows:</a:t>
            </a:r>
          </a:p>
          <a:p>
            <a:r>
              <a:rPr lang="en-US" b="1" dirty="0"/>
              <a:t>Teachers (10 members)</a:t>
            </a:r>
            <a:r>
              <a:rPr lang="en-US" dirty="0"/>
              <a:t>: Includes representatives from different grade levels and subject areas.</a:t>
            </a:r>
          </a:p>
          <a:p>
            <a:r>
              <a:rPr lang="en-US" b="1" dirty="0"/>
              <a:t>Parents (10 members)</a:t>
            </a:r>
            <a:r>
              <a:rPr lang="en-US" dirty="0"/>
              <a:t>: Represents families from different schools affected by the consolidation.</a:t>
            </a:r>
          </a:p>
          <a:p>
            <a:r>
              <a:rPr lang="en-US" b="1" dirty="0"/>
              <a:t>Business Leaders (5 members)</a:t>
            </a:r>
            <a:r>
              <a:rPr lang="en-US" dirty="0"/>
              <a:t>: Local business community representatives who can provide insights into economic impacts and opportunities.</a:t>
            </a:r>
          </a:p>
          <a:p>
            <a:r>
              <a:rPr lang="en-US" b="1" dirty="0"/>
              <a:t>Community and Faith-Based Leaders (5 members)</a:t>
            </a:r>
            <a:r>
              <a:rPr lang="en-US" dirty="0"/>
              <a:t>: Representatives from community organizations and religious institutions to offer perspectives on social and community impacts.</a:t>
            </a:r>
          </a:p>
          <a:p>
            <a:r>
              <a:rPr lang="en-US" b="1" dirty="0"/>
              <a:t>Central Office Leaders (5 members)</a:t>
            </a:r>
            <a:r>
              <a:rPr lang="en-US" dirty="0"/>
              <a:t>: District administrators with expertise in areas such as student affairs, teaching </a:t>
            </a:r>
            <a:r>
              <a:rPr lang="en-US"/>
              <a:t>and learning, finance</a:t>
            </a:r>
            <a:r>
              <a:rPr lang="en-US" dirty="0"/>
              <a:t>, operations, data, and human resources.</a:t>
            </a:r>
          </a:p>
          <a:p>
            <a:r>
              <a:rPr lang="en-US" b="1" dirty="0"/>
              <a:t>School-Based Leaders (10 members)</a:t>
            </a:r>
            <a:r>
              <a:rPr lang="en-US" dirty="0"/>
              <a:t>: Principals and assistant principals from throughout the district.</a:t>
            </a:r>
          </a:p>
          <a:p>
            <a:r>
              <a:rPr lang="en-US" b="1" dirty="0"/>
              <a:t>Students (5 members)</a:t>
            </a:r>
            <a:r>
              <a:rPr lang="en-US" dirty="0"/>
              <a:t>: Student representatives from different grade levels to provide firsthand perspectives on the impact of consolidation.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59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latin typeface="Trade Gothic Next HvyCd" panose="020B0906040303020004" pitchFamily="34" charset="0"/>
              </a:rPr>
              <a:t>SCHOOL CONSOLIDATION PROJECT MANAGER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73CD88-2CA0-10DC-E420-2371C1683E50}"/>
              </a:ext>
            </a:extLst>
          </p:cNvPr>
          <p:cNvSpPr txBox="1"/>
          <p:nvPr/>
        </p:nvSpPr>
        <p:spPr>
          <a:xfrm>
            <a:off x="103838" y="1134129"/>
            <a:ext cx="11611423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A request for proposals (RFP) was released July 2024 for a School Consolidation Project Manager. </a:t>
            </a:r>
            <a:r>
              <a:rPr lang="en-US" sz="2800" b="1" dirty="0">
                <a:solidFill>
                  <a:srgbClr val="FF0000"/>
                </a:solidFill>
                <a:cs typeface="Calibri"/>
              </a:rPr>
              <a:t>The bid closed August 9, 2024, and is currently under procurement review.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Based on research-based best practices, engaging a consultant in this work is the most advantageous route to achieve high-quality results and in fairness to an objective approach to this effort.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However, as a further effort to accomplish the task of decision-making on consolidation and as a cost-saving measure, the District is prepared to enlist a project manager to lead and facilitate this task up to a final decision.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This will not require an entire year and will allow the District to continue its focus on priorities in concert with this significant effort. </a:t>
            </a:r>
          </a:p>
        </p:txBody>
      </p:sp>
    </p:spTree>
    <p:extLst>
      <p:ext uri="{BB962C8B-B14F-4D97-AF65-F5344CB8AC3E}">
        <p14:creationId xmlns:p14="http://schemas.microsoft.com/office/powerpoint/2010/main" val="3822364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FDAFBD-E520-9FA1-A22D-8561CA172D55}"/>
              </a:ext>
            </a:extLst>
          </p:cNvPr>
          <p:cNvSpPr txBox="1"/>
          <p:nvPr/>
        </p:nvSpPr>
        <p:spPr>
          <a:xfrm>
            <a:off x="407324" y="1504604"/>
            <a:ext cx="95513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Onboarding Project Manager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Convening School Consolidation Steering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Engaging Internal Cross-Functional Team</a:t>
            </a:r>
          </a:p>
        </p:txBody>
      </p:sp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103</TotalTime>
  <Words>1196</Words>
  <Application>Microsoft Office PowerPoint</Application>
  <PresentationFormat>Widescreen</PresentationFormat>
  <Paragraphs>134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Lovett, Katika</cp:lastModifiedBy>
  <cp:revision>4</cp:revision>
  <cp:lastPrinted>2023-05-01T18:56:22Z</cp:lastPrinted>
  <dcterms:created xsi:type="dcterms:W3CDTF">2023-05-01T16:02:45Z</dcterms:created>
  <dcterms:modified xsi:type="dcterms:W3CDTF">2024-08-14T13:55:01Z</dcterms:modified>
</cp:coreProperties>
</file>