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72" r:id="rId5"/>
    <p:sldId id="291" r:id="rId6"/>
    <p:sldId id="292" r:id="rId7"/>
    <p:sldId id="283" r:id="rId8"/>
    <p:sldId id="284" r:id="rId9"/>
    <p:sldId id="293" r:id="rId10"/>
    <p:sldId id="294" r:id="rId11"/>
    <p:sldId id="271" r:id="rId12"/>
  </p:sldIdLst>
  <p:sldSz cx="12192000" cy="6858000"/>
  <p:notesSz cx="6858000" cy="19526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berly MacDonald" initials="KM" lastIdx="3" clrIdx="0">
    <p:extLst>
      <p:ext uri="{19B8F6BF-5375-455C-9EA6-DF929625EA0E}">
        <p15:presenceInfo xmlns:p15="http://schemas.microsoft.com/office/powerpoint/2012/main" userId="S::Kimberly.MacDonald@dpi.nc.gov::47027ed9-0670-404a-bdf1-4451d30be1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8F14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335" autoAdjust="0"/>
  </p:normalViewPr>
  <p:slideViewPr>
    <p:cSldViewPr snapToGrid="0">
      <p:cViewPr varScale="1">
        <p:scale>
          <a:sx n="57" d="100"/>
          <a:sy n="57" d="100"/>
        </p:scale>
        <p:origin x="102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758D9-D0F3-4668-B62A-3DF647A25BF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D93B0-5D12-4C7E-AD0D-B569CDFD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1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Communication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Ethics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Professionalism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Problem Solving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Resource Management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Teamwork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93B0-5D12-4C7E-AD0D-B569CDFDD4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6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Would like to share the Course Management System for CTE!  This site is an open site to the public, students, teachers, all stakeholders.  It allows a guest to search by course information, credentials, pathways and careers.  This site now incorporates multiple documents/spreadsheets of information on CTE courses into one, consistent space.  In the spring, we plan to come back to you with a new model for our CTE Essential Standards and Course Inventory.   This model is one that will leverage the new CMS and provide PSUs with a spreadsheet extract they may use to mail-merge and produce local course registration materials more efficiently.  </a:t>
            </a:r>
          </a:p>
          <a:p>
            <a:endParaRPr lang="en-US" dirty="0"/>
          </a:p>
          <a:p>
            <a:r>
              <a:rPr lang="en-US" dirty="0"/>
              <a:t>The site features a link to current academic year courses and pathways and the NC Careers.org site.</a:t>
            </a:r>
          </a:p>
          <a:p>
            <a:endParaRPr lang="en-US" dirty="0"/>
          </a:p>
          <a:p>
            <a:r>
              <a:rPr lang="en-US" dirty="0"/>
              <a:t>DEMO SITE</a:t>
            </a:r>
          </a:p>
          <a:p>
            <a:endParaRPr lang="en-US" dirty="0"/>
          </a:p>
          <a:p>
            <a:r>
              <a:rPr lang="en-US" dirty="0"/>
              <a:t>This is V1, V2 will </a:t>
            </a:r>
            <a:r>
              <a:rPr lang="en-US"/>
              <a:t>be more </a:t>
            </a:r>
            <a:r>
              <a:rPr lang="en-US" dirty="0"/>
              <a:t>visually appealing and provide a bit </a:t>
            </a:r>
            <a:r>
              <a:rPr lang="en-US"/>
              <a:t>more functionality.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D93B0-5D12-4C7E-AD0D-B569CDFDD4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94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luebackPPTCove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87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9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04800"/>
            <a:ext cx="25908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04800"/>
            <a:ext cx="7569200" cy="5791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6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68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0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1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6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3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48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6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88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luebackPPTCover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10363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5A219F67-ADA1-4708-B335-364FBF740E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1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Baskerville Old Face" pitchFamily="18" charset="0"/>
          <a:ea typeface="ヒラギノ角ゴ Pro W3"/>
          <a:cs typeface="ヒラギノ角ゴ Pro W3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er.ncsu.edu/nccte-cm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19733F-C0EA-4380-B95C-8F2251D7612A}"/>
              </a:ext>
            </a:extLst>
          </p:cNvPr>
          <p:cNvSpPr txBox="1"/>
          <p:nvPr/>
        </p:nvSpPr>
        <p:spPr>
          <a:xfrm>
            <a:off x="392624" y="4731460"/>
            <a:ext cx="11406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CTE Essential Standards and Course Inventory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9EA0D31-2DAF-4BA3-82DA-083194796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288" y="905117"/>
            <a:ext cx="5314950" cy="3133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0234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5854C-8780-4706-A961-742230271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2019-20 “Recap”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C4461-8F43-41D4-B245-9DC78F2B3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 State Plan related to Federal Law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 Career Pathways Model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Comprehensive Local Needs Assessment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Credentials as Measure of Program Quality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Six Essential Employability Skills</a:t>
            </a:r>
          </a:p>
        </p:txBody>
      </p:sp>
    </p:spTree>
    <p:extLst>
      <p:ext uri="{BB962C8B-B14F-4D97-AF65-F5344CB8AC3E}">
        <p14:creationId xmlns:p14="http://schemas.microsoft.com/office/powerpoint/2010/main" val="117576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E8C0-942A-455A-99AC-B5FADC7C4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Changes to the 2021 CTE Course Inventory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0A3D0-8893-44A9-A30E-FD06FE76A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Updated Aligned Industry Credentials 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Updated Work-based Learning Opportunities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Revised Course Descriptions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Added courses in several program areas to complete sequences in Career Pathways or address skills gaps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0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1F55C-BFF3-4DC5-84DF-5EF90842B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243" y="2005235"/>
            <a:ext cx="10366342" cy="745209"/>
          </a:xfrm>
        </p:spPr>
        <p:txBody>
          <a:bodyPr/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Computer Science and Information Technology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7B28D0-796C-4114-A35F-46B90496BF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24446"/>
              </p:ext>
            </p:extLst>
          </p:nvPr>
        </p:nvGraphicFramePr>
        <p:xfrm>
          <a:off x="1115328" y="2750444"/>
          <a:ext cx="9961341" cy="1118656"/>
        </p:xfrm>
        <a:graphic>
          <a:graphicData uri="http://schemas.openxmlformats.org/drawingml/2006/table">
            <a:tbl>
              <a:tblPr firstRow="1" firstCol="1" bandRow="1"/>
              <a:tblGrid>
                <a:gridCol w="4516017">
                  <a:extLst>
                    <a:ext uri="{9D8B030D-6E8A-4147-A177-3AD203B41FA5}">
                      <a16:colId xmlns:a16="http://schemas.microsoft.com/office/drawing/2014/main" val="96305651"/>
                    </a:ext>
                  </a:extLst>
                </a:gridCol>
                <a:gridCol w="5445324">
                  <a:extLst>
                    <a:ext uri="{9D8B030D-6E8A-4147-A177-3AD203B41FA5}">
                      <a16:colId xmlns:a16="http://schemas.microsoft.com/office/drawing/2014/main" val="3408140159"/>
                    </a:ext>
                  </a:extLst>
                </a:gridCol>
              </a:tblGrid>
              <a:tr h="1380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19" marR="50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from PY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19" marR="50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031700"/>
                  </a:ext>
                </a:extLst>
              </a:tr>
              <a:tr h="8069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BP16 Python Programming II</a:t>
                      </a:r>
                    </a:p>
                  </a:txBody>
                  <a:tcPr marL="50619" marR="50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course, completes course sequence for the Career Pathway added previously in 2020.</a:t>
                      </a:r>
                    </a:p>
                  </a:txBody>
                  <a:tcPr marL="50619" marR="506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07644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5F43BE6B-9A43-49F1-ABEA-08E5FF470B2B}"/>
              </a:ext>
            </a:extLst>
          </p:cNvPr>
          <p:cNvSpPr txBox="1">
            <a:spLocks/>
          </p:cNvSpPr>
          <p:nvPr/>
        </p:nvSpPr>
        <p:spPr bwMode="auto">
          <a:xfrm>
            <a:off x="914400" y="135459"/>
            <a:ext cx="10363200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9pPr>
          </a:lstStyle>
          <a:p>
            <a:pPr algn="ctr"/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Business, Finance, and Marketing Education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F2798B-5739-4DB4-860F-D307B50F1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609345"/>
              </p:ext>
            </p:extLst>
          </p:nvPr>
        </p:nvGraphicFramePr>
        <p:xfrm>
          <a:off x="1115329" y="718486"/>
          <a:ext cx="9961341" cy="1240961"/>
        </p:xfrm>
        <a:graphic>
          <a:graphicData uri="http://schemas.openxmlformats.org/drawingml/2006/table">
            <a:tbl>
              <a:tblPr firstRow="1" firstCol="1" bandRow="1"/>
              <a:tblGrid>
                <a:gridCol w="4792721">
                  <a:extLst>
                    <a:ext uri="{9D8B030D-6E8A-4147-A177-3AD203B41FA5}">
                      <a16:colId xmlns:a16="http://schemas.microsoft.com/office/drawing/2014/main" val="2482917446"/>
                    </a:ext>
                  </a:extLst>
                </a:gridCol>
                <a:gridCol w="5168620">
                  <a:extLst>
                    <a:ext uri="{9D8B030D-6E8A-4147-A177-3AD203B41FA5}">
                      <a16:colId xmlns:a16="http://schemas.microsoft.com/office/drawing/2014/main" val="971733651"/>
                    </a:ext>
                  </a:extLst>
                </a:gridCol>
              </a:tblGrid>
              <a:tr h="521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from PY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968472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MI31 Sales I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MI32 Sales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courses, Career Pathway added previously in 2020.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36983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90A8DD0-5627-48E8-ADB0-43FF5B54AE91}"/>
              </a:ext>
            </a:extLst>
          </p:cNvPr>
          <p:cNvSpPr txBox="1">
            <a:spLocks/>
          </p:cNvSpPr>
          <p:nvPr/>
        </p:nvSpPr>
        <p:spPr bwMode="auto">
          <a:xfrm>
            <a:off x="914399" y="4061696"/>
            <a:ext cx="10363200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9pPr>
          </a:lstStyle>
          <a:p>
            <a:pPr algn="ctr"/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Family and Consumer Sciences Education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C9FA945-7252-4E1E-8F91-0392DA683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654294"/>
              </p:ext>
            </p:extLst>
          </p:nvPr>
        </p:nvGraphicFramePr>
        <p:xfrm>
          <a:off x="1123627" y="4644723"/>
          <a:ext cx="9953042" cy="1240961"/>
        </p:xfrm>
        <a:graphic>
          <a:graphicData uri="http://schemas.openxmlformats.org/drawingml/2006/table">
            <a:tbl>
              <a:tblPr firstRow="1" firstCol="1" bandRow="1"/>
              <a:tblGrid>
                <a:gridCol w="4784422">
                  <a:extLst>
                    <a:ext uri="{9D8B030D-6E8A-4147-A177-3AD203B41FA5}">
                      <a16:colId xmlns:a16="http://schemas.microsoft.com/office/drawing/2014/main" val="2482917446"/>
                    </a:ext>
                  </a:extLst>
                </a:gridCol>
                <a:gridCol w="5168620">
                  <a:extLst>
                    <a:ext uri="{9D8B030D-6E8A-4147-A177-3AD203B41FA5}">
                      <a16:colId xmlns:a16="http://schemas.microsoft.com/office/drawing/2014/main" val="971733651"/>
                    </a:ext>
                  </a:extLst>
                </a:gridCol>
              </a:tblGrid>
              <a:tr h="521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from PY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968472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FC13 Counseling and Mental Health I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FC14 Counseling and Mental Health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courses, Career Pathway added previously in 2020.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36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759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3076249-BDD8-4B2F-ADD7-D777B751B6A8}"/>
              </a:ext>
            </a:extLst>
          </p:cNvPr>
          <p:cNvSpPr txBox="1">
            <a:spLocks/>
          </p:cNvSpPr>
          <p:nvPr/>
        </p:nvSpPr>
        <p:spPr bwMode="auto">
          <a:xfrm>
            <a:off x="914400" y="135459"/>
            <a:ext cx="10363200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9pPr>
          </a:lstStyle>
          <a:p>
            <a:pPr algn="ctr"/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Trade, Technology, Engineering and Industrial Education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C1DE47-76F2-4C46-853F-687E58AED4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358069"/>
              </p:ext>
            </p:extLst>
          </p:nvPr>
        </p:nvGraphicFramePr>
        <p:xfrm>
          <a:off x="524786" y="718486"/>
          <a:ext cx="11259047" cy="4893863"/>
        </p:xfrm>
        <a:graphic>
          <a:graphicData uri="http://schemas.openxmlformats.org/drawingml/2006/table">
            <a:tbl>
              <a:tblPr firstRow="1" firstCol="1" bandRow="1"/>
              <a:tblGrid>
                <a:gridCol w="5654470">
                  <a:extLst>
                    <a:ext uri="{9D8B030D-6E8A-4147-A177-3AD203B41FA5}">
                      <a16:colId xmlns:a16="http://schemas.microsoft.com/office/drawing/2014/main" val="2482917446"/>
                    </a:ext>
                  </a:extLst>
                </a:gridCol>
                <a:gridCol w="5604577">
                  <a:extLst>
                    <a:ext uri="{9D8B030D-6E8A-4147-A177-3AD203B41FA5}">
                      <a16:colId xmlns:a16="http://schemas.microsoft.com/office/drawing/2014/main" val="971733651"/>
                    </a:ext>
                  </a:extLst>
                </a:gridCol>
              </a:tblGrid>
              <a:tr h="521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from PY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968472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ID12 Drone Technology 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course, completes course sequence for the Career Pathway added previously in 2020.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36983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 Exploring Construction (Middle Grades)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IU302YA Exploring Carpentry Terms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IU302YB Exploring Carpentry Careers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IU302YC Exploring Electrical Trades Terms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IU302YD Exploring Electrical Trades Careers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IU302YE Exploring Masonry Terms</a:t>
                      </a:r>
                    </a:p>
                    <a:p>
                      <a:pPr marL="342900" lvl="0" indent="-231775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IU302YF Exploring Masonry Careers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Middle Grades modules added to address career exploration and skills gaps.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200825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IU05 Exploring Safety and Tools in the Trades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IU052YB Exploring Safety and Tools in the Trades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Middle Grades module added to address career exploration and skills gaps.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More to be added 2022.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804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02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3076249-BDD8-4B2F-ADD7-D777B751B6A8}"/>
              </a:ext>
            </a:extLst>
          </p:cNvPr>
          <p:cNvSpPr txBox="1">
            <a:spLocks/>
          </p:cNvSpPr>
          <p:nvPr/>
        </p:nvSpPr>
        <p:spPr bwMode="auto">
          <a:xfrm>
            <a:off x="914400" y="135459"/>
            <a:ext cx="10363200" cy="5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bg1"/>
                </a:solidFill>
                <a:latin typeface="Baskerville Old Face" pitchFamily="18" charset="0"/>
                <a:ea typeface="ヒラギノ角ゴ Pro W3"/>
                <a:cs typeface="ヒラギノ角ゴ Pro W3"/>
              </a:defRPr>
            </a:lvl9pPr>
          </a:lstStyle>
          <a:p>
            <a:pPr algn="ctr"/>
            <a:r>
              <a:rPr lang="en-US" sz="2800" kern="0" dirty="0">
                <a:latin typeface="Arial" panose="020B0604020202020204" pitchFamily="34" charset="0"/>
                <a:cs typeface="Arial" panose="020B0604020202020204" pitchFamily="34" charset="0"/>
              </a:rPr>
              <a:t>Trade, Technology, Engineering and Industrial Education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C1DE47-76F2-4C46-853F-687E58AED4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10987"/>
              </p:ext>
            </p:extLst>
          </p:nvPr>
        </p:nvGraphicFramePr>
        <p:xfrm>
          <a:off x="524786" y="925220"/>
          <a:ext cx="11259047" cy="4522261"/>
        </p:xfrm>
        <a:graphic>
          <a:graphicData uri="http://schemas.openxmlformats.org/drawingml/2006/table">
            <a:tbl>
              <a:tblPr firstRow="1" firstCol="1" bandRow="1"/>
              <a:tblGrid>
                <a:gridCol w="5654470">
                  <a:extLst>
                    <a:ext uri="{9D8B030D-6E8A-4147-A177-3AD203B41FA5}">
                      <a16:colId xmlns:a16="http://schemas.microsoft.com/office/drawing/2014/main" val="2482917446"/>
                    </a:ext>
                  </a:extLst>
                </a:gridCol>
                <a:gridCol w="5604577">
                  <a:extLst>
                    <a:ext uri="{9D8B030D-6E8A-4147-A177-3AD203B41FA5}">
                      <a16:colId xmlns:a16="http://schemas.microsoft.com/office/drawing/2014/main" val="971733651"/>
                    </a:ext>
                  </a:extLst>
                </a:gridCol>
              </a:tblGrid>
              <a:tr h="5213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from PY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968472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IM14 Manufacturing Robotics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course. 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Will provide options for students pursuing careers in advanced manufacturing using high-tech industrial robotics.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36983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IM42 Metals Manufacturing II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IM4x Metals Manufacturing III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Divides a two-credit course into two, one-credit courses.  Focuses on credentials from the National Institute for Metalworking Skills (ANSI accredited).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200825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r>
                        <a:rPr lang="it-IT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TP13 PLTW Engineering Essentials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Added to correct error in omission from 2020-21.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804318"/>
                  </a:ext>
                </a:extLst>
              </a:tr>
              <a:tr h="719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TR13 SREB AC Mechatronic Systems for </a:t>
                      </a:r>
                      <a:r>
                        <a:rPr lang="en-US" sz="20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Advanced Production</a:t>
                      </a:r>
                      <a:endParaRPr lang="it-IT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Added to correct error in omission from 2020-21.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398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532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8B57D-1E94-4785-A22B-8678B6EB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CTE Course Management System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DFCBD6-9248-46A7-8C97-80AD3851050B}"/>
              </a:ext>
            </a:extLst>
          </p:cNvPr>
          <p:cNvSpPr/>
          <p:nvPr/>
        </p:nvSpPr>
        <p:spPr>
          <a:xfrm>
            <a:off x="3092336" y="2859578"/>
            <a:ext cx="66418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FOR LINK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242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AF88-40FE-4E51-86FC-DBCCC5D61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36865"/>
            <a:ext cx="10363200" cy="4159135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Trey Michael, M.Ed., PMP</a:t>
            </a:r>
          </a:p>
          <a:p>
            <a:pPr marL="0" indent="0" algn="ctr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CTE Director</a:t>
            </a:r>
          </a:p>
          <a:p>
            <a:pPr marL="0" indent="0" algn="ctr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Trey.Michael@dpi.nc.gov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06531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Baskerville Old Face"/>
        <a:ea typeface="ヒラギノ角ゴ Pro W3"/>
        <a:cs typeface="ヒラギノ角ゴ Pro W3"/>
      </a:majorFont>
      <a:minorFont>
        <a:latin typeface="Baskerville Old Face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/>
            <a:cs typeface="ヒラギノ角ゴ Pro W3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F89F80D4-AA0C-4ABF-8BB3-B70037C64556}" vid="{91476FCA-70B4-46E6-80F1-856CE9DD40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fc14cbf-dbc2-46ec-b7d2-4f2c6fe122a5">
      <UserInfo>
        <DisplayName>Trey Michael</DisplayName>
        <AccountId>12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3238C2BC36744EB4AB001F6B004A76" ma:contentTypeVersion="15" ma:contentTypeDescription="Create a new document." ma:contentTypeScope="" ma:versionID="972972c269e5643c6bcfb37dc15cbcdf">
  <xsd:schema xmlns:xsd="http://www.w3.org/2001/XMLSchema" xmlns:xs="http://www.w3.org/2001/XMLSchema" xmlns:p="http://schemas.microsoft.com/office/2006/metadata/properties" xmlns:ns1="http://schemas.microsoft.com/sharepoint/v3" xmlns:ns3="8fc14cbf-dbc2-46ec-b7d2-4f2c6fe122a5" xmlns:ns4="5062ec46-c466-4218-a824-1b2264653717" targetNamespace="http://schemas.microsoft.com/office/2006/metadata/properties" ma:root="true" ma:fieldsID="c1c1ad0f463da4c7ac531c91c956072b" ns1:_="" ns3:_="" ns4:_="">
    <xsd:import namespace="http://schemas.microsoft.com/sharepoint/v3"/>
    <xsd:import namespace="8fc14cbf-dbc2-46ec-b7d2-4f2c6fe122a5"/>
    <xsd:import namespace="5062ec46-c466-4218-a824-1b226465371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14cbf-dbc2-46ec-b7d2-4f2c6fe122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2ec46-c466-4218-a824-1b22646537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FAC4E6-6425-4437-8FAF-5D4EE10880AA}">
  <ds:schemaRefs>
    <ds:schemaRef ds:uri="http://schemas.microsoft.com/office/2006/metadata/properties"/>
    <ds:schemaRef ds:uri="http://schemas.microsoft.com/office/infopath/2007/PartnerControls"/>
    <ds:schemaRef ds:uri="8fc14cbf-dbc2-46ec-b7d2-4f2c6fe122a5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643EB75-B949-44FE-96B5-06D033F984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346DE2-7BFB-4A7F-AD1B-EC79E52D9C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c14cbf-dbc2-46ec-b7d2-4f2c6fe122a5"/>
    <ds:schemaRef ds:uri="5062ec46-c466-4218-a824-1b2264653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560</Words>
  <Application>Microsoft Office PowerPoint</Application>
  <PresentationFormat>Widescreen</PresentationFormat>
  <Paragraphs>80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Baskerville Old Face</vt:lpstr>
      <vt:lpstr>Calibri</vt:lpstr>
      <vt:lpstr>Theme1</vt:lpstr>
      <vt:lpstr>PowerPoint Presentation</vt:lpstr>
      <vt:lpstr>2019-20 “Recap”</vt:lpstr>
      <vt:lpstr>Changes to the 2021 CTE Course Inventory</vt:lpstr>
      <vt:lpstr>Computer Science and Information Technology </vt:lpstr>
      <vt:lpstr>PowerPoint Presentation</vt:lpstr>
      <vt:lpstr>PowerPoint Presentation</vt:lpstr>
      <vt:lpstr>CTE Course Management System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MacDonald</dc:creator>
  <cp:lastModifiedBy>Anita Holbrook</cp:lastModifiedBy>
  <cp:revision>114</cp:revision>
  <dcterms:created xsi:type="dcterms:W3CDTF">2019-04-02T18:14:20Z</dcterms:created>
  <dcterms:modified xsi:type="dcterms:W3CDTF">2020-10-16T20:52:01Z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0x010100263238C2BC36744EB4AB001F6B004A76</vt:lpwstr>
  </property>
  <property fmtid="{D5CDD505-2E9C-101B-9397-08002B2CF9AE}" pid="3" name="AuthorIds_UIVersion_512">
    <vt:lpwstr>6</vt:lpwstr>
  </property>
</Properties>
</file>