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292" r:id="rId2"/>
    <p:sldId id="298" r:id="rId3"/>
    <p:sldId id="297" r:id="rId4"/>
    <p:sldId id="287" r:id="rId5"/>
    <p:sldId id="291" r:id="rId6"/>
    <p:sldId id="299" r:id="rId7"/>
    <p:sldId id="300" r:id="rId8"/>
    <p:sldId id="294" r:id="rId9"/>
    <p:sldId id="301" r:id="rId10"/>
    <p:sldId id="306" r:id="rId11"/>
    <p:sldId id="313" r:id="rId12"/>
    <p:sldId id="318" r:id="rId13"/>
    <p:sldId id="319" r:id="rId14"/>
    <p:sldId id="322" r:id="rId15"/>
    <p:sldId id="331" r:id="rId16"/>
    <p:sldId id="344" r:id="rId17"/>
    <p:sldId id="345" r:id="rId18"/>
    <p:sldId id="342" r:id="rId19"/>
    <p:sldId id="346" r:id="rId20"/>
    <p:sldId id="339" r:id="rId21"/>
    <p:sldId id="343" r:id="rId22"/>
    <p:sldId id="348" r:id="rId23"/>
    <p:sldId id="314" r:id="rId24"/>
    <p:sldId id="305" r:id="rId25"/>
    <p:sldId id="320" r:id="rId26"/>
    <p:sldId id="327" r:id="rId27"/>
    <p:sldId id="347" r:id="rId28"/>
    <p:sldId id="323" r:id="rId29"/>
    <p:sldId id="324" r:id="rId30"/>
    <p:sldId id="329" r:id="rId31"/>
    <p:sldId id="325" r:id="rId32"/>
    <p:sldId id="352" r:id="rId33"/>
    <p:sldId id="332" r:id="rId34"/>
    <p:sldId id="351" r:id="rId35"/>
    <p:sldId id="353" r:id="rId36"/>
    <p:sldId id="354" r:id="rId37"/>
    <p:sldId id="355" r:id="rId38"/>
    <p:sldId id="350" r:id="rId39"/>
    <p:sldId id="349" r:id="rId40"/>
    <p:sldId id="317" r:id="rId41"/>
    <p:sldId id="326" r:id="rId42"/>
    <p:sldId id="328" r:id="rId43"/>
    <p:sldId id="312" r:id="rId44"/>
    <p:sldId id="308" r:id="rId45"/>
    <p:sldId id="304" r:id="rId46"/>
    <p:sldId id="321" r:id="rId47"/>
    <p:sldId id="357" r:id="rId48"/>
    <p:sldId id="330" r:id="rId49"/>
    <p:sldId id="358" r:id="rId50"/>
    <p:sldId id="338" r:id="rId51"/>
    <p:sldId id="359" r:id="rId52"/>
    <p:sldId id="360" r:id="rId53"/>
    <p:sldId id="361" r:id="rId54"/>
    <p:sldId id="356" r:id="rId55"/>
    <p:sldId id="315" r:id="rId56"/>
    <p:sldId id="316" r:id="rId57"/>
    <p:sldId id="333" r:id="rId58"/>
    <p:sldId id="334" r:id="rId59"/>
    <p:sldId id="341" r:id="rId60"/>
    <p:sldId id="362" r:id="rId61"/>
    <p:sldId id="295" r:id="rId62"/>
    <p:sldId id="279" r:id="rId6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FC7BF7-311E-4DB1-A3F2-8453B9588A18}" v="1" dt="2023-07-17T20:50:27.5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2472" autoAdjust="0"/>
  </p:normalViewPr>
  <p:slideViewPr>
    <p:cSldViewPr snapToGrid="0">
      <p:cViewPr varScale="1">
        <p:scale>
          <a:sx n="76" d="100"/>
          <a:sy n="76" d="100"/>
        </p:scale>
        <p:origin x="478" y="22"/>
      </p:cViewPr>
      <p:guideLst/>
    </p:cSldViewPr>
  </p:slideViewPr>
  <p:notesTextViewPr>
    <p:cViewPr>
      <p:scale>
        <a:sx n="3" d="2"/>
        <a:sy n="3" d="2"/>
      </p:scale>
      <p:origin x="0" y="0"/>
    </p:cViewPr>
  </p:notesTextViewPr>
  <p:sorterViewPr>
    <p:cViewPr>
      <p:scale>
        <a:sx n="100" d="100"/>
        <a:sy n="100" d="100"/>
      </p:scale>
      <p:origin x="0" y="-13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7/17/2023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17404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166205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dirty="0"/>
          </a:p>
        </p:txBody>
      </p:sp>
    </p:spTree>
    <p:extLst>
      <p:ext uri="{BB962C8B-B14F-4D97-AF65-F5344CB8AC3E}">
        <p14:creationId xmlns:p14="http://schemas.microsoft.com/office/powerpoint/2010/main" val="250652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2644829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1500651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3804903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1735348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547194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2571201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3200991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1723792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1864099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3860434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3515361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3063695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188452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3853392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3328047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841935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3308015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2275125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dirty="0"/>
          </a:p>
        </p:txBody>
      </p:sp>
    </p:spTree>
    <p:extLst>
      <p:ext uri="{BB962C8B-B14F-4D97-AF65-F5344CB8AC3E}">
        <p14:creationId xmlns:p14="http://schemas.microsoft.com/office/powerpoint/2010/main" val="1924658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31</a:t>
            </a:fld>
            <a:endParaRPr lang="en-US" dirty="0"/>
          </a:p>
        </p:txBody>
      </p:sp>
    </p:spTree>
    <p:extLst>
      <p:ext uri="{BB962C8B-B14F-4D97-AF65-F5344CB8AC3E}">
        <p14:creationId xmlns:p14="http://schemas.microsoft.com/office/powerpoint/2010/main" val="4005064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20552727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dirty="0"/>
          </a:p>
        </p:txBody>
      </p:sp>
    </p:spTree>
    <p:extLst>
      <p:ext uri="{BB962C8B-B14F-4D97-AF65-F5344CB8AC3E}">
        <p14:creationId xmlns:p14="http://schemas.microsoft.com/office/powerpoint/2010/main" val="3080797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dirty="0"/>
          </a:p>
        </p:txBody>
      </p:sp>
    </p:spTree>
    <p:extLst>
      <p:ext uri="{BB962C8B-B14F-4D97-AF65-F5344CB8AC3E}">
        <p14:creationId xmlns:p14="http://schemas.microsoft.com/office/powerpoint/2010/main" val="2043865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35</a:t>
            </a:fld>
            <a:endParaRPr lang="en-US" dirty="0"/>
          </a:p>
        </p:txBody>
      </p:sp>
    </p:spTree>
    <p:extLst>
      <p:ext uri="{BB962C8B-B14F-4D97-AF65-F5344CB8AC3E}">
        <p14:creationId xmlns:p14="http://schemas.microsoft.com/office/powerpoint/2010/main" val="1138222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36</a:t>
            </a:fld>
            <a:endParaRPr lang="en-US" dirty="0"/>
          </a:p>
        </p:txBody>
      </p:sp>
    </p:spTree>
    <p:extLst>
      <p:ext uri="{BB962C8B-B14F-4D97-AF65-F5344CB8AC3E}">
        <p14:creationId xmlns:p14="http://schemas.microsoft.com/office/powerpoint/2010/main" val="3869202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dirty="0"/>
          </a:p>
        </p:txBody>
      </p:sp>
    </p:spTree>
    <p:extLst>
      <p:ext uri="{BB962C8B-B14F-4D97-AF65-F5344CB8AC3E}">
        <p14:creationId xmlns:p14="http://schemas.microsoft.com/office/powerpoint/2010/main" val="8836646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38</a:t>
            </a:fld>
            <a:endParaRPr lang="en-US" dirty="0"/>
          </a:p>
        </p:txBody>
      </p:sp>
    </p:spTree>
    <p:extLst>
      <p:ext uri="{BB962C8B-B14F-4D97-AF65-F5344CB8AC3E}">
        <p14:creationId xmlns:p14="http://schemas.microsoft.com/office/powerpoint/2010/main" val="4017457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40</a:t>
            </a:fld>
            <a:endParaRPr lang="en-US" dirty="0"/>
          </a:p>
        </p:txBody>
      </p:sp>
    </p:spTree>
    <p:extLst>
      <p:ext uri="{BB962C8B-B14F-4D97-AF65-F5344CB8AC3E}">
        <p14:creationId xmlns:p14="http://schemas.microsoft.com/office/powerpoint/2010/main" val="1510724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41</a:t>
            </a:fld>
            <a:endParaRPr lang="en-US" dirty="0"/>
          </a:p>
        </p:txBody>
      </p:sp>
    </p:spTree>
    <p:extLst>
      <p:ext uri="{BB962C8B-B14F-4D97-AF65-F5344CB8AC3E}">
        <p14:creationId xmlns:p14="http://schemas.microsoft.com/office/powerpoint/2010/main" val="4649007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42</a:t>
            </a:fld>
            <a:endParaRPr lang="en-US" dirty="0"/>
          </a:p>
        </p:txBody>
      </p:sp>
    </p:spTree>
    <p:extLst>
      <p:ext uri="{BB962C8B-B14F-4D97-AF65-F5344CB8AC3E}">
        <p14:creationId xmlns:p14="http://schemas.microsoft.com/office/powerpoint/2010/main" val="4207323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44</a:t>
            </a:fld>
            <a:endParaRPr lang="en-US" dirty="0"/>
          </a:p>
        </p:txBody>
      </p:sp>
    </p:spTree>
    <p:extLst>
      <p:ext uri="{BB962C8B-B14F-4D97-AF65-F5344CB8AC3E}">
        <p14:creationId xmlns:p14="http://schemas.microsoft.com/office/powerpoint/2010/main" val="29963855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45</a:t>
            </a:fld>
            <a:endParaRPr lang="en-US" dirty="0"/>
          </a:p>
        </p:txBody>
      </p:sp>
    </p:spTree>
    <p:extLst>
      <p:ext uri="{BB962C8B-B14F-4D97-AF65-F5344CB8AC3E}">
        <p14:creationId xmlns:p14="http://schemas.microsoft.com/office/powerpoint/2010/main" val="18052209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46</a:t>
            </a:fld>
            <a:endParaRPr lang="en-US" dirty="0"/>
          </a:p>
        </p:txBody>
      </p:sp>
    </p:spTree>
    <p:extLst>
      <p:ext uri="{BB962C8B-B14F-4D97-AF65-F5344CB8AC3E}">
        <p14:creationId xmlns:p14="http://schemas.microsoft.com/office/powerpoint/2010/main" val="1327287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47</a:t>
            </a:fld>
            <a:endParaRPr lang="en-US" dirty="0"/>
          </a:p>
        </p:txBody>
      </p:sp>
    </p:spTree>
    <p:extLst>
      <p:ext uri="{BB962C8B-B14F-4D97-AF65-F5344CB8AC3E}">
        <p14:creationId xmlns:p14="http://schemas.microsoft.com/office/powerpoint/2010/main" val="41428068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48</a:t>
            </a:fld>
            <a:endParaRPr lang="en-US" dirty="0"/>
          </a:p>
        </p:txBody>
      </p:sp>
    </p:spTree>
    <p:extLst>
      <p:ext uri="{BB962C8B-B14F-4D97-AF65-F5344CB8AC3E}">
        <p14:creationId xmlns:p14="http://schemas.microsoft.com/office/powerpoint/2010/main" val="29969524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49</a:t>
            </a:fld>
            <a:endParaRPr lang="en-US" dirty="0"/>
          </a:p>
        </p:txBody>
      </p:sp>
    </p:spTree>
    <p:extLst>
      <p:ext uri="{BB962C8B-B14F-4D97-AF65-F5344CB8AC3E}">
        <p14:creationId xmlns:p14="http://schemas.microsoft.com/office/powerpoint/2010/main" val="1729402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50</a:t>
            </a:fld>
            <a:endParaRPr lang="en-US" dirty="0"/>
          </a:p>
        </p:txBody>
      </p:sp>
    </p:spTree>
    <p:extLst>
      <p:ext uri="{BB962C8B-B14F-4D97-AF65-F5344CB8AC3E}">
        <p14:creationId xmlns:p14="http://schemas.microsoft.com/office/powerpoint/2010/main" val="704961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51</a:t>
            </a:fld>
            <a:endParaRPr lang="en-US" dirty="0"/>
          </a:p>
        </p:txBody>
      </p:sp>
    </p:spTree>
    <p:extLst>
      <p:ext uri="{BB962C8B-B14F-4D97-AF65-F5344CB8AC3E}">
        <p14:creationId xmlns:p14="http://schemas.microsoft.com/office/powerpoint/2010/main" val="933178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52</a:t>
            </a:fld>
            <a:endParaRPr lang="en-US" dirty="0"/>
          </a:p>
        </p:txBody>
      </p:sp>
    </p:spTree>
    <p:extLst>
      <p:ext uri="{BB962C8B-B14F-4D97-AF65-F5344CB8AC3E}">
        <p14:creationId xmlns:p14="http://schemas.microsoft.com/office/powerpoint/2010/main" val="30154367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411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55</a:t>
            </a:fld>
            <a:endParaRPr lang="en-US" dirty="0"/>
          </a:p>
        </p:txBody>
      </p:sp>
    </p:spTree>
    <p:extLst>
      <p:ext uri="{BB962C8B-B14F-4D97-AF65-F5344CB8AC3E}">
        <p14:creationId xmlns:p14="http://schemas.microsoft.com/office/powerpoint/2010/main" val="2782346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57</a:t>
            </a:fld>
            <a:endParaRPr lang="en-US" dirty="0"/>
          </a:p>
        </p:txBody>
      </p:sp>
    </p:spTree>
    <p:extLst>
      <p:ext uri="{BB962C8B-B14F-4D97-AF65-F5344CB8AC3E}">
        <p14:creationId xmlns:p14="http://schemas.microsoft.com/office/powerpoint/2010/main" val="14692793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58</a:t>
            </a:fld>
            <a:endParaRPr lang="en-US" dirty="0"/>
          </a:p>
        </p:txBody>
      </p:sp>
    </p:spTree>
    <p:extLst>
      <p:ext uri="{BB962C8B-B14F-4D97-AF65-F5344CB8AC3E}">
        <p14:creationId xmlns:p14="http://schemas.microsoft.com/office/powerpoint/2010/main" val="32002067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59</a:t>
            </a:fld>
            <a:endParaRPr lang="en-US" dirty="0"/>
          </a:p>
        </p:txBody>
      </p:sp>
    </p:spTree>
    <p:extLst>
      <p:ext uri="{BB962C8B-B14F-4D97-AF65-F5344CB8AC3E}">
        <p14:creationId xmlns:p14="http://schemas.microsoft.com/office/powerpoint/2010/main" val="18328387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60</a:t>
            </a:fld>
            <a:endParaRPr lang="en-US" dirty="0"/>
          </a:p>
        </p:txBody>
      </p:sp>
    </p:spTree>
    <p:extLst>
      <p:ext uri="{BB962C8B-B14F-4D97-AF65-F5344CB8AC3E}">
        <p14:creationId xmlns:p14="http://schemas.microsoft.com/office/powerpoint/2010/main" val="16550884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61</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62</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BE004F-AB15-437C-95D9-1089B0BF62E7}" type="datetime1">
              <a:rPr lang="en-US" smtClean="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4D195-4A17-4675-BE0B-7A20C8D0FE9A}" type="datetime1">
              <a:rPr lang="en-US" smtClean="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E4CE7B-73C4-462B-8BC8-A0B92DB369FF}" type="datetime1">
              <a:rPr lang="en-US" smtClean="0"/>
              <a:t>7/17/2023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C89FA1-02C6-49EF-915D-A4FCD4501361}" type="datetime1">
              <a:rPr lang="en-US" smtClean="0"/>
              <a:t>7/17/2023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F42C9A-B5CB-454F-AA8C-01DBD55061FC}" type="datetime1">
              <a:rPr lang="en-US" smtClean="0"/>
              <a:t>7/17/2023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7/17/2023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7/17/2023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7/17/2023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0CB3CA-68DF-4652-929D-0FD8282BCA4F}" type="datetime1">
              <a:rPr lang="en-US" smtClean="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D6BDA3-1C6F-45F7-AC3E-7E8DD8D10D21}" type="datetime1">
              <a:rPr lang="en-US" smtClean="0"/>
              <a:t>7/17/2023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7/17/2023</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emf"/></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emf"/></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emf"/></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emf"/></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375458" y="2231887"/>
            <a:ext cx="10978342"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500" b="1" dirty="0">
                <a:latin typeface="Arial" panose="020B0604020202020204" pitchFamily="34" charset="0"/>
                <a:cs typeface="Arial" panose="020B0604020202020204" pitchFamily="34" charset="0"/>
              </a:rPr>
              <a:t>CY 2023 (FY 2024)</a:t>
            </a:r>
          </a:p>
          <a:p>
            <a:pPr algn="ctr"/>
            <a:r>
              <a:rPr lang="en-US" sz="4500" b="1" dirty="0">
                <a:latin typeface="Arial" panose="020B0604020202020204" pitchFamily="34" charset="0"/>
                <a:cs typeface="Arial" panose="020B0604020202020204" pitchFamily="34" charset="0"/>
              </a:rPr>
              <a:t>Preliminary Tax Digest </a:t>
            </a:r>
          </a:p>
          <a:p>
            <a:pPr algn="ctr"/>
            <a:r>
              <a:rPr lang="en-US" sz="4500" b="1" dirty="0">
                <a:latin typeface="Arial" panose="020B0604020202020204" pitchFamily="34" charset="0"/>
                <a:cs typeface="Arial" panose="020B0604020202020204" pitchFamily="34" charset="0"/>
              </a:rPr>
              <a:t>and </a:t>
            </a:r>
          </a:p>
          <a:p>
            <a:pPr algn="ctr"/>
            <a:r>
              <a:rPr lang="en-US" sz="4500" b="1" dirty="0">
                <a:latin typeface="Arial" panose="020B0604020202020204" pitchFamily="34" charset="0"/>
                <a:cs typeface="Arial" panose="020B0604020202020204" pitchFamily="34" charset="0"/>
              </a:rPr>
              <a:t>Preliminary Millage Rate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Sharon Roberts</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July 17,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941155"/>
            <a:ext cx="11376453" cy="5863260"/>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a:rPr>
              <a:t>The purpose of this presentation is to share the preliminary digest numbers and preliminary roll back millage rate with the Bibb County Board of Education.  The Board will be presented with three options A, B, and C for millage rates.  Option A is maintaining the current millage rate. Option B is half of the rollback millage rate. Option C is the full rollback millage rate. </a:t>
            </a:r>
          </a:p>
          <a:p>
            <a:pPr marL="0" indent="0">
              <a:lnSpc>
                <a:spcPct val="100000"/>
              </a:lnSpc>
              <a:spcBef>
                <a:spcPts val="0"/>
              </a:spcBef>
              <a:buNone/>
            </a:pPr>
            <a:endParaRPr lang="en-US" sz="14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000" dirty="0">
                <a:latin typeface="Arial Narrow" panose="020B0606020202030204" pitchFamily="34" charset="0"/>
              </a:rPr>
              <a:t>This presentation will cover the preliminary digest numbers as received from the County Tax Commissioner’s Office on June 12, 2023, and the calculation of the rollback millage rate.  An option for a full rollback millage rate, a partial rollback millage rate and for a no rollback millage rate will be provided showing the corresponding implications for future budgets and financial stability of the District.</a:t>
            </a:r>
          </a:p>
          <a:p>
            <a:pPr marL="0" indent="0">
              <a:lnSpc>
                <a:spcPct val="100000"/>
              </a:lnSpc>
              <a:spcBef>
                <a:spcPts val="0"/>
              </a:spcBef>
              <a:buNone/>
            </a:pPr>
            <a:endParaRPr lang="en-US" sz="15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The decision in setting the CY 2023 millage rate will determine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could position the District to better compete with surrounding Districts’ salaries which effect recruitment and retention efforts for FY 2024 and beyond.</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50826" y="1309843"/>
            <a:ext cx="11048991" cy="5509200"/>
          </a:xfrm>
          <a:prstGeom prst="rect">
            <a:avLst/>
          </a:prstGeom>
          <a:noFill/>
        </p:spPr>
        <p:txBody>
          <a:bodyPr wrap="square" rtlCol="0">
            <a:spAutoFit/>
          </a:bodyPr>
          <a:lstStyle/>
          <a:p>
            <a:pPr marL="457200"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“Levying authority” –county, city, consolidated government </a:t>
            </a:r>
            <a:r>
              <a:rPr lang="en-US" sz="2200" b="1" dirty="0">
                <a:solidFill>
                  <a:srgbClr val="EEB500"/>
                </a:solidFill>
                <a:latin typeface="Arial Narrow" panose="020B0606020202030204" pitchFamily="34" charset="0"/>
                <a:cs typeface="Arial" panose="020B0604020202020204" pitchFamily="34" charset="0"/>
              </a:rPr>
              <a:t>(Macon-Bibb) </a:t>
            </a:r>
            <a:r>
              <a:rPr lang="en-US" sz="2200" dirty="0">
                <a:latin typeface="Arial Narrow" panose="020B0606020202030204" pitchFamily="34" charset="0"/>
                <a:cs typeface="Arial" panose="020B0604020202020204" pitchFamily="34" charset="0"/>
              </a:rPr>
              <a:t>that exercises the power to levy ad valorem taxes to carry out the governing authority’s purposes.</a:t>
            </a:r>
          </a:p>
          <a:p>
            <a:endParaRPr lang="en-US" sz="2200" dirty="0">
              <a:latin typeface="Arial Narrow" panose="020B0606020202030204" pitchFamily="34" charset="0"/>
              <a:cs typeface="Arial" panose="020B0604020202020204" pitchFamily="34" charset="0"/>
            </a:endParaRPr>
          </a:p>
          <a:p>
            <a:pPr marL="457200"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“Recommending authority” means a county, independent, or area school board of education </a:t>
            </a:r>
            <a:r>
              <a:rPr lang="en-US" sz="2200" b="1" dirty="0">
                <a:solidFill>
                  <a:srgbClr val="EEB500"/>
                </a:solidFill>
                <a:latin typeface="Arial Narrow" panose="020B0606020202030204" pitchFamily="34" charset="0"/>
                <a:cs typeface="Arial" panose="020B0604020202020204" pitchFamily="34" charset="0"/>
              </a:rPr>
              <a:t>(Bibb County Board of Education)</a:t>
            </a:r>
            <a:r>
              <a:rPr lang="en-US" sz="2200" b="1" dirty="0">
                <a:latin typeface="Arial Narrow" panose="020B0606020202030204" pitchFamily="34" charset="0"/>
                <a:cs typeface="Arial" panose="020B0604020202020204" pitchFamily="34" charset="0"/>
              </a:rPr>
              <a:t> </a:t>
            </a:r>
            <a:r>
              <a:rPr lang="en-US" sz="2200" dirty="0">
                <a:latin typeface="Arial Narrow" panose="020B0606020202030204" pitchFamily="34" charset="0"/>
                <a:cs typeface="Arial" panose="020B0604020202020204" pitchFamily="34" charset="0"/>
              </a:rPr>
              <a:t>that exercises the power to cause the levying authority to levy ad valorem taxes to carry out the purposes of such board of education.</a:t>
            </a:r>
          </a:p>
          <a:p>
            <a:pPr marL="457200" indent="-457200">
              <a:buFont typeface="Arial" panose="020B0604020202020204" pitchFamily="34" charset="0"/>
              <a:buChar char="•"/>
            </a:pPr>
            <a:endParaRPr lang="en-US" sz="2200" dirty="0">
              <a:latin typeface="Arial Narrow" panose="020B0606020202030204" pitchFamily="34" charset="0"/>
              <a:cs typeface="Arial" panose="020B0604020202020204" pitchFamily="34" charset="0"/>
            </a:endParaRPr>
          </a:p>
          <a:p>
            <a:pPr marL="457200" lvl="0"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“Ad valorem tax” or “property tax” means a tax imposed upon the assessed value of real property.</a:t>
            </a:r>
          </a:p>
          <a:p>
            <a:endParaRPr lang="en-US" sz="2200" dirty="0">
              <a:latin typeface="Arial Narrow" panose="020B0606020202030204" pitchFamily="34" charset="0"/>
              <a:cs typeface="Arial" panose="020B0604020202020204" pitchFamily="34" charset="0"/>
            </a:endParaRPr>
          </a:p>
          <a:p>
            <a:pPr marL="457200" lvl="0" indent="-457200">
              <a:buFont typeface="Arial" panose="020B0604020202020204" pitchFamily="34" charset="0"/>
              <a:buChar char="•"/>
            </a:pPr>
            <a:r>
              <a:rPr lang="en-US" sz="2200" dirty="0">
                <a:latin typeface="Arial Narrow" panose="020B0606020202030204" pitchFamily="34" charset="0"/>
                <a:cs typeface="Arial" panose="020B0604020202020204" pitchFamily="34" charset="0"/>
              </a:rPr>
              <a:t>“Certified tax digest” means the total net assessed value on the annual property tax digest certified by the tax commissioner of a taxing jurisdiction for the collection of taxes.</a:t>
            </a:r>
          </a:p>
          <a:p>
            <a:pPr lvl="0"/>
            <a:endParaRPr lang="en-US" sz="2200" dirty="0">
              <a:latin typeface="Arial Narrow" panose="020B0606020202030204" pitchFamily="34" charset="0"/>
              <a:cs typeface="Arial" panose="020B0604020202020204" pitchFamily="34" charset="0"/>
            </a:endParaRPr>
          </a:p>
          <a:p>
            <a:pPr marL="285750" lvl="0" indent="-285750">
              <a:buFont typeface="Arial" panose="020B0604020202020204" pitchFamily="34" charset="0"/>
              <a:buChar char="•"/>
            </a:pPr>
            <a:r>
              <a:rPr lang="en-US" sz="2200" dirty="0">
                <a:latin typeface="Arial Narrow" panose="020B0606020202030204" pitchFamily="34" charset="0"/>
                <a:cs typeface="Arial" panose="020B0604020202020204" pitchFamily="34" charset="0"/>
              </a:rPr>
              <a:t>“Net assessed value” means the taxable assessed value of property after all exemptions.  </a:t>
            </a:r>
            <a:r>
              <a:rPr lang="en-US" sz="2200" b="1" dirty="0">
                <a:solidFill>
                  <a:srgbClr val="EEB500"/>
                </a:solidFill>
                <a:latin typeface="Arial Narrow" panose="020B0606020202030204" pitchFamily="34" charset="0"/>
                <a:cs typeface="Arial" panose="020B0604020202020204" pitchFamily="34" charset="0"/>
              </a:rPr>
              <a:t>(</a:t>
            </a:r>
            <a:r>
              <a:rPr lang="en-US" sz="2200" dirty="0">
                <a:solidFill>
                  <a:srgbClr val="FF0000"/>
                </a:solidFill>
                <a:latin typeface="Arial Narrow" panose="020B0606020202030204" pitchFamily="34" charset="0"/>
                <a:cs typeface="Arial" panose="020B0604020202020204" pitchFamily="34" charset="0"/>
              </a:rPr>
              <a:t>Preliminary</a:t>
            </a:r>
            <a:r>
              <a:rPr lang="en-US" sz="2200" dirty="0">
                <a:latin typeface="Arial Narrow" panose="020B0606020202030204" pitchFamily="34" charset="0"/>
                <a:cs typeface="Arial" panose="020B0604020202020204" pitchFamily="34" charset="0"/>
              </a:rPr>
              <a:t> </a:t>
            </a:r>
            <a:r>
              <a:rPr lang="en-US" sz="2200" b="1" dirty="0">
                <a:solidFill>
                  <a:srgbClr val="EEB500"/>
                </a:solidFill>
                <a:latin typeface="Arial Narrow" panose="020B0606020202030204" pitchFamily="34" charset="0"/>
                <a:cs typeface="Arial" panose="020B0604020202020204" pitchFamily="34" charset="0"/>
              </a:rPr>
              <a:t>net assessed value = $5,611,815,746).</a:t>
            </a:r>
          </a:p>
          <a:p>
            <a:endParaRPr lang="en-US" sz="2200" dirty="0">
              <a:latin typeface="Arial Narrow" panose="020B0606020202030204" pitchFamily="34" charset="0"/>
              <a:cs typeface="Arial" panose="020B0604020202020204" pitchFamily="34" charset="0"/>
            </a:endParaRPr>
          </a:p>
          <a:p>
            <a:pPr marL="457200" indent="-457200">
              <a:buFont typeface="Arial" panose="020B0604020202020204" pitchFamily="34" charset="0"/>
              <a:buChar char="•"/>
            </a:pPr>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D8CD16D-F93F-EB16-9B5D-2CD414D6CC40}"/>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192345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571504" y="1126989"/>
            <a:ext cx="11048991" cy="4832092"/>
          </a:xfrm>
          <a:prstGeom prst="rect">
            <a:avLst/>
          </a:prstGeom>
          <a:noFill/>
        </p:spPr>
        <p:txBody>
          <a:bodyPr wrap="square" rtlCol="0">
            <a:spAutoFit/>
          </a:bodyPr>
          <a:lstStyle/>
          <a:p>
            <a:pPr marL="285750" indent="-285750">
              <a:buFont typeface="Arial" panose="020B0604020202020204" pitchFamily="34" charset="0"/>
              <a:buChar char="•"/>
            </a:pPr>
            <a:r>
              <a:rPr lang="en-US" sz="2200" dirty="0">
                <a:latin typeface="Arial Narrow" panose="020B0606020202030204" pitchFamily="34" charset="0"/>
                <a:cs typeface="Arial" panose="020B0604020202020204" pitchFamily="34" charset="0"/>
              </a:rPr>
              <a:t>“Roll-back rate” means the previous year’s millage rate minus the millage equivalent of the total net assessed value added by reassessments.    (Preliminary Roll-back rate = 16.720 – 2.070 = 14.130).</a:t>
            </a:r>
          </a:p>
          <a:p>
            <a:endParaRPr lang="en-US" sz="2200" dirty="0">
              <a:latin typeface="Arial Narrow" panose="020B0606020202030204" pitchFamily="34" charset="0"/>
              <a:cs typeface="Arial" panose="020B0604020202020204" pitchFamily="34" charset="0"/>
            </a:endParaRPr>
          </a:p>
          <a:p>
            <a:pPr marL="285750" indent="-285750">
              <a:buFont typeface="Arial" panose="020B0604020202020204" pitchFamily="34" charset="0"/>
              <a:buChar char="•"/>
            </a:pPr>
            <a:r>
              <a:rPr lang="en-US" sz="2200" dirty="0">
                <a:latin typeface="Arial Narrow" panose="020B0606020202030204" pitchFamily="34" charset="0"/>
                <a:cs typeface="Arial" panose="020B0604020202020204" pitchFamily="34" charset="0"/>
              </a:rPr>
              <a:t>“Mill” means one one-thousandth of a United States dollar.  </a:t>
            </a:r>
            <a:r>
              <a:rPr lang="en-US" sz="2200" b="1" dirty="0">
                <a:solidFill>
                  <a:srgbClr val="EEB500"/>
                </a:solidFill>
                <a:latin typeface="Arial Narrow" panose="020B0606020202030204" pitchFamily="34" charset="0"/>
                <a:cs typeface="Arial" panose="020B0604020202020204" pitchFamily="34" charset="0"/>
              </a:rPr>
              <a:t>(BCSD </a:t>
            </a:r>
            <a:r>
              <a:rPr lang="en-US" sz="2200" b="1" dirty="0">
                <a:solidFill>
                  <a:srgbClr val="FF0000"/>
                </a:solidFill>
                <a:latin typeface="Arial Narrow" panose="020B0606020202030204" pitchFamily="34" charset="0"/>
                <a:cs typeface="Arial" panose="020B0604020202020204" pitchFamily="34" charset="0"/>
              </a:rPr>
              <a:t>preliminary</a:t>
            </a:r>
            <a:r>
              <a:rPr lang="en-US" sz="2200" b="1" dirty="0">
                <a:solidFill>
                  <a:srgbClr val="EEB500"/>
                </a:solidFill>
                <a:latin typeface="Arial Narrow" panose="020B0606020202030204" pitchFamily="34" charset="0"/>
                <a:cs typeface="Arial" panose="020B0604020202020204" pitchFamily="34" charset="0"/>
              </a:rPr>
              <a:t> value of one mill for CY 2023 is $5,611,816).</a:t>
            </a:r>
          </a:p>
          <a:p>
            <a:endParaRPr lang="en-US" sz="2200" dirty="0">
              <a:latin typeface="Arial Narrow" panose="020B0606020202030204" pitchFamily="34" charset="0"/>
              <a:cs typeface="Arial" panose="020B0604020202020204" pitchFamily="34" charset="0"/>
            </a:endParaRPr>
          </a:p>
          <a:p>
            <a:pPr marL="285750" indent="-285750">
              <a:buFont typeface="Arial" panose="020B0604020202020204" pitchFamily="34" charset="0"/>
              <a:buChar char="•"/>
            </a:pPr>
            <a:r>
              <a:rPr lang="en-US" sz="2200" dirty="0">
                <a:latin typeface="Arial Narrow" panose="020B0606020202030204" pitchFamily="34" charset="0"/>
                <a:cs typeface="Arial" panose="020B0604020202020204" pitchFamily="34" charset="0"/>
              </a:rPr>
              <a:t>“Millage rate” means the levy, in mills, which is established by the governing authority </a:t>
            </a:r>
            <a:r>
              <a:rPr lang="en-US" sz="2200" b="1" dirty="0">
                <a:solidFill>
                  <a:srgbClr val="EEB500"/>
                </a:solidFill>
                <a:latin typeface="Arial Narrow" panose="020B0606020202030204" pitchFamily="34" charset="0"/>
                <a:cs typeface="Arial" panose="020B0604020202020204" pitchFamily="34" charset="0"/>
              </a:rPr>
              <a:t>(Bibb County Board of Education) </a:t>
            </a:r>
            <a:r>
              <a:rPr lang="en-US" sz="2200" dirty="0">
                <a:latin typeface="Arial Narrow" panose="020B0606020202030204" pitchFamily="34" charset="0"/>
                <a:cs typeface="Arial" panose="020B0604020202020204" pitchFamily="34" charset="0"/>
              </a:rPr>
              <a:t>for purposes of financing, in whole or in part, the taxing jurisdiction’s </a:t>
            </a:r>
            <a:r>
              <a:rPr lang="en-US" sz="2200" b="1" dirty="0">
                <a:solidFill>
                  <a:srgbClr val="EEB500"/>
                </a:solidFill>
                <a:latin typeface="Arial Narrow" panose="020B0606020202030204" pitchFamily="34" charset="0"/>
                <a:cs typeface="Arial" panose="020B0604020202020204" pitchFamily="34" charset="0"/>
              </a:rPr>
              <a:t>(BCSD) </a:t>
            </a:r>
            <a:r>
              <a:rPr lang="en-US" sz="2200" dirty="0">
                <a:latin typeface="Arial Narrow" panose="020B0606020202030204" pitchFamily="34" charset="0"/>
                <a:cs typeface="Arial" panose="020B0604020202020204" pitchFamily="34" charset="0"/>
              </a:rPr>
              <a:t>expenses for its fiscal year.   </a:t>
            </a:r>
            <a:r>
              <a:rPr lang="en-US" sz="2200" b="1" dirty="0">
                <a:solidFill>
                  <a:srgbClr val="EEB500"/>
                </a:solidFill>
                <a:latin typeface="Arial Narrow" panose="020B0606020202030204" pitchFamily="34" charset="0"/>
                <a:cs typeface="Arial" panose="020B0604020202020204" pitchFamily="34" charset="0"/>
              </a:rPr>
              <a:t>(FY 2024). </a:t>
            </a:r>
            <a:r>
              <a:rPr lang="en-US" sz="2200" dirty="0">
                <a:latin typeface="Arial Narrow" panose="020B0606020202030204" pitchFamily="34" charset="0"/>
                <a:cs typeface="Arial" panose="020B0604020202020204" pitchFamily="34" charset="0"/>
              </a:rPr>
              <a:t> </a:t>
            </a:r>
            <a:r>
              <a:rPr lang="en-US" sz="2200" b="1" dirty="0">
                <a:solidFill>
                  <a:srgbClr val="EEB500"/>
                </a:solidFill>
                <a:latin typeface="Arial Narrow" panose="020B0606020202030204" pitchFamily="34" charset="0"/>
                <a:cs typeface="Arial" panose="020B0604020202020204" pitchFamily="34" charset="0"/>
              </a:rPr>
              <a:t>(CY 2023 </a:t>
            </a:r>
            <a:r>
              <a:rPr lang="en-US" sz="2200" b="1" dirty="0">
                <a:solidFill>
                  <a:srgbClr val="FF0000"/>
                </a:solidFill>
                <a:latin typeface="Arial Narrow" panose="020B0606020202030204" pitchFamily="34" charset="0"/>
                <a:cs typeface="Arial" panose="020B0604020202020204" pitchFamily="34" charset="0"/>
              </a:rPr>
              <a:t>preliminary</a:t>
            </a:r>
            <a:r>
              <a:rPr lang="en-US" sz="2200" b="1" dirty="0">
                <a:solidFill>
                  <a:srgbClr val="EEB500"/>
                </a:solidFill>
                <a:latin typeface="Arial Narrow" panose="020B0606020202030204" pitchFamily="34" charset="0"/>
                <a:cs typeface="Arial" panose="020B0604020202020204" pitchFamily="34" charset="0"/>
              </a:rPr>
              <a:t> roll back rate = 14.650).</a:t>
            </a:r>
          </a:p>
          <a:p>
            <a:endParaRPr lang="en-US" sz="2200" dirty="0">
              <a:latin typeface="Arial Narrow" panose="020B0606020202030204" pitchFamily="34" charset="0"/>
              <a:cs typeface="Arial" panose="020B0604020202020204" pitchFamily="34" charset="0"/>
            </a:endParaRPr>
          </a:p>
          <a:p>
            <a:pPr marL="285750" indent="-285750">
              <a:buFont typeface="Arial" panose="020B0604020202020204" pitchFamily="34" charset="0"/>
              <a:buChar char="•"/>
            </a:pPr>
            <a:r>
              <a:rPr lang="en-US" sz="2200" dirty="0">
                <a:latin typeface="Arial Narrow" panose="020B0606020202030204" pitchFamily="34" charset="0"/>
                <a:cs typeface="Arial" panose="020B0604020202020204" pitchFamily="34" charset="0"/>
              </a:rPr>
              <a:t>Millage Equivalent” means the number of mills which would result when the total net assessed value added by reassessments is divided by the certified tax digest and the result is multiplied by the previous year’s millage rate. </a:t>
            </a:r>
            <a:r>
              <a:rPr lang="en-US" sz="2200" b="1" dirty="0">
                <a:solidFill>
                  <a:srgbClr val="EEB500"/>
                </a:solidFill>
                <a:latin typeface="Arial Narrow" panose="020B0606020202030204" pitchFamily="34" charset="0"/>
                <a:cs typeface="Arial" panose="020B0604020202020204" pitchFamily="34" charset="0"/>
              </a:rPr>
              <a:t>(</a:t>
            </a:r>
            <a:r>
              <a:rPr lang="en-US" sz="2200" b="1" dirty="0">
                <a:solidFill>
                  <a:srgbClr val="FF0000"/>
                </a:solidFill>
                <a:latin typeface="Arial Narrow" panose="020B0606020202030204" pitchFamily="34" charset="0"/>
                <a:cs typeface="Arial" panose="020B0604020202020204" pitchFamily="34" charset="0"/>
              </a:rPr>
              <a:t>Preliminary</a:t>
            </a:r>
            <a:r>
              <a:rPr lang="en-US" sz="2200" b="1" dirty="0">
                <a:solidFill>
                  <a:srgbClr val="EEB500"/>
                </a:solidFill>
                <a:latin typeface="Arial Narrow" panose="020B0606020202030204" pitchFamily="34" charset="0"/>
                <a:cs typeface="Arial" panose="020B0604020202020204" pitchFamily="34" charset="0"/>
              </a:rPr>
              <a:t> millage equivalent = 2.070).</a:t>
            </a:r>
          </a:p>
          <a:p>
            <a:pPr marL="457200" indent="-457200">
              <a:buFont typeface="Arial" panose="020B0604020202020204" pitchFamily="34" charset="0"/>
              <a:buChar char="•"/>
            </a:pPr>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226505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53998"/>
          </a:xfrm>
          <a:prstGeom prst="rect">
            <a:avLst/>
          </a:prstGeom>
          <a:noFill/>
        </p:spPr>
        <p:txBody>
          <a:bodyPr wrap="square" rtlCol="0">
            <a:spAutoFit/>
          </a:bodyPr>
          <a:lstStyle/>
          <a:p>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2023 vs. Final CY 2022</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EB99FCC1-1516-3230-4BDB-F81C9E77E7EB}"/>
              </a:ext>
            </a:extLst>
          </p:cNvPr>
          <p:cNvPicPr>
            <a:picLocks noChangeAspect="1"/>
          </p:cNvPicPr>
          <p:nvPr/>
        </p:nvPicPr>
        <p:blipFill>
          <a:blip r:embed="rId4"/>
          <a:stretch>
            <a:fillRect/>
          </a:stretch>
        </p:blipFill>
        <p:spPr>
          <a:xfrm>
            <a:off x="1628794" y="1309842"/>
            <a:ext cx="8956430" cy="4857750"/>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CY 2023 Preliminary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dirty="0"/>
          </a:p>
        </p:txBody>
      </p:sp>
      <p:pic>
        <p:nvPicPr>
          <p:cNvPr id="6" name="Picture 5">
            <a:extLst>
              <a:ext uri="{FF2B5EF4-FFF2-40B4-BE49-F238E27FC236}">
                <a16:creationId xmlns:a16="http://schemas.microsoft.com/office/drawing/2014/main" id="{DD5F8527-5AEE-AEA9-129B-E3A7CFD1C16D}"/>
              </a:ext>
            </a:extLst>
          </p:cNvPr>
          <p:cNvPicPr>
            <a:picLocks noChangeAspect="1"/>
          </p:cNvPicPr>
          <p:nvPr/>
        </p:nvPicPr>
        <p:blipFill>
          <a:blip r:embed="rId4"/>
          <a:stretch>
            <a:fillRect/>
          </a:stretch>
        </p:blipFill>
        <p:spPr>
          <a:xfrm>
            <a:off x="1096846" y="1187590"/>
            <a:ext cx="9998307" cy="5291016"/>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415498"/>
          </a:xfrm>
          <a:prstGeom prst="rect">
            <a:avLst/>
          </a:prstGeom>
          <a:noFill/>
        </p:spPr>
        <p:txBody>
          <a:bodyPr wrap="square" rtlCol="0">
            <a:spAutoFit/>
          </a:bodyPr>
          <a:lstStyle/>
          <a:p>
            <a:r>
              <a:rPr lang="en-US" sz="2100" dirty="0">
                <a:solidFill>
                  <a:schemeClr val="bg1"/>
                </a:solidFill>
                <a:effectLst>
                  <a:outerShdw blurRad="38100" dist="38100" dir="2700000" algn="tl">
                    <a:srgbClr val="000000">
                      <a:alpha val="43137"/>
                    </a:srgbClr>
                  </a:outerShdw>
                </a:effectLst>
                <a:latin typeface="Trade Gothic Next HvyCd" panose="020B0906040303020004" pitchFamily="34" charset="0"/>
              </a:rPr>
              <a:t>Calculation of Preliminary Millage Rate Rollback and Percentage Increase in Property Taxes –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9</a:t>
            </a:fld>
            <a:endParaRPr lang="en-US" dirty="0"/>
          </a:p>
        </p:txBody>
      </p:sp>
      <p:pic>
        <p:nvPicPr>
          <p:cNvPr id="6" name="Picture 5">
            <a:extLst>
              <a:ext uri="{FF2B5EF4-FFF2-40B4-BE49-F238E27FC236}">
                <a16:creationId xmlns:a16="http://schemas.microsoft.com/office/drawing/2014/main" id="{885F8789-B956-DCB4-5D09-20575A21247E}"/>
              </a:ext>
            </a:extLst>
          </p:cNvPr>
          <p:cNvPicPr>
            <a:picLocks noChangeAspect="1"/>
          </p:cNvPicPr>
          <p:nvPr/>
        </p:nvPicPr>
        <p:blipFill>
          <a:blip r:embed="rId4"/>
          <a:stretch>
            <a:fillRect/>
          </a:stretch>
        </p:blipFill>
        <p:spPr>
          <a:xfrm>
            <a:off x="1481966" y="1175727"/>
            <a:ext cx="8987692" cy="4506546"/>
          </a:xfrm>
          <a:prstGeom prst="rect">
            <a:avLst/>
          </a:prstGeom>
        </p:spPr>
      </p:pic>
    </p:spTree>
    <p:extLst>
      <p:ext uri="{BB962C8B-B14F-4D97-AF65-F5344CB8AC3E}">
        <p14:creationId xmlns:p14="http://schemas.microsoft.com/office/powerpoint/2010/main" val="4012014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415498"/>
          </a:xfrm>
          <a:prstGeom prst="rect">
            <a:avLst/>
          </a:prstGeom>
          <a:noFill/>
        </p:spPr>
        <p:txBody>
          <a:bodyPr wrap="square" rtlCol="0">
            <a:spAutoFit/>
          </a:bodyPr>
          <a:lstStyle/>
          <a:p>
            <a:r>
              <a:rPr lang="en-US" sz="2100" dirty="0">
                <a:solidFill>
                  <a:schemeClr val="bg1"/>
                </a:solidFill>
                <a:effectLst>
                  <a:outerShdw blurRad="38100" dist="38100" dir="2700000" algn="tl">
                    <a:srgbClr val="000000">
                      <a:alpha val="43137"/>
                    </a:srgbClr>
                  </a:outerShdw>
                </a:effectLst>
                <a:latin typeface="Trade Gothic Next HvyCd" panose="020B0906040303020004" pitchFamily="34" charset="0"/>
              </a:rPr>
              <a:t>Calculation of Preliminary Millage Rate Rollback and Percentage Increase in Property Taxes –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10</a:t>
            </a:fld>
            <a:endParaRPr lang="en-US" dirty="0"/>
          </a:p>
        </p:txBody>
      </p:sp>
      <p:pic>
        <p:nvPicPr>
          <p:cNvPr id="4" name="Picture 3">
            <a:extLst>
              <a:ext uri="{FF2B5EF4-FFF2-40B4-BE49-F238E27FC236}">
                <a16:creationId xmlns:a16="http://schemas.microsoft.com/office/drawing/2014/main" id="{044F9B9F-E3E1-76D5-6091-5E85185A3979}"/>
              </a:ext>
            </a:extLst>
          </p:cNvPr>
          <p:cNvPicPr>
            <a:picLocks noChangeAspect="1"/>
          </p:cNvPicPr>
          <p:nvPr/>
        </p:nvPicPr>
        <p:blipFill>
          <a:blip r:embed="rId4"/>
          <a:stretch>
            <a:fillRect/>
          </a:stretch>
        </p:blipFill>
        <p:spPr>
          <a:xfrm>
            <a:off x="1633679" y="1126989"/>
            <a:ext cx="9219500" cy="4638675"/>
          </a:xfrm>
          <a:prstGeom prst="rect">
            <a:avLst/>
          </a:prstGeom>
        </p:spPr>
      </p:pic>
      <p:cxnSp>
        <p:nvCxnSpPr>
          <p:cNvPr id="7" name="Straight Arrow Connector 6">
            <a:extLst>
              <a:ext uri="{FF2B5EF4-FFF2-40B4-BE49-F238E27FC236}">
                <a16:creationId xmlns:a16="http://schemas.microsoft.com/office/drawing/2014/main" id="{2B855FCA-A212-01F0-84D7-A40BB5F129E9}"/>
              </a:ext>
            </a:extLst>
          </p:cNvPr>
          <p:cNvCxnSpPr>
            <a:cxnSpLocks/>
          </p:cNvCxnSpPr>
          <p:nvPr/>
        </p:nvCxnSpPr>
        <p:spPr>
          <a:xfrm flipH="1">
            <a:off x="11112843" y="4267200"/>
            <a:ext cx="675503" cy="0"/>
          </a:xfrm>
          <a:prstGeom prst="straightConnector1">
            <a:avLst/>
          </a:prstGeom>
          <a:ln>
            <a:tailEnd type="triangle"/>
          </a:ln>
          <a:effectLst>
            <a:glow rad="228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04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2023 (FY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A</a:t>
            </a:r>
          </a:p>
          <a:p>
            <a:pPr algn="ctr"/>
            <a:r>
              <a:rPr lang="en-US" sz="3000" b="1" dirty="0">
                <a:solidFill>
                  <a:srgbClr val="00B050"/>
                </a:solidFill>
                <a:latin typeface="Arial" panose="020B0604020202020204" pitchFamily="34" charset="0"/>
                <a:cs typeface="Arial" panose="020B0604020202020204" pitchFamily="34" charset="0"/>
              </a:rPr>
              <a:t>Maintain CY 2022 Millage Rate with No Rollback</a:t>
            </a:r>
          </a:p>
          <a:p>
            <a:pPr algn="ctr"/>
            <a:r>
              <a:rPr lang="en-US" sz="3000" b="1" dirty="0">
                <a:solidFill>
                  <a:srgbClr val="00B050"/>
                </a:solidFill>
                <a:latin typeface="Arial" panose="020B0604020202020204" pitchFamily="34" charset="0"/>
                <a:cs typeface="Arial" panose="020B0604020202020204" pitchFamily="34" charset="0"/>
              </a:rPr>
              <a:t>16.720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Preliminary Millage Rate Impact on </a:t>
            </a:r>
          </a:p>
          <a:p>
            <a:pPr algn="ctr"/>
            <a:r>
              <a:rPr lang="en-US" sz="3000" b="1" dirty="0">
                <a:latin typeface="Arial" panose="020B0604020202020204" pitchFamily="34" charset="0"/>
                <a:cs typeface="Arial" panose="020B0604020202020204" pitchFamily="34" charset="0"/>
              </a:rPr>
              <a:t>FY 2024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4071846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CY2023 to CY2022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16.720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12</a:t>
            </a:fld>
            <a:endParaRPr lang="en-US" dirty="0"/>
          </a:p>
        </p:txBody>
      </p:sp>
      <p:pic>
        <p:nvPicPr>
          <p:cNvPr id="4" name="Picture 3">
            <a:extLst>
              <a:ext uri="{FF2B5EF4-FFF2-40B4-BE49-F238E27FC236}">
                <a16:creationId xmlns:a16="http://schemas.microsoft.com/office/drawing/2014/main" id="{4806E1AF-B2B1-A751-D91A-D752B648346C}"/>
              </a:ext>
            </a:extLst>
          </p:cNvPr>
          <p:cNvPicPr>
            <a:picLocks noChangeAspect="1"/>
          </p:cNvPicPr>
          <p:nvPr/>
        </p:nvPicPr>
        <p:blipFill>
          <a:blip r:embed="rId4"/>
          <a:stretch>
            <a:fillRect/>
          </a:stretch>
        </p:blipFill>
        <p:spPr>
          <a:xfrm>
            <a:off x="1199303" y="1126988"/>
            <a:ext cx="9815411" cy="5322269"/>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CY 2022 Millage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13</a:t>
            </a:fld>
            <a:endParaRPr lang="en-US" dirty="0"/>
          </a:p>
        </p:txBody>
      </p:sp>
      <p:pic>
        <p:nvPicPr>
          <p:cNvPr id="9" name="Picture 8">
            <a:extLst>
              <a:ext uri="{FF2B5EF4-FFF2-40B4-BE49-F238E27FC236}">
                <a16:creationId xmlns:a16="http://schemas.microsoft.com/office/drawing/2014/main" id="{58280C1C-D994-6C2A-0A13-E93C3061A7D5}"/>
              </a:ext>
            </a:extLst>
          </p:cNvPr>
          <p:cNvPicPr>
            <a:picLocks noChangeAspect="1"/>
          </p:cNvPicPr>
          <p:nvPr/>
        </p:nvPicPr>
        <p:blipFill>
          <a:blip r:embed="rId4"/>
          <a:stretch>
            <a:fillRect/>
          </a:stretch>
        </p:blipFill>
        <p:spPr>
          <a:xfrm>
            <a:off x="1417041" y="1011288"/>
            <a:ext cx="9242588" cy="5731011"/>
          </a:xfrm>
          <a:prstGeom prst="rect">
            <a:avLst/>
          </a:prstGeom>
        </p:spPr>
      </p:pic>
    </p:spTree>
    <p:extLst>
      <p:ext uri="{BB962C8B-B14F-4D97-AF65-F5344CB8AC3E}">
        <p14:creationId xmlns:p14="http://schemas.microsoft.com/office/powerpoint/2010/main" val="2930709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14</a:t>
            </a:fld>
            <a:endParaRPr lang="en-US" dirty="0"/>
          </a:p>
        </p:txBody>
      </p:sp>
      <p:pic>
        <p:nvPicPr>
          <p:cNvPr id="4" name="Picture 3">
            <a:extLst>
              <a:ext uri="{FF2B5EF4-FFF2-40B4-BE49-F238E27FC236}">
                <a16:creationId xmlns:a16="http://schemas.microsoft.com/office/drawing/2014/main" id="{7CCF9F8B-49C0-8DCC-EE50-DC93ED6E8458}"/>
              </a:ext>
            </a:extLst>
          </p:cNvPr>
          <p:cNvPicPr>
            <a:picLocks noChangeAspect="1"/>
          </p:cNvPicPr>
          <p:nvPr/>
        </p:nvPicPr>
        <p:blipFill>
          <a:blip r:embed="rId4"/>
          <a:stretch>
            <a:fillRect/>
          </a:stretch>
        </p:blipFill>
        <p:spPr>
          <a:xfrm>
            <a:off x="3229232" y="1164392"/>
            <a:ext cx="5090984" cy="4962525"/>
          </a:xfrm>
          <a:prstGeom prst="rect">
            <a:avLst/>
          </a:prstGeom>
        </p:spPr>
      </p:pic>
    </p:spTree>
    <p:extLst>
      <p:ext uri="{BB962C8B-B14F-4D97-AF65-F5344CB8AC3E}">
        <p14:creationId xmlns:p14="http://schemas.microsoft.com/office/powerpoint/2010/main" val="338033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2022 Millage Rate and No Additional Cuts in Expenditures and No Increase in Millage Rate in FY 2025 – FY 2029</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15</a:t>
            </a:fld>
            <a:endParaRPr lang="en-US" dirty="0"/>
          </a:p>
        </p:txBody>
      </p:sp>
      <p:pic>
        <p:nvPicPr>
          <p:cNvPr id="6" name="Picture 5">
            <a:extLst>
              <a:ext uri="{FF2B5EF4-FFF2-40B4-BE49-F238E27FC236}">
                <a16:creationId xmlns:a16="http://schemas.microsoft.com/office/drawing/2014/main" id="{AF280E73-D75D-E0FB-2F01-759989F31453}"/>
              </a:ext>
            </a:extLst>
          </p:cNvPr>
          <p:cNvPicPr>
            <a:picLocks noChangeAspect="1"/>
          </p:cNvPicPr>
          <p:nvPr/>
        </p:nvPicPr>
        <p:blipFill>
          <a:blip r:embed="rId4"/>
          <a:stretch>
            <a:fillRect/>
          </a:stretch>
        </p:blipFill>
        <p:spPr>
          <a:xfrm>
            <a:off x="151014" y="1126989"/>
            <a:ext cx="11889971" cy="5136204"/>
          </a:xfrm>
          <a:prstGeom prst="rect">
            <a:avLst/>
          </a:prstGeom>
        </p:spPr>
      </p:pic>
    </p:spTree>
    <p:extLst>
      <p:ext uri="{BB962C8B-B14F-4D97-AF65-F5344CB8AC3E}">
        <p14:creationId xmlns:p14="http://schemas.microsoft.com/office/powerpoint/2010/main" val="1467223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2022 Millage Rate and No Additional Cuts in Expenditures and No Increase in Millage Rate in FY 2025 – FY 2029</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16</a:t>
            </a:fld>
            <a:endParaRPr lang="en-US" dirty="0"/>
          </a:p>
        </p:txBody>
      </p:sp>
      <p:pic>
        <p:nvPicPr>
          <p:cNvPr id="7" name="Picture 6">
            <a:extLst>
              <a:ext uri="{FF2B5EF4-FFF2-40B4-BE49-F238E27FC236}">
                <a16:creationId xmlns:a16="http://schemas.microsoft.com/office/drawing/2014/main" id="{7154CD83-5C52-B6CA-42D9-094181CF8A99}"/>
              </a:ext>
            </a:extLst>
          </p:cNvPr>
          <p:cNvPicPr>
            <a:picLocks noChangeAspect="1"/>
          </p:cNvPicPr>
          <p:nvPr/>
        </p:nvPicPr>
        <p:blipFill>
          <a:blip r:embed="rId4"/>
          <a:stretch>
            <a:fillRect/>
          </a:stretch>
        </p:blipFill>
        <p:spPr>
          <a:xfrm>
            <a:off x="619125" y="1438274"/>
            <a:ext cx="10953750" cy="4543193"/>
          </a:xfrm>
          <a:prstGeom prst="rect">
            <a:avLst/>
          </a:prstGeom>
        </p:spPr>
      </p:pic>
    </p:spTree>
    <p:extLst>
      <p:ext uri="{BB962C8B-B14F-4D97-AF65-F5344CB8AC3E}">
        <p14:creationId xmlns:p14="http://schemas.microsoft.com/office/powerpoint/2010/main" val="4224208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2022 Millage Rate and No Additional Cuts in Expenditures and No Increase in Millage Rate in FY 2025 – FY 2029</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dirty="0"/>
          </a:p>
        </p:txBody>
      </p:sp>
      <p:pic>
        <p:nvPicPr>
          <p:cNvPr id="6" name="Picture 5">
            <a:extLst>
              <a:ext uri="{FF2B5EF4-FFF2-40B4-BE49-F238E27FC236}">
                <a16:creationId xmlns:a16="http://schemas.microsoft.com/office/drawing/2014/main" id="{00DA6C6E-97BE-7A16-38B0-C111AB72EA2F}"/>
              </a:ext>
            </a:extLst>
          </p:cNvPr>
          <p:cNvPicPr>
            <a:picLocks noChangeAspect="1"/>
          </p:cNvPicPr>
          <p:nvPr/>
        </p:nvPicPr>
        <p:blipFill>
          <a:blip r:embed="rId4"/>
          <a:stretch>
            <a:fillRect/>
          </a:stretch>
        </p:blipFill>
        <p:spPr>
          <a:xfrm>
            <a:off x="630134" y="1126989"/>
            <a:ext cx="10953750" cy="5229365"/>
          </a:xfrm>
          <a:prstGeom prst="rect">
            <a:avLst/>
          </a:prstGeom>
        </p:spPr>
      </p:pic>
    </p:spTree>
    <p:extLst>
      <p:ext uri="{BB962C8B-B14F-4D97-AF65-F5344CB8AC3E}">
        <p14:creationId xmlns:p14="http://schemas.microsoft.com/office/powerpoint/2010/main" val="4219744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FY 2023 Millage Rate and With Additional Cuts in Expenditures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18</a:t>
            </a:fld>
            <a:endParaRPr lang="en-US" dirty="0"/>
          </a:p>
        </p:txBody>
      </p:sp>
      <p:pic>
        <p:nvPicPr>
          <p:cNvPr id="6" name="Picture 5">
            <a:extLst>
              <a:ext uri="{FF2B5EF4-FFF2-40B4-BE49-F238E27FC236}">
                <a16:creationId xmlns:a16="http://schemas.microsoft.com/office/drawing/2014/main" id="{955CD1FA-AB32-A33E-6ADC-11DDEF55A69A}"/>
              </a:ext>
            </a:extLst>
          </p:cNvPr>
          <p:cNvPicPr>
            <a:picLocks noChangeAspect="1"/>
          </p:cNvPicPr>
          <p:nvPr/>
        </p:nvPicPr>
        <p:blipFill>
          <a:blip r:embed="rId4"/>
          <a:stretch>
            <a:fillRect/>
          </a:stretch>
        </p:blipFill>
        <p:spPr>
          <a:xfrm>
            <a:off x="354226" y="984770"/>
            <a:ext cx="11642835" cy="5475767"/>
          </a:xfrm>
          <a:prstGeom prst="rect">
            <a:avLst/>
          </a:prstGeom>
        </p:spPr>
      </p:pic>
    </p:spTree>
    <p:extLst>
      <p:ext uri="{BB962C8B-B14F-4D97-AF65-F5344CB8AC3E}">
        <p14:creationId xmlns:p14="http://schemas.microsoft.com/office/powerpoint/2010/main" val="268017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FY 2023 Millage Rate and With Additional Cuts in Expenditures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19</a:t>
            </a:fld>
            <a:endParaRPr lang="en-US" dirty="0"/>
          </a:p>
        </p:txBody>
      </p:sp>
      <p:pic>
        <p:nvPicPr>
          <p:cNvPr id="6" name="Picture 5">
            <a:extLst>
              <a:ext uri="{FF2B5EF4-FFF2-40B4-BE49-F238E27FC236}">
                <a16:creationId xmlns:a16="http://schemas.microsoft.com/office/drawing/2014/main" id="{FD869081-7E12-2D9B-6568-1FB7129B5120}"/>
              </a:ext>
            </a:extLst>
          </p:cNvPr>
          <p:cNvPicPr>
            <a:picLocks noChangeAspect="1"/>
          </p:cNvPicPr>
          <p:nvPr/>
        </p:nvPicPr>
        <p:blipFill>
          <a:blip r:embed="rId4"/>
          <a:stretch>
            <a:fillRect/>
          </a:stretch>
        </p:blipFill>
        <p:spPr>
          <a:xfrm>
            <a:off x="329514" y="1143000"/>
            <a:ext cx="11524735" cy="4572000"/>
          </a:xfrm>
          <a:prstGeom prst="rect">
            <a:avLst/>
          </a:prstGeom>
        </p:spPr>
      </p:pic>
    </p:spTree>
    <p:extLst>
      <p:ext uri="{BB962C8B-B14F-4D97-AF65-F5344CB8AC3E}">
        <p14:creationId xmlns:p14="http://schemas.microsoft.com/office/powerpoint/2010/main" val="1105074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FY 2023 Millage Rate and With Additional Cuts in Expenditures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20</a:t>
            </a:fld>
            <a:endParaRPr lang="en-US" dirty="0"/>
          </a:p>
        </p:txBody>
      </p:sp>
      <p:pic>
        <p:nvPicPr>
          <p:cNvPr id="15" name="Picture 14">
            <a:extLst>
              <a:ext uri="{FF2B5EF4-FFF2-40B4-BE49-F238E27FC236}">
                <a16:creationId xmlns:a16="http://schemas.microsoft.com/office/drawing/2014/main" id="{E4346EC1-671C-3736-91D3-BD3B0822CF06}"/>
              </a:ext>
            </a:extLst>
          </p:cNvPr>
          <p:cNvPicPr>
            <a:picLocks noChangeAspect="1"/>
          </p:cNvPicPr>
          <p:nvPr/>
        </p:nvPicPr>
        <p:blipFill>
          <a:blip r:embed="rId4"/>
          <a:stretch>
            <a:fillRect/>
          </a:stretch>
        </p:blipFill>
        <p:spPr>
          <a:xfrm>
            <a:off x="619125" y="1201694"/>
            <a:ext cx="10953750" cy="4161138"/>
          </a:xfrm>
          <a:prstGeom prst="rect">
            <a:avLst/>
          </a:prstGeom>
        </p:spPr>
      </p:pic>
    </p:spTree>
    <p:extLst>
      <p:ext uri="{BB962C8B-B14F-4D97-AF65-F5344CB8AC3E}">
        <p14:creationId xmlns:p14="http://schemas.microsoft.com/office/powerpoint/2010/main" val="2607593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FY 2023 Millage Rate and With Additional Cuts in Expenditures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21</a:t>
            </a:fld>
            <a:endParaRPr lang="en-US" dirty="0"/>
          </a:p>
        </p:txBody>
      </p:sp>
      <p:pic>
        <p:nvPicPr>
          <p:cNvPr id="8" name="Picture 7">
            <a:extLst>
              <a:ext uri="{FF2B5EF4-FFF2-40B4-BE49-F238E27FC236}">
                <a16:creationId xmlns:a16="http://schemas.microsoft.com/office/drawing/2014/main" id="{C3318190-F49F-BE16-41E4-277BBD273380}"/>
              </a:ext>
            </a:extLst>
          </p:cNvPr>
          <p:cNvPicPr>
            <a:picLocks noChangeAspect="1"/>
          </p:cNvPicPr>
          <p:nvPr/>
        </p:nvPicPr>
        <p:blipFill>
          <a:blip r:embed="rId4"/>
          <a:stretch>
            <a:fillRect/>
          </a:stretch>
        </p:blipFill>
        <p:spPr>
          <a:xfrm>
            <a:off x="619125" y="1056839"/>
            <a:ext cx="10953750" cy="5038725"/>
          </a:xfrm>
          <a:prstGeom prst="rect">
            <a:avLst/>
          </a:prstGeom>
        </p:spPr>
      </p:pic>
    </p:spTree>
    <p:extLst>
      <p:ext uri="{BB962C8B-B14F-4D97-AF65-F5344CB8AC3E}">
        <p14:creationId xmlns:p14="http://schemas.microsoft.com/office/powerpoint/2010/main" val="308135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Benefits for Approving Option A</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22</a:t>
            </a:fld>
            <a:endParaRPr lang="en-US" dirty="0"/>
          </a:p>
        </p:txBody>
      </p:sp>
      <p:sp>
        <p:nvSpPr>
          <p:cNvPr id="8" name="TextBox 7">
            <a:extLst>
              <a:ext uri="{FF2B5EF4-FFF2-40B4-BE49-F238E27FC236}">
                <a16:creationId xmlns:a16="http://schemas.microsoft.com/office/drawing/2014/main" id="{899F0273-4CBB-F281-CCD4-EE691428C35D}"/>
              </a:ext>
            </a:extLst>
          </p:cNvPr>
          <p:cNvSpPr txBox="1"/>
          <p:nvPr/>
        </p:nvSpPr>
        <p:spPr>
          <a:xfrm>
            <a:off x="943062" y="1122048"/>
            <a:ext cx="9910118" cy="5755422"/>
          </a:xfrm>
          <a:prstGeom prst="rect">
            <a:avLst/>
          </a:prstGeom>
          <a:noFill/>
        </p:spPr>
        <p:txBody>
          <a:bodyPr wrap="square" rtlCol="0">
            <a:spAutoFit/>
          </a:bodyPr>
          <a:lstStyle/>
          <a:p>
            <a:pPr marL="285750" indent="-285750">
              <a:buFont typeface="Arial" panose="020B0604020202020204" pitchFamily="34" charset="0"/>
              <a:buChar char="•"/>
            </a:pPr>
            <a:r>
              <a:rPr lang="en-US" sz="2200" b="1" dirty="0">
                <a:solidFill>
                  <a:srgbClr val="00B050"/>
                </a:solidFill>
              </a:rPr>
              <a:t>Option A</a:t>
            </a:r>
            <a:r>
              <a:rPr lang="en-US" sz="2200" b="1" dirty="0"/>
              <a:t> of maintaining the millage rate at 16.72 mills adds additional revenue of </a:t>
            </a:r>
            <a:r>
              <a:rPr lang="en-US" sz="2200" b="1" dirty="0">
                <a:solidFill>
                  <a:srgbClr val="00B050"/>
                </a:solidFill>
              </a:rPr>
              <a:t>$10.4 </a:t>
            </a:r>
            <a:r>
              <a:rPr lang="en-US" sz="2200" b="1" dirty="0"/>
              <a:t>million to the FY 2024 budget and each following year, which results in the following:</a:t>
            </a:r>
          </a:p>
          <a:p>
            <a:pPr marL="285750" indent="-285750">
              <a:buFont typeface="Arial" panose="020B0604020202020204" pitchFamily="34" charset="0"/>
              <a:buChar char="•"/>
            </a:pPr>
            <a:endParaRPr lang="en-US" sz="2200" b="1" dirty="0"/>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Provides opportunities to better support learning opportunities for our learners.</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Provides opportunities to better support our staff.</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Positions BCSD to offer more competitive salaries to our staff.  This in turn will help with recruitment and retention issues.</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For a homeowner with a $150,000 home with homestead exemption, their annual taxes only increase by $109.71 or $9.14 a month.</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For a homeowner with a $150,000 home without homestead exemption, their annual taxes only increase by $124.20 or $10.35 a month.</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Even without having to consolidate schools or make major expenditure reductions the fund balance to expenditure ratio does not fall below 15% until FY 2027.</a:t>
            </a:r>
            <a:r>
              <a:rPr lang="en-US" sz="2000" dirty="0"/>
              <a:t> </a:t>
            </a:r>
          </a:p>
          <a:p>
            <a:pPr marL="742950" lvl="1" indent="-285750">
              <a:buFont typeface="Arial" panose="020B0604020202020204" pitchFamily="34" charset="0"/>
              <a:buChar char="•"/>
            </a:pPr>
            <a:r>
              <a:rPr lang="en-US" sz="2000" b="1" i="0" u="none" strike="noStrike" dirty="0">
                <a:solidFill>
                  <a:srgbClr val="000000"/>
                </a:solidFill>
                <a:effectLst/>
                <a:latin typeface="Calibri" panose="020F0502020204030204" pitchFamily="34" charset="0"/>
              </a:rPr>
              <a:t>With making the additional expenditure cuts of operating two less facilities and reducing 58 overall positions, we can fully implement the cost of the classified salary study in FY 2025 and still not drop the fund balance to expenditure ratio below  11.9% until FY 2030.</a:t>
            </a:r>
            <a:r>
              <a:rPr lang="en-US" sz="2000" dirty="0"/>
              <a:t> </a:t>
            </a:r>
          </a:p>
        </p:txBody>
      </p:sp>
    </p:spTree>
    <p:extLst>
      <p:ext uri="{BB962C8B-B14F-4D97-AF65-F5344CB8AC3E}">
        <p14:creationId xmlns:p14="http://schemas.microsoft.com/office/powerpoint/2010/main" val="6673910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 calcmode="lin" valueType="num">
                                      <p:cBhvr additive="base">
                                        <p:cTn id="4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2023 (FY 2024)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00B050"/>
                </a:solidFill>
                <a:latin typeface="Arial" panose="020B0604020202020204" pitchFamily="34" charset="0"/>
                <a:cs typeface="Arial" panose="020B0604020202020204" pitchFamily="34" charset="0"/>
              </a:rPr>
              <a:t>Option A</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23</a:t>
            </a:fld>
            <a:endParaRPr lang="en-US" dirty="0"/>
          </a:p>
        </p:txBody>
      </p:sp>
    </p:spTree>
    <p:extLst>
      <p:ext uri="{BB962C8B-B14F-4D97-AF65-F5344CB8AC3E}">
        <p14:creationId xmlns:p14="http://schemas.microsoft.com/office/powerpoint/2010/main" val="696411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rPr>
              <a:t>Maintain CY 2022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4" name="Picture 3">
            <a:extLst>
              <a:ext uri="{FF2B5EF4-FFF2-40B4-BE49-F238E27FC236}">
                <a16:creationId xmlns:a16="http://schemas.microsoft.com/office/drawing/2014/main" id="{731F0690-F3C7-BDA4-91B1-C1B91FCC5E41}"/>
              </a:ext>
            </a:extLst>
          </p:cNvPr>
          <p:cNvPicPr>
            <a:picLocks noChangeAspect="1"/>
          </p:cNvPicPr>
          <p:nvPr/>
        </p:nvPicPr>
        <p:blipFill>
          <a:blip r:embed="rId4"/>
          <a:stretch>
            <a:fillRect/>
          </a:stretch>
        </p:blipFill>
        <p:spPr>
          <a:xfrm>
            <a:off x="1326293" y="1077148"/>
            <a:ext cx="8987480" cy="5487110"/>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2023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25</a:t>
            </a:fld>
            <a:endParaRPr lang="en-US" dirty="0"/>
          </a:p>
        </p:txBody>
      </p:sp>
      <p:pic>
        <p:nvPicPr>
          <p:cNvPr id="4" name="Picture 3">
            <a:extLst>
              <a:ext uri="{FF2B5EF4-FFF2-40B4-BE49-F238E27FC236}">
                <a16:creationId xmlns:a16="http://schemas.microsoft.com/office/drawing/2014/main" id="{F264D4C2-059F-0DA6-1297-C21E8CCD2933}"/>
              </a:ext>
            </a:extLst>
          </p:cNvPr>
          <p:cNvPicPr>
            <a:picLocks noChangeAspect="1"/>
          </p:cNvPicPr>
          <p:nvPr/>
        </p:nvPicPr>
        <p:blipFill>
          <a:blip r:embed="rId4"/>
          <a:stretch>
            <a:fillRect/>
          </a:stretch>
        </p:blipFill>
        <p:spPr>
          <a:xfrm>
            <a:off x="1134126" y="1059809"/>
            <a:ext cx="9655190" cy="5296545"/>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26</a:t>
            </a:fld>
            <a:endParaRPr lang="en-US" dirty="0"/>
          </a:p>
        </p:txBody>
      </p:sp>
      <p:sp>
        <p:nvSpPr>
          <p:cNvPr id="13" name="TextBox 12">
            <a:extLst>
              <a:ext uri="{FF2B5EF4-FFF2-40B4-BE49-F238E27FC236}">
                <a16:creationId xmlns:a16="http://schemas.microsoft.com/office/drawing/2014/main" id="{8AB894F7-6DA1-4054-58E7-1DB4DE0C7AA5}"/>
              </a:ext>
            </a:extLst>
          </p:cNvPr>
          <p:cNvSpPr txBox="1"/>
          <p:nvPr/>
        </p:nvSpPr>
        <p:spPr>
          <a:xfrm>
            <a:off x="225240"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dirty="0"/>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7365BBC9-79E1-9F7E-2EBE-514301CEF1D4}"/>
              </a:ext>
            </a:extLst>
          </p:cNvPr>
          <p:cNvPicPr>
            <a:picLocks noChangeAspect="1"/>
          </p:cNvPicPr>
          <p:nvPr/>
        </p:nvPicPr>
        <p:blipFill>
          <a:blip r:embed="rId4"/>
          <a:stretch>
            <a:fillRect/>
          </a:stretch>
        </p:blipFill>
        <p:spPr>
          <a:xfrm>
            <a:off x="2965623" y="1155552"/>
            <a:ext cx="7677664" cy="5055778"/>
          </a:xfrm>
          <a:prstGeom prst="rect">
            <a:avLst/>
          </a:prstGeom>
        </p:spPr>
      </p:pic>
    </p:spTree>
    <p:extLst>
      <p:ext uri="{BB962C8B-B14F-4D97-AF65-F5344CB8AC3E}">
        <p14:creationId xmlns:p14="http://schemas.microsoft.com/office/powerpoint/2010/main" val="2077060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2023 (FY 2024)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Option B</a:t>
            </a:r>
          </a:p>
          <a:p>
            <a:pPr algn="ctr"/>
            <a:endParaRPr lang="en-US" sz="3000" b="1" dirty="0">
              <a:solidFill>
                <a:srgbClr val="FF0000"/>
              </a:solidFill>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Partial Rollback </a:t>
            </a:r>
            <a:r>
              <a:rPr lang="en-US" sz="2000" b="1" dirty="0">
                <a:solidFill>
                  <a:srgbClr val="00B0F0"/>
                </a:solidFill>
                <a:latin typeface="Arial" panose="020B0604020202020204" pitchFamily="34" charset="0"/>
                <a:cs typeface="Arial" panose="020B0604020202020204" pitchFamily="34" charset="0"/>
              </a:rPr>
              <a:t>(1.035 Mills) </a:t>
            </a:r>
            <a:r>
              <a:rPr lang="en-US" sz="3000" b="1" dirty="0">
                <a:solidFill>
                  <a:srgbClr val="00B0F0"/>
                </a:solidFill>
                <a:latin typeface="Arial" panose="020B0604020202020204" pitchFamily="34" charset="0"/>
                <a:cs typeface="Arial" panose="020B0604020202020204" pitchFamily="34" charset="0"/>
              </a:rPr>
              <a:t>Millage Rate</a:t>
            </a:r>
          </a:p>
          <a:p>
            <a:pPr algn="ctr"/>
            <a:r>
              <a:rPr lang="en-US" sz="3000" b="1" dirty="0">
                <a:solidFill>
                  <a:srgbClr val="00B0F0"/>
                </a:solidFill>
                <a:latin typeface="Arial" panose="020B0604020202020204" pitchFamily="34" charset="0"/>
                <a:cs typeface="Arial" panose="020B0604020202020204" pitchFamily="34" charset="0"/>
              </a:rPr>
              <a:t>15.685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Preliminary Millage Rate Impact on </a:t>
            </a:r>
          </a:p>
          <a:p>
            <a:pPr algn="ctr"/>
            <a:r>
              <a:rPr lang="en-US" sz="3000" b="1" dirty="0">
                <a:latin typeface="Arial" panose="020B0604020202020204" pitchFamily="34" charset="0"/>
                <a:cs typeface="Arial" panose="020B0604020202020204" pitchFamily="34" charset="0"/>
              </a:rPr>
              <a:t>FY 2024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27</a:t>
            </a:fld>
            <a:endParaRPr lang="en-US" dirty="0"/>
          </a:p>
        </p:txBody>
      </p:sp>
    </p:spTree>
    <p:extLst>
      <p:ext uri="{BB962C8B-B14F-4D97-AF65-F5344CB8AC3E}">
        <p14:creationId xmlns:p14="http://schemas.microsoft.com/office/powerpoint/2010/main" val="1951735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CY2023 to CY2022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of 15.685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28</a:t>
            </a:fld>
            <a:endParaRPr lang="en-US" dirty="0"/>
          </a:p>
        </p:txBody>
      </p:sp>
      <p:pic>
        <p:nvPicPr>
          <p:cNvPr id="4" name="Picture 3">
            <a:extLst>
              <a:ext uri="{FF2B5EF4-FFF2-40B4-BE49-F238E27FC236}">
                <a16:creationId xmlns:a16="http://schemas.microsoft.com/office/drawing/2014/main" id="{FE89181B-DC76-2030-6D2B-160F6836D710}"/>
              </a:ext>
            </a:extLst>
          </p:cNvPr>
          <p:cNvPicPr>
            <a:picLocks noChangeAspect="1"/>
          </p:cNvPicPr>
          <p:nvPr/>
        </p:nvPicPr>
        <p:blipFill>
          <a:blip r:embed="rId4"/>
          <a:stretch>
            <a:fillRect/>
          </a:stretch>
        </p:blipFill>
        <p:spPr>
          <a:xfrm>
            <a:off x="714375" y="1126988"/>
            <a:ext cx="10291376" cy="5422093"/>
          </a:xfrm>
          <a:prstGeom prst="rect">
            <a:avLst/>
          </a:prstGeom>
        </p:spPr>
      </p:pic>
    </p:spTree>
    <p:extLst>
      <p:ext uri="{BB962C8B-B14F-4D97-AF65-F5344CB8AC3E}">
        <p14:creationId xmlns:p14="http://schemas.microsoft.com/office/powerpoint/2010/main" val="3457541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64758" y="115701"/>
            <a:ext cx="10840993" cy="830997"/>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a:t>
            </a:r>
            <a:r>
              <a:rPr lang="en-US" sz="24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400" dirty="0">
                <a:solidFill>
                  <a:schemeClr val="bg1"/>
                </a:solidFill>
                <a:effectLst>
                  <a:outerShdw blurRad="38100" dist="38100" dir="2700000" algn="tl">
                    <a:srgbClr val="000000">
                      <a:alpha val="43137"/>
                    </a:srgbClr>
                  </a:outerShdw>
                </a:effectLst>
                <a:latin typeface="Trade Gothic Next HvyCd" panose="020B0906040303020004" pitchFamily="34" charset="0"/>
              </a:rPr>
              <a:t> Partial Rollback Rate of 15.685 Mills to </a:t>
            </a:r>
          </a:p>
          <a:p>
            <a:pPr algn="ctr"/>
            <a:r>
              <a:rPr lang="en-US" sz="24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400" dirty="0">
                <a:solidFill>
                  <a:schemeClr val="bg1"/>
                </a:solidFill>
                <a:effectLst>
                  <a:outerShdw blurRad="38100" dist="38100" dir="2700000" algn="tl">
                    <a:srgbClr val="000000">
                      <a:alpha val="43137"/>
                    </a:srgbClr>
                  </a:outerShdw>
                </a:effectLst>
                <a:latin typeface="Trade Gothic Next HvyCd" panose="020B0906040303020004" pitchFamily="34" charset="0"/>
              </a:rPr>
              <a:t> Maintaining Current Millage Rate of 16.720 Mills</a:t>
            </a:r>
            <a:endPar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29</a:t>
            </a:fld>
            <a:endParaRPr lang="en-US" dirty="0"/>
          </a:p>
        </p:txBody>
      </p:sp>
      <p:pic>
        <p:nvPicPr>
          <p:cNvPr id="6" name="Picture 5">
            <a:extLst>
              <a:ext uri="{FF2B5EF4-FFF2-40B4-BE49-F238E27FC236}">
                <a16:creationId xmlns:a16="http://schemas.microsoft.com/office/drawing/2014/main" id="{FEEF95A9-21CA-96C4-04AF-E114DC8298D8}"/>
              </a:ext>
            </a:extLst>
          </p:cNvPr>
          <p:cNvPicPr>
            <a:picLocks noChangeAspect="1"/>
          </p:cNvPicPr>
          <p:nvPr/>
        </p:nvPicPr>
        <p:blipFill>
          <a:blip r:embed="rId4"/>
          <a:stretch>
            <a:fillRect/>
          </a:stretch>
        </p:blipFill>
        <p:spPr>
          <a:xfrm>
            <a:off x="766634" y="1044304"/>
            <a:ext cx="10477500" cy="5214444"/>
          </a:xfrm>
          <a:prstGeom prst="rect">
            <a:avLst/>
          </a:prstGeom>
        </p:spPr>
      </p:pic>
    </p:spTree>
    <p:extLst>
      <p:ext uri="{BB962C8B-B14F-4D97-AF65-F5344CB8AC3E}">
        <p14:creationId xmlns:p14="http://schemas.microsoft.com/office/powerpoint/2010/main" val="781980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Not Rollback the Millage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30</a:t>
            </a:fld>
            <a:endParaRPr lang="en-US" dirty="0"/>
          </a:p>
        </p:txBody>
      </p:sp>
      <p:pic>
        <p:nvPicPr>
          <p:cNvPr id="4" name="Picture 3">
            <a:extLst>
              <a:ext uri="{FF2B5EF4-FFF2-40B4-BE49-F238E27FC236}">
                <a16:creationId xmlns:a16="http://schemas.microsoft.com/office/drawing/2014/main" id="{AF6AF008-1AEF-8D70-5575-B113469419E7}"/>
              </a:ext>
            </a:extLst>
          </p:cNvPr>
          <p:cNvPicPr>
            <a:picLocks noChangeAspect="1"/>
          </p:cNvPicPr>
          <p:nvPr/>
        </p:nvPicPr>
        <p:blipFill>
          <a:blip r:embed="rId4"/>
          <a:stretch>
            <a:fillRect/>
          </a:stretch>
        </p:blipFill>
        <p:spPr>
          <a:xfrm>
            <a:off x="1577657" y="1059019"/>
            <a:ext cx="8871928" cy="5548158"/>
          </a:xfrm>
          <a:prstGeom prst="rect">
            <a:avLst/>
          </a:prstGeom>
        </p:spPr>
      </p:pic>
    </p:spTree>
    <p:extLst>
      <p:ext uri="{BB962C8B-B14F-4D97-AF65-F5344CB8AC3E}">
        <p14:creationId xmlns:p14="http://schemas.microsoft.com/office/powerpoint/2010/main" val="1677666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31</a:t>
            </a:fld>
            <a:endParaRPr lang="en-US" dirty="0"/>
          </a:p>
        </p:txBody>
      </p:sp>
      <p:pic>
        <p:nvPicPr>
          <p:cNvPr id="4" name="Picture 3">
            <a:extLst>
              <a:ext uri="{FF2B5EF4-FFF2-40B4-BE49-F238E27FC236}">
                <a16:creationId xmlns:a16="http://schemas.microsoft.com/office/drawing/2014/main" id="{BB459BAA-6B5B-813C-1976-B3BFEE397585}"/>
              </a:ext>
            </a:extLst>
          </p:cNvPr>
          <p:cNvPicPr>
            <a:picLocks noChangeAspect="1"/>
          </p:cNvPicPr>
          <p:nvPr/>
        </p:nvPicPr>
        <p:blipFill>
          <a:blip r:embed="rId4"/>
          <a:stretch>
            <a:fillRect/>
          </a:stretch>
        </p:blipFill>
        <p:spPr>
          <a:xfrm>
            <a:off x="3682314" y="1200150"/>
            <a:ext cx="3782841" cy="4813472"/>
          </a:xfrm>
          <a:prstGeom prst="rect">
            <a:avLst/>
          </a:prstGeom>
        </p:spPr>
      </p:pic>
    </p:spTree>
    <p:extLst>
      <p:ext uri="{BB962C8B-B14F-4D97-AF65-F5344CB8AC3E}">
        <p14:creationId xmlns:p14="http://schemas.microsoft.com/office/powerpoint/2010/main" val="4187925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No Additional Cuts in Expenditures and Rolling Back Rate in FY 2025 and beyond</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32</a:t>
            </a:fld>
            <a:endParaRPr lang="en-US" dirty="0"/>
          </a:p>
        </p:txBody>
      </p:sp>
      <p:pic>
        <p:nvPicPr>
          <p:cNvPr id="7" name="Picture 6">
            <a:extLst>
              <a:ext uri="{FF2B5EF4-FFF2-40B4-BE49-F238E27FC236}">
                <a16:creationId xmlns:a16="http://schemas.microsoft.com/office/drawing/2014/main" id="{8E03EE3B-FDB3-8758-C207-8ECD35EE82F5}"/>
              </a:ext>
            </a:extLst>
          </p:cNvPr>
          <p:cNvPicPr>
            <a:picLocks noChangeAspect="1"/>
          </p:cNvPicPr>
          <p:nvPr/>
        </p:nvPicPr>
        <p:blipFill>
          <a:blip r:embed="rId4"/>
          <a:stretch>
            <a:fillRect/>
          </a:stretch>
        </p:blipFill>
        <p:spPr>
          <a:xfrm>
            <a:off x="230659" y="1047850"/>
            <a:ext cx="11565924" cy="5283280"/>
          </a:xfrm>
          <a:prstGeom prst="rect">
            <a:avLst/>
          </a:prstGeom>
        </p:spPr>
      </p:pic>
    </p:spTree>
    <p:extLst>
      <p:ext uri="{BB962C8B-B14F-4D97-AF65-F5344CB8AC3E}">
        <p14:creationId xmlns:p14="http://schemas.microsoft.com/office/powerpoint/2010/main" val="4028204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No Additional Cuts in Expenditures and Rolling Back Rate in FY 2025 and beyond</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33</a:t>
            </a:fld>
            <a:endParaRPr lang="en-US" dirty="0"/>
          </a:p>
        </p:txBody>
      </p:sp>
      <p:pic>
        <p:nvPicPr>
          <p:cNvPr id="9" name="Picture 8">
            <a:extLst>
              <a:ext uri="{FF2B5EF4-FFF2-40B4-BE49-F238E27FC236}">
                <a16:creationId xmlns:a16="http://schemas.microsoft.com/office/drawing/2014/main" id="{383490CE-0B1F-58C8-A840-4195F1277EF3}"/>
              </a:ext>
            </a:extLst>
          </p:cNvPr>
          <p:cNvPicPr>
            <a:picLocks noChangeAspect="1"/>
          </p:cNvPicPr>
          <p:nvPr/>
        </p:nvPicPr>
        <p:blipFill>
          <a:blip r:embed="rId4"/>
          <a:stretch>
            <a:fillRect/>
          </a:stretch>
        </p:blipFill>
        <p:spPr>
          <a:xfrm>
            <a:off x="470844" y="1270796"/>
            <a:ext cx="10953750" cy="3924300"/>
          </a:xfrm>
          <a:prstGeom prst="rect">
            <a:avLst/>
          </a:prstGeom>
        </p:spPr>
      </p:pic>
      <p:pic>
        <p:nvPicPr>
          <p:cNvPr id="13" name="Picture 12">
            <a:extLst>
              <a:ext uri="{FF2B5EF4-FFF2-40B4-BE49-F238E27FC236}">
                <a16:creationId xmlns:a16="http://schemas.microsoft.com/office/drawing/2014/main" id="{4DAC3E7E-0E2B-C311-3A5D-11E22285E53E}"/>
              </a:ext>
            </a:extLst>
          </p:cNvPr>
          <p:cNvPicPr>
            <a:picLocks noChangeAspect="1"/>
          </p:cNvPicPr>
          <p:nvPr/>
        </p:nvPicPr>
        <p:blipFill>
          <a:blip r:embed="rId5"/>
          <a:stretch>
            <a:fillRect/>
          </a:stretch>
        </p:blipFill>
        <p:spPr>
          <a:xfrm>
            <a:off x="470844" y="5431952"/>
            <a:ext cx="10953750" cy="1019175"/>
          </a:xfrm>
          <a:prstGeom prst="rect">
            <a:avLst/>
          </a:prstGeom>
        </p:spPr>
      </p:pic>
    </p:spTree>
    <p:extLst>
      <p:ext uri="{BB962C8B-B14F-4D97-AF65-F5344CB8AC3E}">
        <p14:creationId xmlns:p14="http://schemas.microsoft.com/office/powerpoint/2010/main" val="30376436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No Additional Cuts in Expenditures and Rolling Back Rate in FY 2025 and beyond</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34</a:t>
            </a:fld>
            <a:endParaRPr lang="en-US" dirty="0"/>
          </a:p>
        </p:txBody>
      </p:sp>
      <p:pic>
        <p:nvPicPr>
          <p:cNvPr id="7" name="Picture 6">
            <a:extLst>
              <a:ext uri="{FF2B5EF4-FFF2-40B4-BE49-F238E27FC236}">
                <a16:creationId xmlns:a16="http://schemas.microsoft.com/office/drawing/2014/main" id="{F4C3C2B7-84A5-61EE-C418-83EA23DF510C}"/>
              </a:ext>
            </a:extLst>
          </p:cNvPr>
          <p:cNvPicPr>
            <a:picLocks noChangeAspect="1"/>
          </p:cNvPicPr>
          <p:nvPr/>
        </p:nvPicPr>
        <p:blipFill>
          <a:blip r:embed="rId4"/>
          <a:stretch>
            <a:fillRect/>
          </a:stretch>
        </p:blipFill>
        <p:spPr>
          <a:xfrm>
            <a:off x="630134" y="1122831"/>
            <a:ext cx="10953750" cy="5019675"/>
          </a:xfrm>
          <a:prstGeom prst="rect">
            <a:avLst/>
          </a:prstGeom>
        </p:spPr>
      </p:pic>
    </p:spTree>
    <p:extLst>
      <p:ext uri="{BB962C8B-B14F-4D97-AF65-F5344CB8AC3E}">
        <p14:creationId xmlns:p14="http://schemas.microsoft.com/office/powerpoint/2010/main" val="3716245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861774"/>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with Additional Cuts in Expenditures and Increasing the Millage by 0.5 Mills in FY 2027 and by an additional 1.0 Mill in FY 2028</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35</a:t>
            </a:fld>
            <a:endParaRPr lang="en-US" dirty="0"/>
          </a:p>
        </p:txBody>
      </p:sp>
      <p:pic>
        <p:nvPicPr>
          <p:cNvPr id="4" name="Picture 3">
            <a:extLst>
              <a:ext uri="{FF2B5EF4-FFF2-40B4-BE49-F238E27FC236}">
                <a16:creationId xmlns:a16="http://schemas.microsoft.com/office/drawing/2014/main" id="{193EFC81-9816-4F21-11A4-3D7BD5A1906E}"/>
              </a:ext>
            </a:extLst>
          </p:cNvPr>
          <p:cNvPicPr>
            <a:picLocks noChangeAspect="1"/>
          </p:cNvPicPr>
          <p:nvPr/>
        </p:nvPicPr>
        <p:blipFill>
          <a:blip r:embed="rId4"/>
          <a:stretch>
            <a:fillRect/>
          </a:stretch>
        </p:blipFill>
        <p:spPr>
          <a:xfrm>
            <a:off x="160638" y="1174766"/>
            <a:ext cx="11870724" cy="4899035"/>
          </a:xfrm>
          <a:prstGeom prst="rect">
            <a:avLst/>
          </a:prstGeom>
        </p:spPr>
      </p:pic>
    </p:spTree>
    <p:extLst>
      <p:ext uri="{BB962C8B-B14F-4D97-AF65-F5344CB8AC3E}">
        <p14:creationId xmlns:p14="http://schemas.microsoft.com/office/powerpoint/2010/main" val="557630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861774"/>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with Additional Cuts in Expenditures and Increasing the Millage by 0.5 Mills in FY 2027 and by an additional 1.0 Mill in FY 2008</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36</a:t>
            </a:fld>
            <a:endParaRPr lang="en-US" dirty="0"/>
          </a:p>
        </p:txBody>
      </p:sp>
      <p:pic>
        <p:nvPicPr>
          <p:cNvPr id="6" name="Picture 5">
            <a:extLst>
              <a:ext uri="{FF2B5EF4-FFF2-40B4-BE49-F238E27FC236}">
                <a16:creationId xmlns:a16="http://schemas.microsoft.com/office/drawing/2014/main" id="{F59B7401-9EC3-3258-7056-BAF6A13B8F38}"/>
              </a:ext>
            </a:extLst>
          </p:cNvPr>
          <p:cNvPicPr>
            <a:picLocks noChangeAspect="1"/>
          </p:cNvPicPr>
          <p:nvPr/>
        </p:nvPicPr>
        <p:blipFill>
          <a:blip r:embed="rId4"/>
          <a:stretch>
            <a:fillRect/>
          </a:stretch>
        </p:blipFill>
        <p:spPr>
          <a:xfrm>
            <a:off x="619125" y="1241467"/>
            <a:ext cx="10953750" cy="4162555"/>
          </a:xfrm>
          <a:prstGeom prst="rect">
            <a:avLst/>
          </a:prstGeom>
        </p:spPr>
      </p:pic>
      <p:pic>
        <p:nvPicPr>
          <p:cNvPr id="7" name="Picture 6">
            <a:extLst>
              <a:ext uri="{FF2B5EF4-FFF2-40B4-BE49-F238E27FC236}">
                <a16:creationId xmlns:a16="http://schemas.microsoft.com/office/drawing/2014/main" id="{C3E0D4DD-31BA-3F3B-AC5A-9D216D0DD575}"/>
              </a:ext>
            </a:extLst>
          </p:cNvPr>
          <p:cNvPicPr>
            <a:picLocks noChangeAspect="1"/>
          </p:cNvPicPr>
          <p:nvPr/>
        </p:nvPicPr>
        <p:blipFill>
          <a:blip r:embed="rId5"/>
          <a:stretch>
            <a:fillRect/>
          </a:stretch>
        </p:blipFill>
        <p:spPr>
          <a:xfrm>
            <a:off x="630134" y="5469680"/>
            <a:ext cx="10953750" cy="955833"/>
          </a:xfrm>
          <a:prstGeom prst="rect">
            <a:avLst/>
          </a:prstGeom>
        </p:spPr>
      </p:pic>
    </p:spTree>
    <p:extLst>
      <p:ext uri="{BB962C8B-B14F-4D97-AF65-F5344CB8AC3E}">
        <p14:creationId xmlns:p14="http://schemas.microsoft.com/office/powerpoint/2010/main" val="2965535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861774"/>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with Additional Cuts in Expenditures and Increasing the Millage by 0.5 Mills in FY 2027 and by an additional 1.0 Mill in FY 2008</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37</a:t>
            </a:fld>
            <a:endParaRPr lang="en-US" dirty="0"/>
          </a:p>
        </p:txBody>
      </p:sp>
      <p:pic>
        <p:nvPicPr>
          <p:cNvPr id="6" name="Picture 5">
            <a:extLst>
              <a:ext uri="{FF2B5EF4-FFF2-40B4-BE49-F238E27FC236}">
                <a16:creationId xmlns:a16="http://schemas.microsoft.com/office/drawing/2014/main" id="{975EC922-6D44-B3F9-C3F6-226A2FD865E4}"/>
              </a:ext>
            </a:extLst>
          </p:cNvPr>
          <p:cNvPicPr>
            <a:picLocks noChangeAspect="1"/>
          </p:cNvPicPr>
          <p:nvPr/>
        </p:nvPicPr>
        <p:blipFill>
          <a:blip r:embed="rId4"/>
          <a:stretch>
            <a:fillRect/>
          </a:stretch>
        </p:blipFill>
        <p:spPr>
          <a:xfrm>
            <a:off x="619125" y="1172459"/>
            <a:ext cx="10953750" cy="5038725"/>
          </a:xfrm>
          <a:prstGeom prst="rect">
            <a:avLst/>
          </a:prstGeom>
        </p:spPr>
      </p:pic>
    </p:spTree>
    <p:extLst>
      <p:ext uri="{BB962C8B-B14F-4D97-AF65-F5344CB8AC3E}">
        <p14:creationId xmlns:p14="http://schemas.microsoft.com/office/powerpoint/2010/main" val="1824457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Benefits/</a:t>
            </a: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Dangers</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for Approving Option B</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38</a:t>
            </a:fld>
            <a:endParaRPr lang="en-US" dirty="0"/>
          </a:p>
        </p:txBody>
      </p:sp>
      <p:sp>
        <p:nvSpPr>
          <p:cNvPr id="8" name="TextBox 7">
            <a:extLst>
              <a:ext uri="{FF2B5EF4-FFF2-40B4-BE49-F238E27FC236}">
                <a16:creationId xmlns:a16="http://schemas.microsoft.com/office/drawing/2014/main" id="{899F0273-4CBB-F281-CCD4-EE691428C35D}"/>
              </a:ext>
            </a:extLst>
          </p:cNvPr>
          <p:cNvSpPr txBox="1"/>
          <p:nvPr/>
        </p:nvSpPr>
        <p:spPr>
          <a:xfrm>
            <a:off x="943062" y="984770"/>
            <a:ext cx="9910118" cy="5355312"/>
          </a:xfrm>
          <a:prstGeom prst="rect">
            <a:avLst/>
          </a:prstGeom>
          <a:noFill/>
        </p:spPr>
        <p:txBody>
          <a:bodyPr wrap="square" rtlCol="0">
            <a:spAutoFit/>
          </a:bodyPr>
          <a:lstStyle/>
          <a:p>
            <a:pPr marL="285750" indent="-285750">
              <a:buFont typeface="Arial" panose="020B0604020202020204" pitchFamily="34" charset="0"/>
              <a:buChar char="•"/>
            </a:pPr>
            <a:r>
              <a:rPr lang="en-US" sz="2200" b="1" dirty="0">
                <a:solidFill>
                  <a:srgbClr val="00B0F0"/>
                </a:solidFill>
              </a:rPr>
              <a:t>Option B</a:t>
            </a:r>
            <a:r>
              <a:rPr lang="en-US" sz="2200" b="1" dirty="0"/>
              <a:t> of approving the millage rate at </a:t>
            </a:r>
            <a:r>
              <a:rPr lang="en-US" sz="2200" b="1" dirty="0">
                <a:solidFill>
                  <a:srgbClr val="00B0F0"/>
                </a:solidFill>
              </a:rPr>
              <a:t>15.685</a:t>
            </a:r>
            <a:r>
              <a:rPr lang="en-US" sz="2200" b="1" dirty="0"/>
              <a:t> mills adds additional revenue of </a:t>
            </a:r>
            <a:r>
              <a:rPr lang="en-US" sz="2200" b="1" dirty="0">
                <a:solidFill>
                  <a:srgbClr val="00B0F0"/>
                </a:solidFill>
              </a:rPr>
              <a:t>$4.9 million </a:t>
            </a:r>
            <a:r>
              <a:rPr lang="en-US" sz="2200" b="1" dirty="0"/>
              <a:t>to the FY 2024 budget and each following year, which results in the following:</a:t>
            </a:r>
          </a:p>
          <a:p>
            <a:endParaRPr lang="en-US" sz="500" b="1" dirty="0"/>
          </a:p>
          <a:p>
            <a:pPr marL="742950" lvl="1" indent="-285750">
              <a:buFont typeface="Arial" panose="020B0604020202020204" pitchFamily="34" charset="0"/>
              <a:buChar char="•"/>
            </a:pPr>
            <a:r>
              <a:rPr lang="en-US" b="1" i="0" u="none" strike="noStrike" dirty="0">
                <a:solidFill>
                  <a:srgbClr val="000000"/>
                </a:solidFill>
                <a:effectLst/>
                <a:latin typeface="Calibri" panose="020F0502020204030204" pitchFamily="34" charset="0"/>
              </a:rPr>
              <a:t>Provides opportunities to better support learning opportunities for our learners.</a:t>
            </a:r>
            <a:r>
              <a:rPr lang="en-US" dirty="0"/>
              <a:t> </a:t>
            </a:r>
          </a:p>
          <a:p>
            <a:pPr marL="742950" lvl="1" indent="-285750">
              <a:buFont typeface="Arial" panose="020B0604020202020204" pitchFamily="34" charset="0"/>
              <a:buChar char="•"/>
            </a:pPr>
            <a:r>
              <a:rPr lang="en-US" b="1" i="0" u="none" strike="noStrike" dirty="0">
                <a:solidFill>
                  <a:srgbClr val="000000"/>
                </a:solidFill>
                <a:effectLst/>
                <a:latin typeface="Calibri" panose="020F0502020204030204" pitchFamily="34" charset="0"/>
              </a:rPr>
              <a:t>Provides opportunities to better support our staff.</a:t>
            </a:r>
            <a:r>
              <a:rPr lang="en-US" dirty="0"/>
              <a:t> </a:t>
            </a:r>
          </a:p>
          <a:p>
            <a:pPr marL="742950" lvl="1" indent="-285750">
              <a:buFont typeface="Arial" panose="020B0604020202020204" pitchFamily="34" charset="0"/>
              <a:buChar char="•"/>
            </a:pPr>
            <a:r>
              <a:rPr lang="en-US" b="1" i="0" u="none" strike="noStrike" dirty="0">
                <a:solidFill>
                  <a:srgbClr val="000000"/>
                </a:solidFill>
                <a:effectLst/>
                <a:latin typeface="Calibri" panose="020F0502020204030204" pitchFamily="34" charset="0"/>
              </a:rPr>
              <a:t>For a homeowner with a $150,000 home with homestead exemption, their annual taxes only increase by $54.85 or $4.57 a month.</a:t>
            </a:r>
            <a:r>
              <a:rPr lang="en-US" dirty="0"/>
              <a:t> </a:t>
            </a:r>
          </a:p>
          <a:p>
            <a:pPr marL="742950" lvl="1" indent="-285750">
              <a:buFont typeface="Arial" panose="020B0604020202020204" pitchFamily="34" charset="0"/>
              <a:buChar char="•"/>
            </a:pPr>
            <a:r>
              <a:rPr lang="en-US" b="1" i="0" u="none" strike="noStrike" dirty="0">
                <a:solidFill>
                  <a:srgbClr val="000000"/>
                </a:solidFill>
                <a:effectLst/>
                <a:latin typeface="Calibri" panose="020F0502020204030204" pitchFamily="34" charset="0"/>
              </a:rPr>
              <a:t>For a homeowner with a $150,000 home without homestead exemption, their annual taxes only increase by $62.10 or $5.18 a month.</a:t>
            </a:r>
            <a:r>
              <a:rPr lang="en-US" dirty="0"/>
              <a:t> </a:t>
            </a:r>
          </a:p>
          <a:p>
            <a:pPr marL="742950" lvl="1" indent="-285750">
              <a:buFont typeface="Arial" panose="020B0604020202020204" pitchFamily="34" charset="0"/>
              <a:buChar char="•"/>
            </a:pPr>
            <a:r>
              <a:rPr lang="en-US" b="1" dirty="0">
                <a:solidFill>
                  <a:srgbClr val="000000"/>
                </a:solidFill>
                <a:latin typeface="Calibri" panose="020F0502020204030204" pitchFamily="34" charset="0"/>
              </a:rPr>
              <a:t>W</a:t>
            </a:r>
            <a:r>
              <a:rPr lang="en-US" b="1" i="0" u="none" strike="noStrike" dirty="0">
                <a:solidFill>
                  <a:srgbClr val="000000"/>
                </a:solidFill>
                <a:effectLst/>
                <a:latin typeface="Calibri" panose="020F0502020204030204" pitchFamily="34" charset="0"/>
              </a:rPr>
              <a:t>ithout consolidating schools or making major expenditure reductions the </a:t>
            </a:r>
            <a:r>
              <a:rPr lang="en-US" b="1" i="0" u="none" strike="noStrike" dirty="0">
                <a:solidFill>
                  <a:srgbClr val="FF0000"/>
                </a:solidFill>
                <a:effectLst/>
                <a:latin typeface="Calibri" panose="020F0502020204030204" pitchFamily="34" charset="0"/>
              </a:rPr>
              <a:t>fund balance to expenditure ratio does fall below 15% </a:t>
            </a:r>
            <a:r>
              <a:rPr lang="en-US" b="1" dirty="0">
                <a:solidFill>
                  <a:srgbClr val="FF0000"/>
                </a:solidFill>
                <a:latin typeface="Calibri" panose="020F0502020204030204" pitchFamily="34" charset="0"/>
              </a:rPr>
              <a:t>in</a:t>
            </a:r>
            <a:r>
              <a:rPr lang="en-US" b="1" i="0" u="none" strike="noStrike" dirty="0">
                <a:solidFill>
                  <a:srgbClr val="FF0000"/>
                </a:solidFill>
                <a:effectLst/>
                <a:latin typeface="Calibri" panose="020F0502020204030204" pitchFamily="34" charset="0"/>
              </a:rPr>
              <a:t> FY 2025 leading to potentially needing to borrow funds (TAN) to meet payroll.</a:t>
            </a:r>
            <a:r>
              <a:rPr lang="en-US" b="1" dirty="0">
                <a:solidFill>
                  <a:srgbClr val="FF0000"/>
                </a:solidFill>
              </a:rPr>
              <a:t>   In FY 2027 the fiscal stability of the District would be in jeopardy.</a:t>
            </a:r>
          </a:p>
          <a:p>
            <a:pPr marL="742950" lvl="1" indent="-285750">
              <a:buFont typeface="Arial" panose="020B0604020202020204" pitchFamily="34" charset="0"/>
              <a:buChar char="•"/>
            </a:pPr>
            <a:r>
              <a:rPr lang="en-US" b="1" i="0" u="none" strike="noStrike" dirty="0">
                <a:solidFill>
                  <a:srgbClr val="000000"/>
                </a:solidFill>
                <a:effectLst/>
                <a:latin typeface="Calibri" panose="020F0502020204030204" pitchFamily="34" charset="0"/>
              </a:rPr>
              <a:t>Even with making the additional expenditure cuts of operating two less facilities and reducing 58 overall positions</a:t>
            </a:r>
            <a:r>
              <a:rPr lang="en-US" b="1" i="0" u="none" strike="noStrike" dirty="0">
                <a:solidFill>
                  <a:srgbClr val="FF0000"/>
                </a:solidFill>
                <a:effectLst/>
                <a:latin typeface="Calibri" panose="020F0502020204030204" pitchFamily="34" charset="0"/>
              </a:rPr>
              <a:t>, we still would not be able to implement the cost of the classified salary study in FY 2025.  </a:t>
            </a:r>
          </a:p>
          <a:p>
            <a:pPr marL="742950" lvl="1" indent="-285750">
              <a:buFont typeface="Arial" panose="020B0604020202020204" pitchFamily="34" charset="0"/>
              <a:buChar char="•"/>
            </a:pPr>
            <a:r>
              <a:rPr lang="en-US" b="1" dirty="0">
                <a:solidFill>
                  <a:srgbClr val="FF0000"/>
                </a:solidFill>
                <a:latin typeface="Calibri" panose="020F0502020204030204" pitchFamily="34" charset="0"/>
              </a:rPr>
              <a:t>Millage rate would need to be adjusted by 0.5 mills in FY 2027 and by one additional mill in FY 2028 to keep the fiscal stability of the District secure.</a:t>
            </a:r>
            <a:endParaRPr lang="en-US" sz="1900" dirty="0">
              <a:solidFill>
                <a:srgbClr val="FF0000"/>
              </a:solidFill>
            </a:endParaRPr>
          </a:p>
          <a:p>
            <a:pPr lvl="1"/>
            <a:endParaRPr lang="en-US" sz="1900" dirty="0"/>
          </a:p>
        </p:txBody>
      </p:sp>
    </p:spTree>
    <p:extLst>
      <p:ext uri="{BB962C8B-B14F-4D97-AF65-F5344CB8AC3E}">
        <p14:creationId xmlns:p14="http://schemas.microsoft.com/office/powerpoint/2010/main" val="31944196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 calcmode="lin" valueType="num">
                                      <p:cBhvr additive="base">
                                        <p:cTn id="43"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2023 (FY 2024)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00B0F0"/>
                </a:solidFill>
                <a:latin typeface="Arial" panose="020B0604020202020204" pitchFamily="34" charset="0"/>
                <a:cs typeface="Arial" panose="020B0604020202020204" pitchFamily="34" charset="0"/>
              </a:rPr>
              <a:t>Option B</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39</a:t>
            </a:fld>
            <a:endParaRPr lang="en-US" dirty="0"/>
          </a:p>
        </p:txBody>
      </p:sp>
    </p:spTree>
    <p:extLst>
      <p:ext uri="{BB962C8B-B14F-4D97-AF65-F5344CB8AC3E}">
        <p14:creationId xmlns:p14="http://schemas.microsoft.com/office/powerpoint/2010/main" val="32726711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40</a:t>
            </a:fld>
            <a:endParaRPr lang="en-US" dirty="0"/>
          </a:p>
        </p:txBody>
      </p:sp>
      <p:sp>
        <p:nvSpPr>
          <p:cNvPr id="4" name="TextBox 3">
            <a:extLst>
              <a:ext uri="{FF2B5EF4-FFF2-40B4-BE49-F238E27FC236}">
                <a16:creationId xmlns:a16="http://schemas.microsoft.com/office/drawing/2014/main" id="{54B9D43C-AE75-DA30-8E68-E61CE4A623B0}"/>
              </a:ext>
            </a:extLst>
          </p:cNvPr>
          <p:cNvSpPr txBox="1"/>
          <p:nvPr/>
        </p:nvSpPr>
        <p:spPr>
          <a:xfrm>
            <a:off x="480613" y="17138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rPr>
              <a:t>Partial Rollback</a:t>
            </a:r>
          </a:p>
        </p:txBody>
      </p:sp>
      <p:pic>
        <p:nvPicPr>
          <p:cNvPr id="2" name="Picture 1">
            <a:extLst>
              <a:ext uri="{FF2B5EF4-FFF2-40B4-BE49-F238E27FC236}">
                <a16:creationId xmlns:a16="http://schemas.microsoft.com/office/drawing/2014/main" id="{4DDAA275-0847-B8C7-3AD1-378139113EF2}"/>
              </a:ext>
            </a:extLst>
          </p:cNvPr>
          <p:cNvPicPr>
            <a:picLocks noChangeAspect="1"/>
          </p:cNvPicPr>
          <p:nvPr/>
        </p:nvPicPr>
        <p:blipFill>
          <a:blip r:embed="rId4"/>
          <a:stretch>
            <a:fillRect/>
          </a:stretch>
        </p:blipFill>
        <p:spPr>
          <a:xfrm>
            <a:off x="1507524" y="990640"/>
            <a:ext cx="9259774" cy="5365714"/>
          </a:xfrm>
          <a:prstGeom prst="rect">
            <a:avLst/>
          </a:prstGeom>
        </p:spPr>
      </p:pic>
    </p:spTree>
    <p:extLst>
      <p:ext uri="{BB962C8B-B14F-4D97-AF65-F5344CB8AC3E}">
        <p14:creationId xmlns:p14="http://schemas.microsoft.com/office/powerpoint/2010/main" val="3545386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2023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41</a:t>
            </a:fld>
            <a:endParaRPr lang="en-US" dirty="0"/>
          </a:p>
        </p:txBody>
      </p:sp>
      <p:pic>
        <p:nvPicPr>
          <p:cNvPr id="4" name="Picture 3">
            <a:extLst>
              <a:ext uri="{FF2B5EF4-FFF2-40B4-BE49-F238E27FC236}">
                <a16:creationId xmlns:a16="http://schemas.microsoft.com/office/drawing/2014/main" id="{A5ECCBE2-D882-7714-8668-7F5F6BF83563}"/>
              </a:ext>
            </a:extLst>
          </p:cNvPr>
          <p:cNvPicPr>
            <a:picLocks noChangeAspect="1"/>
          </p:cNvPicPr>
          <p:nvPr/>
        </p:nvPicPr>
        <p:blipFill>
          <a:blip r:embed="rId4"/>
          <a:stretch>
            <a:fillRect/>
          </a:stretch>
        </p:blipFill>
        <p:spPr>
          <a:xfrm>
            <a:off x="1260389" y="1252537"/>
            <a:ext cx="9528927" cy="4999982"/>
          </a:xfrm>
          <a:prstGeom prst="rect">
            <a:avLst/>
          </a:prstGeom>
        </p:spPr>
      </p:pic>
    </p:spTree>
    <p:extLst>
      <p:ext uri="{BB962C8B-B14F-4D97-AF65-F5344CB8AC3E}">
        <p14:creationId xmlns:p14="http://schemas.microsoft.com/office/powerpoint/2010/main" val="2696675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 </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42</a:t>
            </a:fld>
            <a:endParaRPr lang="en-US" dirty="0"/>
          </a:p>
        </p:txBody>
      </p:sp>
      <p:pic>
        <p:nvPicPr>
          <p:cNvPr id="9" name="Picture 8">
            <a:extLst>
              <a:ext uri="{FF2B5EF4-FFF2-40B4-BE49-F238E27FC236}">
                <a16:creationId xmlns:a16="http://schemas.microsoft.com/office/drawing/2014/main" id="{B736ADC5-7A7C-3150-09DC-50A7776A600C}"/>
              </a:ext>
            </a:extLst>
          </p:cNvPr>
          <p:cNvPicPr>
            <a:picLocks noChangeAspect="1"/>
          </p:cNvPicPr>
          <p:nvPr/>
        </p:nvPicPr>
        <p:blipFill>
          <a:blip r:embed="rId4"/>
          <a:stretch>
            <a:fillRect/>
          </a:stretch>
        </p:blipFill>
        <p:spPr>
          <a:xfrm>
            <a:off x="3328086" y="1126989"/>
            <a:ext cx="7620000" cy="5167810"/>
          </a:xfrm>
          <a:prstGeom prst="rect">
            <a:avLst/>
          </a:prstGeom>
        </p:spPr>
      </p:pic>
      <p:pic>
        <p:nvPicPr>
          <p:cNvPr id="10" name="Picture 9">
            <a:extLst>
              <a:ext uri="{FF2B5EF4-FFF2-40B4-BE49-F238E27FC236}">
                <a16:creationId xmlns:a16="http://schemas.microsoft.com/office/drawing/2014/main" id="{A333F67C-8871-1AF3-DBF5-4F18F8602F28}"/>
              </a:ext>
            </a:extLst>
          </p:cNvPr>
          <p:cNvPicPr>
            <a:picLocks noChangeAspect="1"/>
          </p:cNvPicPr>
          <p:nvPr/>
        </p:nvPicPr>
        <p:blipFill>
          <a:blip r:embed="rId5"/>
          <a:stretch>
            <a:fillRect/>
          </a:stretch>
        </p:blipFill>
        <p:spPr>
          <a:xfrm>
            <a:off x="428368" y="1231051"/>
            <a:ext cx="1941487" cy="5063747"/>
          </a:xfrm>
          <a:prstGeom prst="rect">
            <a:avLst/>
          </a:prstGeom>
        </p:spPr>
      </p:pic>
      <p:pic>
        <p:nvPicPr>
          <p:cNvPr id="12" name="Picture 11">
            <a:extLst>
              <a:ext uri="{FF2B5EF4-FFF2-40B4-BE49-F238E27FC236}">
                <a16:creationId xmlns:a16="http://schemas.microsoft.com/office/drawing/2014/main" id="{5B8A315B-9709-1527-06FC-6993FD1EF31A}"/>
              </a:ext>
            </a:extLst>
          </p:cNvPr>
          <p:cNvPicPr>
            <a:picLocks noChangeAspect="1"/>
          </p:cNvPicPr>
          <p:nvPr/>
        </p:nvPicPr>
        <p:blipFill>
          <a:blip r:embed="rId6"/>
          <a:stretch>
            <a:fillRect/>
          </a:stretch>
        </p:blipFill>
        <p:spPr>
          <a:xfrm>
            <a:off x="2454269" y="3269105"/>
            <a:ext cx="676715" cy="493819"/>
          </a:xfrm>
          <a:prstGeom prst="rect">
            <a:avLst/>
          </a:prstGeom>
        </p:spPr>
      </p:pic>
    </p:spTree>
    <p:extLst>
      <p:ext uri="{BB962C8B-B14F-4D97-AF65-F5344CB8AC3E}">
        <p14:creationId xmlns:p14="http://schemas.microsoft.com/office/powerpoint/2010/main" val="1527833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1194487" y="2503735"/>
            <a:ext cx="9580606"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atin typeface="Arial" panose="020B0604020202020204" pitchFamily="34" charset="0"/>
                <a:cs typeface="Arial" panose="020B0604020202020204" pitchFamily="34" charset="0"/>
              </a:rPr>
              <a:t>CY 2023 (FY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FF0000"/>
                </a:solidFill>
                <a:latin typeface="Arial" panose="020B0604020202020204" pitchFamily="34" charset="0"/>
                <a:cs typeface="Arial" panose="020B0604020202020204" pitchFamily="34" charset="0"/>
              </a:rPr>
              <a:t>Option C </a:t>
            </a:r>
          </a:p>
          <a:p>
            <a:pPr algn="ctr"/>
            <a:r>
              <a:rPr lang="en-US" sz="3000" b="1" dirty="0">
                <a:solidFill>
                  <a:srgbClr val="FF0000"/>
                </a:solidFill>
                <a:latin typeface="Arial" panose="020B0604020202020204" pitchFamily="34" charset="0"/>
                <a:cs typeface="Arial" panose="020B0604020202020204" pitchFamily="34" charset="0"/>
              </a:rPr>
              <a:t> Full Rollback </a:t>
            </a:r>
            <a:r>
              <a:rPr lang="en-US" sz="2000" b="1" dirty="0">
                <a:solidFill>
                  <a:srgbClr val="FF0000"/>
                </a:solidFill>
                <a:latin typeface="Arial" panose="020B0604020202020204" pitchFamily="34" charset="0"/>
                <a:cs typeface="Arial" panose="020B0604020202020204" pitchFamily="34" charset="0"/>
              </a:rPr>
              <a:t>(2.070 Mills) </a:t>
            </a:r>
            <a:r>
              <a:rPr lang="en-US" sz="3000" b="1" dirty="0">
                <a:solidFill>
                  <a:srgbClr val="FF0000"/>
                </a:solidFill>
                <a:latin typeface="Arial" panose="020B0604020202020204" pitchFamily="34" charset="0"/>
                <a:cs typeface="Arial" panose="020B0604020202020204" pitchFamily="34" charset="0"/>
              </a:rPr>
              <a:t>Millage Rate</a:t>
            </a:r>
          </a:p>
          <a:p>
            <a:pPr algn="ctr"/>
            <a:r>
              <a:rPr lang="en-US" sz="3000" b="1" dirty="0">
                <a:solidFill>
                  <a:srgbClr val="FF0000"/>
                </a:solidFill>
                <a:latin typeface="Arial" panose="020B0604020202020204" pitchFamily="34" charset="0"/>
                <a:cs typeface="Arial" panose="020B0604020202020204" pitchFamily="34" charset="0"/>
              </a:rPr>
              <a:t>14.650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Preliminary Millage Rate Impact on </a:t>
            </a:r>
          </a:p>
          <a:p>
            <a:pPr algn="ctr"/>
            <a:r>
              <a:rPr lang="en-US" sz="3000" b="1" dirty="0">
                <a:latin typeface="Arial" panose="020B0604020202020204" pitchFamily="34" charset="0"/>
                <a:cs typeface="Arial" panose="020B0604020202020204" pitchFamily="34" charset="0"/>
              </a:rPr>
              <a:t>FY 2024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43</a:t>
            </a:fld>
            <a:endParaRPr lang="en-US" dirty="0"/>
          </a:p>
        </p:txBody>
      </p:sp>
    </p:spTree>
    <p:extLst>
      <p:ext uri="{BB962C8B-B14F-4D97-AF65-F5344CB8AC3E}">
        <p14:creationId xmlns:p14="http://schemas.microsoft.com/office/powerpoint/2010/main" val="3657274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74141" y="100047"/>
            <a:ext cx="10840993" cy="923330"/>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CY2023 to CY2022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Rollback Rate of 14.650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44</a:t>
            </a:fld>
            <a:endParaRPr lang="en-US" dirty="0"/>
          </a:p>
        </p:txBody>
      </p:sp>
      <p:pic>
        <p:nvPicPr>
          <p:cNvPr id="4" name="Picture 3">
            <a:extLst>
              <a:ext uri="{FF2B5EF4-FFF2-40B4-BE49-F238E27FC236}">
                <a16:creationId xmlns:a16="http://schemas.microsoft.com/office/drawing/2014/main" id="{735373E4-8486-2CB6-F84D-C366A72AFA25}"/>
              </a:ext>
            </a:extLst>
          </p:cNvPr>
          <p:cNvPicPr>
            <a:picLocks noChangeAspect="1"/>
          </p:cNvPicPr>
          <p:nvPr/>
        </p:nvPicPr>
        <p:blipFill>
          <a:blip r:embed="rId4"/>
          <a:stretch>
            <a:fillRect/>
          </a:stretch>
        </p:blipFill>
        <p:spPr>
          <a:xfrm>
            <a:off x="714375" y="1126989"/>
            <a:ext cx="10763250" cy="5307148"/>
          </a:xfrm>
          <a:prstGeom prst="rect">
            <a:avLst/>
          </a:prstGeom>
        </p:spPr>
      </p:pic>
    </p:spTree>
    <p:extLst>
      <p:ext uri="{BB962C8B-B14F-4D97-AF65-F5344CB8AC3E}">
        <p14:creationId xmlns:p14="http://schemas.microsoft.com/office/powerpoint/2010/main" val="14369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Current 2023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45</a:t>
            </a:fld>
            <a:endParaRPr lang="en-US" dirty="0"/>
          </a:p>
        </p:txBody>
      </p:sp>
      <p:pic>
        <p:nvPicPr>
          <p:cNvPr id="7" name="Picture 6">
            <a:extLst>
              <a:ext uri="{FF2B5EF4-FFF2-40B4-BE49-F238E27FC236}">
                <a16:creationId xmlns:a16="http://schemas.microsoft.com/office/drawing/2014/main" id="{0EBF1631-727A-6441-51FB-A2948201A791}"/>
              </a:ext>
            </a:extLst>
          </p:cNvPr>
          <p:cNvPicPr>
            <a:picLocks noChangeAspect="1"/>
          </p:cNvPicPr>
          <p:nvPr/>
        </p:nvPicPr>
        <p:blipFill>
          <a:blip r:embed="rId4"/>
          <a:stretch>
            <a:fillRect/>
          </a:stretch>
        </p:blipFill>
        <p:spPr>
          <a:xfrm>
            <a:off x="1309816" y="1252537"/>
            <a:ext cx="9457482" cy="5016458"/>
          </a:xfrm>
          <a:prstGeom prst="rect">
            <a:avLst/>
          </a:prstGeom>
        </p:spPr>
      </p:pic>
    </p:spTree>
    <p:extLst>
      <p:ext uri="{BB962C8B-B14F-4D97-AF65-F5344CB8AC3E}">
        <p14:creationId xmlns:p14="http://schemas.microsoft.com/office/powerpoint/2010/main" val="1250124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46</a:t>
            </a:fld>
            <a:endParaRPr lang="en-US" dirty="0"/>
          </a:p>
        </p:txBody>
      </p:sp>
      <p:pic>
        <p:nvPicPr>
          <p:cNvPr id="8" name="Picture 7">
            <a:extLst>
              <a:ext uri="{FF2B5EF4-FFF2-40B4-BE49-F238E27FC236}">
                <a16:creationId xmlns:a16="http://schemas.microsoft.com/office/drawing/2014/main" id="{A4FCA038-91F8-2FDA-4826-2C34DA222C83}"/>
              </a:ext>
            </a:extLst>
          </p:cNvPr>
          <p:cNvPicPr>
            <a:picLocks noChangeAspect="1"/>
          </p:cNvPicPr>
          <p:nvPr/>
        </p:nvPicPr>
        <p:blipFill>
          <a:blip r:embed="rId4"/>
          <a:stretch>
            <a:fillRect/>
          </a:stretch>
        </p:blipFill>
        <p:spPr>
          <a:xfrm>
            <a:off x="3847070" y="1200150"/>
            <a:ext cx="4267200" cy="4871136"/>
          </a:xfrm>
          <a:prstGeom prst="rect">
            <a:avLst/>
          </a:prstGeom>
        </p:spPr>
      </p:pic>
    </p:spTree>
    <p:extLst>
      <p:ext uri="{BB962C8B-B14F-4D97-AF65-F5344CB8AC3E}">
        <p14:creationId xmlns:p14="http://schemas.microsoft.com/office/powerpoint/2010/main" val="33860556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47</a:t>
            </a:fld>
            <a:endParaRPr lang="en-US" dirty="0"/>
          </a:p>
        </p:txBody>
      </p:sp>
      <p:pic>
        <p:nvPicPr>
          <p:cNvPr id="4" name="Picture 3">
            <a:extLst>
              <a:ext uri="{FF2B5EF4-FFF2-40B4-BE49-F238E27FC236}">
                <a16:creationId xmlns:a16="http://schemas.microsoft.com/office/drawing/2014/main" id="{2C5B5275-C392-5384-0AB9-E5A37ECA5077}"/>
              </a:ext>
            </a:extLst>
          </p:cNvPr>
          <p:cNvPicPr>
            <a:picLocks noChangeAspect="1"/>
          </p:cNvPicPr>
          <p:nvPr/>
        </p:nvPicPr>
        <p:blipFill>
          <a:blip r:embed="rId4"/>
          <a:stretch>
            <a:fillRect/>
          </a:stretch>
        </p:blipFill>
        <p:spPr>
          <a:xfrm>
            <a:off x="266382" y="1199137"/>
            <a:ext cx="11681254" cy="4893036"/>
          </a:xfrm>
          <a:prstGeom prst="rect">
            <a:avLst/>
          </a:prstGeom>
        </p:spPr>
      </p:pic>
    </p:spTree>
    <p:extLst>
      <p:ext uri="{BB962C8B-B14F-4D97-AF65-F5344CB8AC3E}">
        <p14:creationId xmlns:p14="http://schemas.microsoft.com/office/powerpoint/2010/main" val="2755888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48</a:t>
            </a:fld>
            <a:endParaRPr lang="en-US" dirty="0"/>
          </a:p>
        </p:txBody>
      </p:sp>
      <p:pic>
        <p:nvPicPr>
          <p:cNvPr id="6" name="Picture 5">
            <a:extLst>
              <a:ext uri="{FF2B5EF4-FFF2-40B4-BE49-F238E27FC236}">
                <a16:creationId xmlns:a16="http://schemas.microsoft.com/office/drawing/2014/main" id="{AA9BBE1A-3355-46C2-EC2F-63D29AA2FCC6}"/>
              </a:ext>
            </a:extLst>
          </p:cNvPr>
          <p:cNvPicPr>
            <a:picLocks noChangeAspect="1"/>
          </p:cNvPicPr>
          <p:nvPr/>
        </p:nvPicPr>
        <p:blipFill>
          <a:blip r:embed="rId4"/>
          <a:stretch>
            <a:fillRect/>
          </a:stretch>
        </p:blipFill>
        <p:spPr>
          <a:xfrm>
            <a:off x="531403" y="5304070"/>
            <a:ext cx="10953750" cy="1047750"/>
          </a:xfrm>
          <a:prstGeom prst="rect">
            <a:avLst/>
          </a:prstGeom>
        </p:spPr>
      </p:pic>
      <p:pic>
        <p:nvPicPr>
          <p:cNvPr id="8" name="Picture 7">
            <a:extLst>
              <a:ext uri="{FF2B5EF4-FFF2-40B4-BE49-F238E27FC236}">
                <a16:creationId xmlns:a16="http://schemas.microsoft.com/office/drawing/2014/main" id="{949BADDB-B0C4-48F7-7521-C0E7C0BD3C44}"/>
              </a:ext>
            </a:extLst>
          </p:cNvPr>
          <p:cNvPicPr>
            <a:picLocks noChangeAspect="1"/>
          </p:cNvPicPr>
          <p:nvPr/>
        </p:nvPicPr>
        <p:blipFill>
          <a:blip r:embed="rId5"/>
          <a:stretch>
            <a:fillRect/>
          </a:stretch>
        </p:blipFill>
        <p:spPr>
          <a:xfrm>
            <a:off x="531403" y="1030055"/>
            <a:ext cx="10953750" cy="4086225"/>
          </a:xfrm>
          <a:prstGeom prst="rect">
            <a:avLst/>
          </a:prstGeom>
        </p:spPr>
      </p:pic>
    </p:spTree>
    <p:extLst>
      <p:ext uri="{BB962C8B-B14F-4D97-AF65-F5344CB8AC3E}">
        <p14:creationId xmlns:p14="http://schemas.microsoft.com/office/powerpoint/2010/main" val="16774803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49</a:t>
            </a:fld>
            <a:endParaRPr lang="en-US" dirty="0"/>
          </a:p>
        </p:txBody>
      </p:sp>
      <p:pic>
        <p:nvPicPr>
          <p:cNvPr id="9" name="Picture 8">
            <a:extLst>
              <a:ext uri="{FF2B5EF4-FFF2-40B4-BE49-F238E27FC236}">
                <a16:creationId xmlns:a16="http://schemas.microsoft.com/office/drawing/2014/main" id="{39B0122B-7B14-4C3D-F29E-FAF65E74B629}"/>
              </a:ext>
            </a:extLst>
          </p:cNvPr>
          <p:cNvPicPr>
            <a:picLocks noChangeAspect="1"/>
          </p:cNvPicPr>
          <p:nvPr/>
        </p:nvPicPr>
        <p:blipFill>
          <a:blip r:embed="rId4"/>
          <a:stretch>
            <a:fillRect/>
          </a:stretch>
        </p:blipFill>
        <p:spPr>
          <a:xfrm>
            <a:off x="619125" y="1126989"/>
            <a:ext cx="10953750" cy="4829175"/>
          </a:xfrm>
          <a:prstGeom prst="rect">
            <a:avLst/>
          </a:prstGeom>
        </p:spPr>
      </p:pic>
    </p:spTree>
    <p:extLst>
      <p:ext uri="{BB962C8B-B14F-4D97-AF65-F5344CB8AC3E}">
        <p14:creationId xmlns:p14="http://schemas.microsoft.com/office/powerpoint/2010/main" val="1554868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09" y="55968"/>
            <a:ext cx="10842170" cy="938719"/>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Year/With additional Cuts in Expenditures but Having to Increase Millage by 2 mills in FY 2026</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50</a:t>
            </a:fld>
            <a:endParaRPr lang="en-US" dirty="0"/>
          </a:p>
        </p:txBody>
      </p:sp>
      <p:pic>
        <p:nvPicPr>
          <p:cNvPr id="6" name="Picture 5">
            <a:extLst>
              <a:ext uri="{FF2B5EF4-FFF2-40B4-BE49-F238E27FC236}">
                <a16:creationId xmlns:a16="http://schemas.microsoft.com/office/drawing/2014/main" id="{F27EFFB2-6349-C0A1-625D-0F8DBFC796F6}"/>
              </a:ext>
            </a:extLst>
          </p:cNvPr>
          <p:cNvPicPr>
            <a:picLocks noChangeAspect="1"/>
          </p:cNvPicPr>
          <p:nvPr/>
        </p:nvPicPr>
        <p:blipFill>
          <a:blip r:embed="rId4"/>
          <a:stretch>
            <a:fillRect/>
          </a:stretch>
        </p:blipFill>
        <p:spPr>
          <a:xfrm>
            <a:off x="159290" y="1186720"/>
            <a:ext cx="11895438" cy="4572926"/>
          </a:xfrm>
          <a:prstGeom prst="rect">
            <a:avLst/>
          </a:prstGeom>
        </p:spPr>
      </p:pic>
    </p:spTree>
    <p:extLst>
      <p:ext uri="{BB962C8B-B14F-4D97-AF65-F5344CB8AC3E}">
        <p14:creationId xmlns:p14="http://schemas.microsoft.com/office/powerpoint/2010/main" val="14796625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09" y="55968"/>
            <a:ext cx="10842170" cy="938719"/>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Year/With additional Cuts in Expenditures but Having to Increase Millage by 2 mills in FY 2026</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51</a:t>
            </a:fld>
            <a:endParaRPr lang="en-US" dirty="0"/>
          </a:p>
        </p:txBody>
      </p:sp>
      <p:pic>
        <p:nvPicPr>
          <p:cNvPr id="4" name="Picture 3">
            <a:extLst>
              <a:ext uri="{FF2B5EF4-FFF2-40B4-BE49-F238E27FC236}">
                <a16:creationId xmlns:a16="http://schemas.microsoft.com/office/drawing/2014/main" id="{9B9B9587-ADE6-063E-BFDD-970315CB1810}"/>
              </a:ext>
            </a:extLst>
          </p:cNvPr>
          <p:cNvPicPr>
            <a:picLocks noChangeAspect="1"/>
          </p:cNvPicPr>
          <p:nvPr/>
        </p:nvPicPr>
        <p:blipFill>
          <a:blip r:embed="rId4"/>
          <a:stretch>
            <a:fillRect/>
          </a:stretch>
        </p:blipFill>
        <p:spPr>
          <a:xfrm>
            <a:off x="563335" y="974177"/>
            <a:ext cx="10953750" cy="4168221"/>
          </a:xfrm>
          <a:prstGeom prst="rect">
            <a:avLst/>
          </a:prstGeom>
        </p:spPr>
      </p:pic>
      <p:pic>
        <p:nvPicPr>
          <p:cNvPr id="6" name="Picture 5">
            <a:extLst>
              <a:ext uri="{FF2B5EF4-FFF2-40B4-BE49-F238E27FC236}">
                <a16:creationId xmlns:a16="http://schemas.microsoft.com/office/drawing/2014/main" id="{0C0FC05C-11CE-3CF0-B235-23D353101E5D}"/>
              </a:ext>
            </a:extLst>
          </p:cNvPr>
          <p:cNvPicPr>
            <a:picLocks noChangeAspect="1"/>
          </p:cNvPicPr>
          <p:nvPr/>
        </p:nvPicPr>
        <p:blipFill>
          <a:blip r:embed="rId5"/>
          <a:stretch>
            <a:fillRect/>
          </a:stretch>
        </p:blipFill>
        <p:spPr>
          <a:xfrm>
            <a:off x="563335" y="5321848"/>
            <a:ext cx="10953750" cy="1123950"/>
          </a:xfrm>
          <a:prstGeom prst="rect">
            <a:avLst/>
          </a:prstGeom>
        </p:spPr>
      </p:pic>
    </p:spTree>
    <p:extLst>
      <p:ext uri="{BB962C8B-B14F-4D97-AF65-F5344CB8AC3E}">
        <p14:creationId xmlns:p14="http://schemas.microsoft.com/office/powerpoint/2010/main" val="2110435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09" y="55968"/>
            <a:ext cx="10842170" cy="938719"/>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Each Year/With additional Cuts in Expenditures but Having to Increase Millage by 2 mills in FY 2026</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52</a:t>
            </a:fld>
            <a:endParaRPr lang="en-US" dirty="0"/>
          </a:p>
        </p:txBody>
      </p:sp>
      <p:pic>
        <p:nvPicPr>
          <p:cNvPr id="6" name="Picture 5">
            <a:extLst>
              <a:ext uri="{FF2B5EF4-FFF2-40B4-BE49-F238E27FC236}">
                <a16:creationId xmlns:a16="http://schemas.microsoft.com/office/drawing/2014/main" id="{EA367DD8-CE89-E977-5BE6-E717ACFB92E7}"/>
              </a:ext>
            </a:extLst>
          </p:cNvPr>
          <p:cNvPicPr>
            <a:picLocks noChangeAspect="1"/>
          </p:cNvPicPr>
          <p:nvPr/>
        </p:nvPicPr>
        <p:blipFill>
          <a:blip r:embed="rId4"/>
          <a:stretch>
            <a:fillRect/>
          </a:stretch>
        </p:blipFill>
        <p:spPr>
          <a:xfrm>
            <a:off x="531403" y="1139305"/>
            <a:ext cx="10953750" cy="5181600"/>
          </a:xfrm>
          <a:prstGeom prst="rect">
            <a:avLst/>
          </a:prstGeom>
        </p:spPr>
      </p:pic>
    </p:spTree>
    <p:extLst>
      <p:ext uri="{BB962C8B-B14F-4D97-AF65-F5344CB8AC3E}">
        <p14:creationId xmlns:p14="http://schemas.microsoft.com/office/powerpoint/2010/main" val="42171406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a:t>
            </a: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C</a:t>
            </a:r>
            <a:r>
              <a:rPr kumimoji="0" lang="en-US" sz="3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Benefits/</a:t>
            </a:r>
            <a:r>
              <a:rPr kumimoji="0" lang="en-US" sz="3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Dangers</a:t>
            </a:r>
            <a:r>
              <a:rPr kumimoji="0" lang="en-US" sz="3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for Approving </a:t>
            </a:r>
            <a:r>
              <a:rPr kumimoji="0" lang="en-US" sz="3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C</a:t>
            </a:r>
            <a:endParaRPr kumimoji="0" lang="en-US" sz="2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99F0273-4CBB-F281-CCD4-EE691428C35D}"/>
              </a:ext>
            </a:extLst>
          </p:cNvPr>
          <p:cNvSpPr txBox="1"/>
          <p:nvPr/>
        </p:nvSpPr>
        <p:spPr>
          <a:xfrm>
            <a:off x="943062" y="984770"/>
            <a:ext cx="9910118" cy="483209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FF0000"/>
                </a:solidFill>
                <a:effectLst/>
                <a:uLnTx/>
                <a:uFillTx/>
                <a:latin typeface="Calibri" panose="020F0502020204030204"/>
                <a:ea typeface="+mn-ea"/>
                <a:cs typeface="+mn-cs"/>
              </a:rPr>
              <a:t>Option C</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 of approving the millage rate at </a:t>
            </a:r>
            <a:r>
              <a:rPr kumimoji="0" lang="en-US" sz="2200" b="1" i="0" u="none" strike="noStrike" kern="1200" cap="none" spc="0" normalizeH="0" baseline="0" noProof="0" dirty="0">
                <a:ln>
                  <a:noFill/>
                </a:ln>
                <a:solidFill>
                  <a:srgbClr val="FF0000"/>
                </a:solidFill>
                <a:effectLst/>
                <a:uLnTx/>
                <a:uFillTx/>
                <a:latin typeface="Calibri" panose="020F0502020204030204"/>
                <a:ea typeface="+mn-ea"/>
                <a:cs typeface="+mn-cs"/>
              </a:rPr>
              <a:t>14.65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mills adds no additional revenue to the FY 2024 budget and each following year, which results in the following: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sngStrike" kern="1200" cap="none" spc="0" normalizeH="0" baseline="0" noProof="0" dirty="0">
                <a:ln>
                  <a:noFill/>
                </a:ln>
                <a:solidFill>
                  <a:srgbClr val="000000"/>
                </a:solidFill>
                <a:effectLst/>
                <a:uLnTx/>
                <a:uFillTx/>
                <a:latin typeface="Calibri" panose="020F0502020204030204" pitchFamily="34" charset="0"/>
                <a:ea typeface="+mn-ea"/>
                <a:cs typeface="+mn-cs"/>
              </a:rPr>
              <a:t>Provides opportunities to better support learning opportunities for our learners.</a:t>
            </a:r>
            <a:r>
              <a:rPr kumimoji="0" lang="en-US" sz="2000" b="0" i="0" u="none" strike="sngStrike" kern="1200" cap="none" spc="0" normalizeH="0" baseline="0" noProof="0" dirty="0">
                <a:ln>
                  <a:noFill/>
                </a:ln>
                <a:solidFill>
                  <a:prstClr val="black"/>
                </a:solidFill>
                <a:effectLst/>
                <a:uLnTx/>
                <a:uFillTx/>
                <a:latin typeface="Calibri" panose="020F0502020204030204"/>
                <a:ea typeface="+mn-ea"/>
                <a:cs typeface="+mn-cs"/>
              </a:rPr>
              <a:t>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sngStrike" kern="1200" cap="none" spc="0" normalizeH="0" baseline="0" noProof="0" dirty="0">
                <a:ln>
                  <a:noFill/>
                </a:ln>
                <a:solidFill>
                  <a:srgbClr val="000000"/>
                </a:solidFill>
                <a:effectLst/>
                <a:uLnTx/>
                <a:uFillTx/>
                <a:latin typeface="Calibri" panose="020F0502020204030204" pitchFamily="34" charset="0"/>
                <a:ea typeface="+mn-ea"/>
                <a:cs typeface="+mn-cs"/>
              </a:rPr>
              <a:t>Provides opportunities to better support our staff.</a:t>
            </a:r>
            <a:r>
              <a:rPr kumimoji="0" lang="en-US" sz="2000" b="0" i="0" u="none" strike="sngStrike" kern="1200" cap="none" spc="0" normalizeH="0" baseline="0" noProof="0" dirty="0">
                <a:ln>
                  <a:noFill/>
                </a:ln>
                <a:solidFill>
                  <a:prstClr val="black"/>
                </a:solidFill>
                <a:effectLst/>
                <a:uLnTx/>
                <a:uFillTx/>
                <a:latin typeface="Calibri" panose="020F0502020204030204"/>
                <a:ea typeface="+mn-ea"/>
                <a:cs typeface="+mn-cs"/>
              </a:rPr>
              <a:t>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Without consolidating schools or making major expenditure reductions the </a:t>
            </a: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fund balance to expenditure ratio falls below 15% in FY 2025 leading to potentially needing to borrow funds (TAN) to meet payroll.</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   In FY 2026 the fiscal stability of the District would be in jeopardy</a:t>
            </a:r>
            <a:r>
              <a:rPr kumimoji="0" lang="en-US" sz="2000" b="1" i="0" u="none" strike="noStrike" kern="1200" cap="none" spc="0" normalizeH="0" noProof="0" dirty="0">
                <a:ln>
                  <a:noFill/>
                </a:ln>
                <a:solidFill>
                  <a:srgbClr val="FF0000"/>
                </a:solidFill>
                <a:effectLst/>
                <a:uLnTx/>
                <a:uFillTx/>
                <a:latin typeface="Calibri" panose="020F0502020204030204"/>
                <a:ea typeface="+mn-ea"/>
                <a:cs typeface="+mn-cs"/>
              </a:rPr>
              <a:t> with a fund balance to expenditure ratio of less than 8%.</a:t>
            </a:r>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 with making the additional expenditure cuts of operating two less facilities and reducing 58 overall positions</a:t>
            </a: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we still would not be able to implement the cost of the classified salary study in FY 2025.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Millage rate would need to be adjusted by 2.0 mills in FY 2026 to keep the fiscal stability of the District secure.</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4787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 calcmode="lin" valueType="num">
                                      <p:cBhvr additive="base">
                                        <p:cTn id="1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 calcmode="lin" valueType="num">
                                      <p:cBhvr additive="base">
                                        <p:cTn id="2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2023 (FY 2024)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FF0000"/>
                </a:solidFill>
                <a:latin typeface="Arial" panose="020B0604020202020204" pitchFamily="34" charset="0"/>
                <a:cs typeface="Arial" panose="020B0604020202020204" pitchFamily="34" charset="0"/>
              </a:rPr>
              <a:t>Option C</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54</a:t>
            </a:fld>
            <a:endParaRPr lang="en-US" dirty="0"/>
          </a:p>
        </p:txBody>
      </p:sp>
    </p:spTree>
    <p:extLst>
      <p:ext uri="{BB962C8B-B14F-4D97-AF65-F5344CB8AC3E}">
        <p14:creationId xmlns:p14="http://schemas.microsoft.com/office/powerpoint/2010/main" val="28191135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C:</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rPr>
              <a:t>Adopt Full Rollback</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55</a:t>
            </a:fld>
            <a:endParaRPr lang="en-US" dirty="0"/>
          </a:p>
        </p:txBody>
      </p:sp>
      <p:pic>
        <p:nvPicPr>
          <p:cNvPr id="6" name="Picture 5">
            <a:extLst>
              <a:ext uri="{FF2B5EF4-FFF2-40B4-BE49-F238E27FC236}">
                <a16:creationId xmlns:a16="http://schemas.microsoft.com/office/drawing/2014/main" id="{B66395E4-6554-385C-A8BC-BD347D031D52}"/>
              </a:ext>
            </a:extLst>
          </p:cNvPr>
          <p:cNvPicPr>
            <a:picLocks noChangeAspect="1"/>
          </p:cNvPicPr>
          <p:nvPr/>
        </p:nvPicPr>
        <p:blipFill>
          <a:blip r:embed="rId4"/>
          <a:stretch>
            <a:fillRect/>
          </a:stretch>
        </p:blipFill>
        <p:spPr>
          <a:xfrm>
            <a:off x="2262187" y="1228725"/>
            <a:ext cx="7667625" cy="4718994"/>
          </a:xfrm>
          <a:prstGeom prst="rect">
            <a:avLst/>
          </a:prstGeom>
        </p:spPr>
      </p:pic>
    </p:spTree>
    <p:extLst>
      <p:ext uri="{BB962C8B-B14F-4D97-AF65-F5344CB8AC3E}">
        <p14:creationId xmlns:p14="http://schemas.microsoft.com/office/powerpoint/2010/main" val="2811317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629959"/>
            <a:ext cx="10978342" cy="37087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2023 (FY 2024) Millage Rate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5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Comparison of </a:t>
            </a:r>
          </a:p>
          <a:p>
            <a:pPr algn="ctr"/>
            <a:r>
              <a:rPr lang="en-US" sz="3000" b="1" dirty="0">
                <a:solidFill>
                  <a:srgbClr val="00B050"/>
                </a:solidFill>
                <a:latin typeface="Arial" panose="020B0604020202020204" pitchFamily="34" charset="0"/>
                <a:cs typeface="Arial" panose="020B0604020202020204" pitchFamily="34" charset="0"/>
              </a:rPr>
              <a:t>Option A</a:t>
            </a:r>
            <a:r>
              <a:rPr lang="en-US" sz="3000" b="1" dirty="0">
                <a:latin typeface="Arial" panose="020B0604020202020204" pitchFamily="34" charset="0"/>
                <a:cs typeface="Arial" panose="020B0604020202020204" pitchFamily="34" charset="0"/>
              </a:rPr>
              <a:t> (Maintain Current Millage Rate),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Option B</a:t>
            </a:r>
            <a:r>
              <a:rPr kumimoji="0" lang="en-US" sz="3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(Partial Rollback),</a:t>
            </a:r>
          </a:p>
          <a:p>
            <a:pPr algn="ctr"/>
            <a:r>
              <a:rPr kumimoji="0" lang="en-US" sz="3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p>
          <a:p>
            <a:pPr algn="ctr"/>
            <a:r>
              <a:rPr lang="en-US" sz="3000" b="1" dirty="0">
                <a:solidFill>
                  <a:srgbClr val="FF0000"/>
                </a:solidFill>
                <a:latin typeface="Arial" panose="020B0604020202020204" pitchFamily="34" charset="0"/>
                <a:cs typeface="Arial" panose="020B0604020202020204" pitchFamily="34" charset="0"/>
              </a:rPr>
              <a:t>Option C</a:t>
            </a:r>
            <a:r>
              <a:rPr lang="en-US" sz="3000" b="1" dirty="0">
                <a:latin typeface="Arial" panose="020B0604020202020204" pitchFamily="34" charset="0"/>
                <a:cs typeface="Arial" panose="020B0604020202020204" pitchFamily="34" charset="0"/>
              </a:rPr>
              <a:t> (Full Rollback).</a:t>
            </a:r>
          </a:p>
          <a:p>
            <a:pPr algn="ctr"/>
            <a:r>
              <a:rPr lang="en-US" sz="3000" b="1" dirty="0">
                <a:latin typeface="Arial" panose="020B0604020202020204" pitchFamily="34" charset="0"/>
                <a:cs typeface="Arial" panose="020B0604020202020204" pitchFamily="34" charset="0"/>
              </a:rPr>
              <a:t> </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56</a:t>
            </a:fld>
            <a:endParaRPr lang="en-US" dirty="0"/>
          </a:p>
        </p:txBody>
      </p:sp>
    </p:spTree>
    <p:extLst>
      <p:ext uri="{BB962C8B-B14F-4D97-AF65-F5344CB8AC3E}">
        <p14:creationId xmlns:p14="http://schemas.microsoft.com/office/powerpoint/2010/main" val="38034510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7497"/>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Options </a:t>
            </a: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(Maintain), </a:t>
            </a:r>
            <a:r>
              <a:rPr lang="en-US" sz="3000" dirty="0">
                <a:solidFill>
                  <a:srgbClr val="00B0F0"/>
                </a:solidFill>
                <a:effectLst>
                  <a:outerShdw blurRad="38100" dist="38100" dir="2700000" algn="tl">
                    <a:srgbClr val="000000">
                      <a:alpha val="43137"/>
                    </a:srgbClr>
                  </a:outerShdw>
                </a:effectLst>
                <a:latin typeface="Trade Gothic Next HvyCd" panose="020B0906040303020004" pitchFamily="34" charset="0"/>
              </a:rPr>
              <a:t>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(Partial),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and </a:t>
            </a: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C</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(Full Rollback) </a:t>
            </a:r>
          </a:p>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No Additional Cuts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57</a:t>
            </a:fld>
            <a:endParaRPr lang="en-US" dirty="0"/>
          </a:p>
        </p:txBody>
      </p:sp>
      <p:pic>
        <p:nvPicPr>
          <p:cNvPr id="6" name="Picture 5">
            <a:extLst>
              <a:ext uri="{FF2B5EF4-FFF2-40B4-BE49-F238E27FC236}">
                <a16:creationId xmlns:a16="http://schemas.microsoft.com/office/drawing/2014/main" id="{BA240A94-51E1-0CB2-BF10-7DCD5F237EEE}"/>
              </a:ext>
            </a:extLst>
          </p:cNvPr>
          <p:cNvPicPr>
            <a:picLocks noChangeAspect="1"/>
          </p:cNvPicPr>
          <p:nvPr/>
        </p:nvPicPr>
        <p:blipFill>
          <a:blip r:embed="rId4"/>
          <a:stretch>
            <a:fillRect/>
          </a:stretch>
        </p:blipFill>
        <p:spPr>
          <a:xfrm>
            <a:off x="1065452" y="1005178"/>
            <a:ext cx="9798736" cy="5548222"/>
          </a:xfrm>
          <a:prstGeom prst="rect">
            <a:avLst/>
          </a:prstGeom>
        </p:spPr>
      </p:pic>
    </p:spTree>
    <p:extLst>
      <p:ext uri="{BB962C8B-B14F-4D97-AF65-F5344CB8AC3E}">
        <p14:creationId xmlns:p14="http://schemas.microsoft.com/office/powerpoint/2010/main" val="2725621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58</a:t>
            </a:fld>
            <a:endParaRPr lang="en-US" dirty="0"/>
          </a:p>
        </p:txBody>
      </p:sp>
      <p:pic>
        <p:nvPicPr>
          <p:cNvPr id="6" name="Picture 5">
            <a:extLst>
              <a:ext uri="{FF2B5EF4-FFF2-40B4-BE49-F238E27FC236}">
                <a16:creationId xmlns:a16="http://schemas.microsoft.com/office/drawing/2014/main" id="{25B64981-3B84-AE25-3640-D4336C164813}"/>
              </a:ext>
            </a:extLst>
          </p:cNvPr>
          <p:cNvPicPr>
            <a:picLocks noChangeAspect="1"/>
          </p:cNvPicPr>
          <p:nvPr/>
        </p:nvPicPr>
        <p:blipFill>
          <a:blip r:embed="rId4"/>
          <a:stretch>
            <a:fillRect/>
          </a:stretch>
        </p:blipFill>
        <p:spPr>
          <a:xfrm>
            <a:off x="838199" y="1111850"/>
            <a:ext cx="10076935" cy="5404280"/>
          </a:xfrm>
          <a:prstGeom prst="rect">
            <a:avLst/>
          </a:prstGeom>
        </p:spPr>
      </p:pic>
      <p:pic>
        <p:nvPicPr>
          <p:cNvPr id="8" name="Picture 7">
            <a:extLst>
              <a:ext uri="{FF2B5EF4-FFF2-40B4-BE49-F238E27FC236}">
                <a16:creationId xmlns:a16="http://schemas.microsoft.com/office/drawing/2014/main" id="{F766E99D-EA4B-2B90-7348-CC8B98D3F3B7}"/>
              </a:ext>
            </a:extLst>
          </p:cNvPr>
          <p:cNvPicPr>
            <a:picLocks noChangeAspect="1"/>
          </p:cNvPicPr>
          <p:nvPr/>
        </p:nvPicPr>
        <p:blipFill>
          <a:blip r:embed="rId5"/>
          <a:stretch>
            <a:fillRect/>
          </a:stretch>
        </p:blipFill>
        <p:spPr>
          <a:xfrm>
            <a:off x="727551" y="-41670"/>
            <a:ext cx="10626249" cy="1316850"/>
          </a:xfrm>
          <a:prstGeom prst="rect">
            <a:avLst/>
          </a:prstGeom>
        </p:spPr>
      </p:pic>
    </p:spTree>
    <p:extLst>
      <p:ext uri="{BB962C8B-B14F-4D97-AF65-F5344CB8AC3E}">
        <p14:creationId xmlns:p14="http://schemas.microsoft.com/office/powerpoint/2010/main" val="15845434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33478" y="0"/>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Millage Rate Trends of Bibb County School District</a:t>
            </a:r>
          </a:p>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with Other School Districts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59</a:t>
            </a:fld>
            <a:endParaRPr lang="en-US" dirty="0"/>
          </a:p>
        </p:txBody>
      </p:sp>
      <p:pic>
        <p:nvPicPr>
          <p:cNvPr id="6" name="Picture 5">
            <a:extLst>
              <a:ext uri="{FF2B5EF4-FFF2-40B4-BE49-F238E27FC236}">
                <a16:creationId xmlns:a16="http://schemas.microsoft.com/office/drawing/2014/main" id="{BACC5196-8CFF-897C-6EDC-1B0979541730}"/>
              </a:ext>
            </a:extLst>
          </p:cNvPr>
          <p:cNvPicPr>
            <a:picLocks noChangeAspect="1"/>
          </p:cNvPicPr>
          <p:nvPr/>
        </p:nvPicPr>
        <p:blipFill>
          <a:blip r:embed="rId4"/>
          <a:stretch>
            <a:fillRect/>
          </a:stretch>
        </p:blipFill>
        <p:spPr>
          <a:xfrm>
            <a:off x="875442" y="1015663"/>
            <a:ext cx="10201612" cy="5650304"/>
          </a:xfrm>
          <a:prstGeom prst="rect">
            <a:avLst/>
          </a:prstGeom>
        </p:spPr>
      </p:pic>
    </p:spTree>
    <p:extLst>
      <p:ext uri="{BB962C8B-B14F-4D97-AF65-F5344CB8AC3E}">
        <p14:creationId xmlns:p14="http://schemas.microsoft.com/office/powerpoint/2010/main" val="21637446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Benefits/</a:t>
            </a:r>
            <a:r>
              <a:rPr lang="en-US" sz="2200" dirty="0">
                <a:solidFill>
                  <a:srgbClr val="FF0000"/>
                </a:solidFill>
                <a:effectLst>
                  <a:outerShdw blurRad="38100" dist="38100" dir="2700000" algn="tl">
                    <a:srgbClr val="000000">
                      <a:alpha val="43137"/>
                    </a:srgbClr>
                  </a:outerShdw>
                </a:effectLst>
                <a:latin typeface="Trade Gothic Next HvyCd" panose="020B0906040303020004" pitchFamily="34" charset="0"/>
              </a:rPr>
              <a:t>Dangers </a:t>
            </a: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of Options</a:t>
            </a:r>
            <a:r>
              <a:rPr lang="en-US" sz="2200" dirty="0">
                <a:solidFill>
                  <a:srgbClr val="00B050"/>
                </a:solidFill>
                <a:effectLst>
                  <a:outerShdw blurRad="38100" dist="38100" dir="2700000" algn="tl">
                    <a:srgbClr val="000000">
                      <a:alpha val="43137"/>
                    </a:srgbClr>
                  </a:outerShdw>
                </a:effectLst>
                <a:latin typeface="Trade Gothic Next HvyCd" panose="020B0906040303020004" pitchFamily="34" charset="0"/>
              </a:rPr>
              <a:t> A</a:t>
            </a: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 (Maintain), </a:t>
            </a:r>
            <a:r>
              <a:rPr lang="en-US" sz="2200" dirty="0">
                <a:solidFill>
                  <a:srgbClr val="00B0F0"/>
                </a:solidFill>
                <a:effectLst>
                  <a:outerShdw blurRad="38100" dist="38100" dir="2700000" algn="tl">
                    <a:srgbClr val="000000">
                      <a:alpha val="43137"/>
                    </a:srgbClr>
                  </a:outerShdw>
                </a:effectLst>
                <a:latin typeface="Trade Gothic Next HvyCd" panose="020B0906040303020004" pitchFamily="34" charset="0"/>
              </a:rPr>
              <a:t>B</a:t>
            </a: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 (Partial), and </a:t>
            </a:r>
            <a:r>
              <a:rPr lang="en-US" sz="2200" dirty="0">
                <a:solidFill>
                  <a:srgbClr val="FF0000"/>
                </a:solidFill>
                <a:effectLst>
                  <a:outerShdw blurRad="38100" dist="38100" dir="2700000" algn="tl">
                    <a:srgbClr val="000000">
                      <a:alpha val="43137"/>
                    </a:srgbClr>
                  </a:outerShdw>
                </a:effectLst>
                <a:latin typeface="Trade Gothic Next HvyCd" panose="020B0906040303020004" pitchFamily="34" charset="0"/>
              </a:rPr>
              <a:t>C</a:t>
            </a: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 (Full Rollback)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60</a:t>
            </a:fld>
            <a:endParaRPr lang="en-US" dirty="0"/>
          </a:p>
        </p:txBody>
      </p:sp>
      <p:graphicFrame>
        <p:nvGraphicFramePr>
          <p:cNvPr id="2" name="Table 3">
            <a:extLst>
              <a:ext uri="{FF2B5EF4-FFF2-40B4-BE49-F238E27FC236}">
                <a16:creationId xmlns:a16="http://schemas.microsoft.com/office/drawing/2014/main" id="{FF5D13E6-FECC-461B-7901-1661D32BBBA4}"/>
              </a:ext>
            </a:extLst>
          </p:cNvPr>
          <p:cNvGraphicFramePr>
            <a:graphicFrameLocks noGrp="1"/>
          </p:cNvGraphicFramePr>
          <p:nvPr>
            <p:extLst>
              <p:ext uri="{D42A27DB-BD31-4B8C-83A1-F6EECF244321}">
                <p14:modId xmlns:p14="http://schemas.microsoft.com/office/powerpoint/2010/main" val="1457644994"/>
              </p:ext>
            </p:extLst>
          </p:nvPr>
        </p:nvGraphicFramePr>
        <p:xfrm>
          <a:off x="181153" y="868918"/>
          <a:ext cx="11800938" cy="5537905"/>
        </p:xfrm>
        <a:graphic>
          <a:graphicData uri="http://schemas.openxmlformats.org/drawingml/2006/table">
            <a:tbl>
              <a:tblPr firstRow="1" bandRow="1">
                <a:tableStyleId>{F5AB1C69-6EDB-4FF4-983F-18BD219EF322}</a:tableStyleId>
              </a:tblPr>
              <a:tblGrid>
                <a:gridCol w="4526746">
                  <a:extLst>
                    <a:ext uri="{9D8B030D-6E8A-4147-A177-3AD203B41FA5}">
                      <a16:colId xmlns:a16="http://schemas.microsoft.com/office/drawing/2014/main" val="155688736"/>
                    </a:ext>
                  </a:extLst>
                </a:gridCol>
                <a:gridCol w="2262244">
                  <a:extLst>
                    <a:ext uri="{9D8B030D-6E8A-4147-A177-3AD203B41FA5}">
                      <a16:colId xmlns:a16="http://schemas.microsoft.com/office/drawing/2014/main" val="1736416382"/>
                    </a:ext>
                  </a:extLst>
                </a:gridCol>
                <a:gridCol w="2415397">
                  <a:extLst>
                    <a:ext uri="{9D8B030D-6E8A-4147-A177-3AD203B41FA5}">
                      <a16:colId xmlns:a16="http://schemas.microsoft.com/office/drawing/2014/main" val="841733401"/>
                    </a:ext>
                  </a:extLst>
                </a:gridCol>
                <a:gridCol w="2596551">
                  <a:extLst>
                    <a:ext uri="{9D8B030D-6E8A-4147-A177-3AD203B41FA5}">
                      <a16:colId xmlns:a16="http://schemas.microsoft.com/office/drawing/2014/main" val="4060773068"/>
                    </a:ext>
                  </a:extLst>
                </a:gridCol>
              </a:tblGrid>
              <a:tr h="650572">
                <a:tc>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mn-lt"/>
                          <a:ea typeface="+mn-ea"/>
                          <a:cs typeface="+mn-cs"/>
                        </a:rPr>
                        <a:t>Option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mn-lt"/>
                          <a:ea typeface="+mn-ea"/>
                          <a:cs typeface="+mn-cs"/>
                        </a:rPr>
                        <a:t>16.720 Mills</a:t>
                      </a:r>
                    </a:p>
                  </a:txBody>
                  <a:tcPr>
                    <a:solidFill>
                      <a:schemeClr val="accent6">
                        <a:lumMod val="20000"/>
                        <a:lumOff val="80000"/>
                      </a:schemeClr>
                    </a:solidFill>
                  </a:tcPr>
                </a:tc>
                <a:tc>
                  <a:txBody>
                    <a:bodyPr/>
                    <a:lstStyle/>
                    <a:p>
                      <a:pPr algn="ctr"/>
                      <a:r>
                        <a:rPr lang="en-US" sz="2000" dirty="0">
                          <a:solidFill>
                            <a:srgbClr val="00B0F0"/>
                          </a:solidFill>
                        </a:rPr>
                        <a:t>Option B</a:t>
                      </a:r>
                    </a:p>
                    <a:p>
                      <a:pPr algn="ctr"/>
                      <a:r>
                        <a:rPr lang="en-US" sz="2000" dirty="0">
                          <a:solidFill>
                            <a:srgbClr val="00B0F0"/>
                          </a:solidFill>
                        </a:rPr>
                        <a:t>15.685 Mills</a:t>
                      </a:r>
                    </a:p>
                  </a:txBody>
                  <a:tcPr>
                    <a:solidFill>
                      <a:schemeClr val="accent5">
                        <a:lumMod val="20000"/>
                        <a:lumOff val="80000"/>
                      </a:schemeClr>
                    </a:solidFill>
                  </a:tcPr>
                </a:tc>
                <a:tc>
                  <a:txBody>
                    <a:bodyPr/>
                    <a:lstStyle/>
                    <a:p>
                      <a:pPr algn="ctr"/>
                      <a:r>
                        <a:rPr lang="en-US" sz="2000" dirty="0">
                          <a:solidFill>
                            <a:srgbClr val="FF0000"/>
                          </a:solidFill>
                        </a:rPr>
                        <a:t>Option C</a:t>
                      </a:r>
                    </a:p>
                    <a:p>
                      <a:pPr algn="ctr"/>
                      <a:r>
                        <a:rPr lang="en-US" sz="2000" dirty="0">
                          <a:solidFill>
                            <a:srgbClr val="FF0000"/>
                          </a:solidFill>
                        </a:rPr>
                        <a:t>14.650</a:t>
                      </a:r>
                    </a:p>
                  </a:txBody>
                  <a:tcPr>
                    <a:solidFill>
                      <a:schemeClr val="bg1">
                        <a:lumMod val="95000"/>
                      </a:schemeClr>
                    </a:solidFill>
                  </a:tcPr>
                </a:tc>
                <a:extLst>
                  <a:ext uri="{0D108BD9-81ED-4DB2-BD59-A6C34878D82A}">
                    <a16:rowId xmlns:a16="http://schemas.microsoft.com/office/drawing/2014/main" val="911167916"/>
                  </a:ext>
                </a:extLst>
              </a:tr>
              <a:tr h="848573">
                <a:tc>
                  <a:txBody>
                    <a:bodyPr/>
                    <a:lstStyle/>
                    <a:p>
                      <a:r>
                        <a:rPr lang="en-US" sz="1600" dirty="0">
                          <a:latin typeface="Arial Narrow" panose="020B0606020202030204" pitchFamily="34" charset="0"/>
                        </a:rPr>
                        <a:t>Opportunities to better support opportunities for our learners</a:t>
                      </a:r>
                    </a:p>
                  </a:txBody>
                  <a:tcPr/>
                </a:tc>
                <a:tc>
                  <a:txBody>
                    <a:bodyPr/>
                    <a:lstStyle/>
                    <a:p>
                      <a:pPr algn="ctr"/>
                      <a:r>
                        <a:rPr lang="en-US" sz="1600" dirty="0">
                          <a:latin typeface="Arial Narrow" panose="020B0606020202030204" pitchFamily="34" charset="0"/>
                        </a:rPr>
                        <a:t>Yes</a:t>
                      </a:r>
                    </a:p>
                  </a:txBody>
                  <a:tcPr/>
                </a:tc>
                <a:tc>
                  <a:txBody>
                    <a:bodyPr/>
                    <a:lstStyle/>
                    <a:p>
                      <a:pPr algn="ctr"/>
                      <a:r>
                        <a:rPr lang="en-US" sz="1600" dirty="0">
                          <a:latin typeface="Arial Narrow" panose="020B0606020202030204" pitchFamily="34" charset="0"/>
                        </a:rPr>
                        <a:t>For a limited time – future cuts to programs may be needed</a:t>
                      </a:r>
                    </a:p>
                  </a:txBody>
                  <a:tcPr/>
                </a:tc>
                <a:tc>
                  <a:txBody>
                    <a:bodyPr/>
                    <a:lstStyle/>
                    <a:p>
                      <a:pPr algn="ctr"/>
                      <a:r>
                        <a:rPr lang="en-US" sz="1600" dirty="0">
                          <a:latin typeface="Arial Narrow" panose="020B0606020202030204" pitchFamily="34" charset="0"/>
                        </a:rPr>
                        <a:t>Reductions to programs more likely</a:t>
                      </a:r>
                    </a:p>
                  </a:txBody>
                  <a:tcPr/>
                </a:tc>
                <a:extLst>
                  <a:ext uri="{0D108BD9-81ED-4DB2-BD59-A6C34878D82A}">
                    <a16:rowId xmlns:a16="http://schemas.microsoft.com/office/drawing/2014/main" val="1173533796"/>
                  </a:ext>
                </a:extLst>
              </a:tr>
              <a:tr h="594001">
                <a:tc>
                  <a:txBody>
                    <a:bodyPr/>
                    <a:lstStyle/>
                    <a:p>
                      <a:r>
                        <a:rPr lang="en-US" sz="1600" dirty="0">
                          <a:latin typeface="Arial Narrow" panose="020B0606020202030204" pitchFamily="34" charset="0"/>
                        </a:rPr>
                        <a:t>Opportunities to better support our staff through salary increases</a:t>
                      </a:r>
                    </a:p>
                  </a:txBody>
                  <a:tcPr/>
                </a:tc>
                <a:tc>
                  <a:txBody>
                    <a:bodyPr/>
                    <a:lstStyle/>
                    <a:p>
                      <a:pPr algn="ctr"/>
                      <a:r>
                        <a:rPr lang="en-US" sz="1600" dirty="0">
                          <a:latin typeface="Arial Narrow" panose="020B0606020202030204" pitchFamily="34" charset="0"/>
                        </a:rPr>
                        <a:t>Yes</a:t>
                      </a:r>
                    </a:p>
                  </a:txBody>
                  <a:tcPr/>
                </a:tc>
                <a:tc>
                  <a:txBody>
                    <a:bodyPr/>
                    <a:lstStyle/>
                    <a:p>
                      <a:pPr algn="ctr"/>
                      <a:r>
                        <a:rPr lang="en-US" sz="1600" dirty="0">
                          <a:latin typeface="Arial Narrow" panose="020B0606020202030204" pitchFamily="34" charset="0"/>
                        </a:rPr>
                        <a:t>Yes, but more limited than Option A</a:t>
                      </a:r>
                    </a:p>
                  </a:txBody>
                  <a:tcPr/>
                </a:tc>
                <a:tc>
                  <a:txBody>
                    <a:bodyPr/>
                    <a:lstStyle/>
                    <a:p>
                      <a:pPr algn="ctr"/>
                      <a:r>
                        <a:rPr lang="en-US" sz="1600" dirty="0">
                          <a:latin typeface="Arial Narrow" panose="020B0606020202030204" pitchFamily="34" charset="0"/>
                        </a:rPr>
                        <a:t>No</a:t>
                      </a:r>
                    </a:p>
                  </a:txBody>
                  <a:tcPr/>
                </a:tc>
                <a:extLst>
                  <a:ext uri="{0D108BD9-81ED-4DB2-BD59-A6C34878D82A}">
                    <a16:rowId xmlns:a16="http://schemas.microsoft.com/office/drawing/2014/main" val="1425357616"/>
                  </a:ext>
                </a:extLst>
              </a:tr>
              <a:tr h="339429">
                <a:tc>
                  <a:txBody>
                    <a:bodyPr/>
                    <a:lstStyle/>
                    <a:p>
                      <a:r>
                        <a:rPr lang="en-US" sz="1600" dirty="0">
                          <a:latin typeface="Arial Narrow" panose="020B0606020202030204" pitchFamily="34" charset="0"/>
                        </a:rPr>
                        <a:t>Implement Classified Salary Study</a:t>
                      </a:r>
                    </a:p>
                  </a:txBody>
                  <a:tcPr/>
                </a:tc>
                <a:tc>
                  <a:txBody>
                    <a:bodyPr/>
                    <a:lstStyle/>
                    <a:p>
                      <a:pPr algn="ctr"/>
                      <a:r>
                        <a:rPr lang="en-US" sz="1600" dirty="0">
                          <a:latin typeface="Arial Narrow" panose="020B0606020202030204" pitchFamily="34" charset="0"/>
                        </a:rPr>
                        <a:t>Yes, as early as FY 2025</a:t>
                      </a:r>
                    </a:p>
                  </a:txBody>
                  <a:tcPr/>
                </a:tc>
                <a:tc>
                  <a:txBody>
                    <a:bodyPr/>
                    <a:lstStyle/>
                    <a:p>
                      <a:pPr algn="ctr"/>
                      <a:r>
                        <a:rPr lang="en-US" sz="1600" dirty="0">
                          <a:latin typeface="Arial Narrow" panose="020B0606020202030204" pitchFamily="34" charset="0"/>
                        </a:rPr>
                        <a:t>No</a:t>
                      </a:r>
                    </a:p>
                  </a:txBody>
                  <a:tcPr/>
                </a:tc>
                <a:tc>
                  <a:txBody>
                    <a:bodyPr/>
                    <a:lstStyle/>
                    <a:p>
                      <a:pPr algn="ctr"/>
                      <a:r>
                        <a:rPr lang="en-US" sz="1600" dirty="0">
                          <a:latin typeface="Arial Narrow" panose="020B0606020202030204" pitchFamily="34" charset="0"/>
                        </a:rPr>
                        <a:t>No</a:t>
                      </a:r>
                    </a:p>
                  </a:txBody>
                  <a:tcPr/>
                </a:tc>
                <a:extLst>
                  <a:ext uri="{0D108BD9-81ED-4DB2-BD59-A6C34878D82A}">
                    <a16:rowId xmlns:a16="http://schemas.microsoft.com/office/drawing/2014/main" val="2414059994"/>
                  </a:ext>
                </a:extLst>
              </a:tr>
              <a:tr h="339429">
                <a:tc>
                  <a:txBody>
                    <a:bodyPr/>
                    <a:lstStyle/>
                    <a:p>
                      <a:r>
                        <a:rPr lang="en-US" sz="1600" dirty="0">
                          <a:latin typeface="Arial Narrow" panose="020B0606020202030204" pitchFamily="34" charset="0"/>
                        </a:rPr>
                        <a:t>Consolidate schools over next 5 years</a:t>
                      </a:r>
                    </a:p>
                  </a:txBody>
                  <a:tcPr/>
                </a:tc>
                <a:tc>
                  <a:txBody>
                    <a:bodyPr/>
                    <a:lstStyle/>
                    <a:p>
                      <a:pPr algn="ctr"/>
                      <a:r>
                        <a:rPr lang="en-US" sz="1600" dirty="0">
                          <a:latin typeface="Arial Narrow" panose="020B0606020202030204" pitchFamily="34" charset="0"/>
                        </a:rPr>
                        <a:t>No</a:t>
                      </a:r>
                    </a:p>
                  </a:txBody>
                  <a:tcPr/>
                </a:tc>
                <a:tc>
                  <a:txBody>
                    <a:bodyPr/>
                    <a:lstStyle/>
                    <a:p>
                      <a:pPr algn="ctr"/>
                      <a:r>
                        <a:rPr lang="en-US" sz="1600" dirty="0">
                          <a:latin typeface="Arial Narrow" panose="020B0606020202030204" pitchFamily="34" charset="0"/>
                        </a:rPr>
                        <a:t>Yes, reduce one facility</a:t>
                      </a:r>
                    </a:p>
                  </a:txBody>
                  <a:tcPr/>
                </a:tc>
                <a:tc>
                  <a:txBody>
                    <a:bodyPr/>
                    <a:lstStyle/>
                    <a:p>
                      <a:pPr algn="ctr"/>
                      <a:r>
                        <a:rPr lang="en-US" sz="1600" dirty="0">
                          <a:latin typeface="Arial Narrow" panose="020B0606020202030204" pitchFamily="34" charset="0"/>
                        </a:rPr>
                        <a:t>Yes, reduce at least two facilities</a:t>
                      </a:r>
                    </a:p>
                  </a:txBody>
                  <a:tcPr/>
                </a:tc>
                <a:extLst>
                  <a:ext uri="{0D108BD9-81ED-4DB2-BD59-A6C34878D82A}">
                    <a16:rowId xmlns:a16="http://schemas.microsoft.com/office/drawing/2014/main" val="2191369846"/>
                  </a:ext>
                </a:extLst>
              </a:tr>
              <a:tr h="339429">
                <a:tc>
                  <a:txBody>
                    <a:bodyPr/>
                    <a:lstStyle/>
                    <a:p>
                      <a:r>
                        <a:rPr lang="en-US" sz="1600" dirty="0">
                          <a:latin typeface="Arial Narrow" panose="020B0606020202030204" pitchFamily="34" charset="0"/>
                        </a:rPr>
                        <a:t>Reduce at least the 58 positions</a:t>
                      </a:r>
                    </a:p>
                  </a:txBody>
                  <a:tcPr/>
                </a:tc>
                <a:tc>
                  <a:txBody>
                    <a:bodyPr/>
                    <a:lstStyle/>
                    <a:p>
                      <a:pPr algn="ctr"/>
                      <a:r>
                        <a:rPr lang="en-US" sz="1600" dirty="0">
                          <a:latin typeface="Arial Narrow" panose="020B0606020202030204" pitchFamily="34" charset="0"/>
                        </a:rPr>
                        <a:t>No</a:t>
                      </a:r>
                    </a:p>
                  </a:txBody>
                  <a:tcPr/>
                </a:tc>
                <a:tc>
                  <a:txBody>
                    <a:bodyPr/>
                    <a:lstStyle/>
                    <a:p>
                      <a:pPr algn="ctr"/>
                      <a:r>
                        <a:rPr lang="en-US" sz="1600" dirty="0">
                          <a:latin typeface="Arial Narrow" panose="020B0606020202030204" pitchFamily="34" charset="0"/>
                        </a:rPr>
                        <a:t>Yes</a:t>
                      </a:r>
                    </a:p>
                  </a:txBody>
                  <a:tcPr/>
                </a:tc>
                <a:tc>
                  <a:txBody>
                    <a:bodyPr/>
                    <a:lstStyle/>
                    <a:p>
                      <a:pPr algn="ctr"/>
                      <a:r>
                        <a:rPr lang="en-US" sz="1600" dirty="0">
                          <a:latin typeface="Arial Narrow" panose="020B0606020202030204" pitchFamily="34" charset="0"/>
                        </a:rPr>
                        <a:t>Yes</a:t>
                      </a:r>
                    </a:p>
                  </a:txBody>
                  <a:tcPr/>
                </a:tc>
                <a:extLst>
                  <a:ext uri="{0D108BD9-81ED-4DB2-BD59-A6C34878D82A}">
                    <a16:rowId xmlns:a16="http://schemas.microsoft.com/office/drawing/2014/main" val="3726075786"/>
                  </a:ext>
                </a:extLst>
              </a:tr>
              <a:tr h="594001">
                <a:tc>
                  <a:txBody>
                    <a:bodyPr/>
                    <a:lstStyle/>
                    <a:p>
                      <a:r>
                        <a:rPr lang="en-US" sz="1600" dirty="0">
                          <a:latin typeface="Arial Narrow" panose="020B0606020202030204" pitchFamily="34" charset="0"/>
                        </a:rPr>
                        <a:t>Possibility of TAN to meet payroll needs</a:t>
                      </a:r>
                    </a:p>
                  </a:txBody>
                  <a:tcPr/>
                </a:tc>
                <a:tc>
                  <a:txBody>
                    <a:bodyPr/>
                    <a:lstStyle/>
                    <a:p>
                      <a:pPr algn="ctr"/>
                      <a:r>
                        <a:rPr lang="en-US" sz="1600" dirty="0">
                          <a:latin typeface="Arial Narrow" panose="020B0606020202030204" pitchFamily="34" charset="0"/>
                        </a:rPr>
                        <a:t>No</a:t>
                      </a:r>
                    </a:p>
                  </a:txBody>
                  <a:tcPr/>
                </a:tc>
                <a:tc>
                  <a:txBody>
                    <a:bodyPr/>
                    <a:lstStyle/>
                    <a:p>
                      <a:pPr algn="ctr"/>
                      <a:r>
                        <a:rPr lang="en-US" sz="1600" dirty="0">
                          <a:latin typeface="Arial Narrow" panose="020B0606020202030204" pitchFamily="34" charset="0"/>
                        </a:rPr>
                        <a:t>Yes, could be as early as  FY2025</a:t>
                      </a:r>
                    </a:p>
                  </a:txBody>
                  <a:tcPr/>
                </a:tc>
                <a:tc>
                  <a:txBody>
                    <a:bodyPr/>
                    <a:lstStyle/>
                    <a:p>
                      <a:pPr algn="ctr"/>
                      <a:r>
                        <a:rPr lang="en-US" sz="1600" dirty="0">
                          <a:latin typeface="Arial Narrow" panose="020B0606020202030204" pitchFamily="34" charset="0"/>
                        </a:rPr>
                        <a:t>Yes, FY 2025</a:t>
                      </a:r>
                    </a:p>
                  </a:txBody>
                  <a:tcPr/>
                </a:tc>
                <a:extLst>
                  <a:ext uri="{0D108BD9-81ED-4DB2-BD59-A6C34878D82A}">
                    <a16:rowId xmlns:a16="http://schemas.microsoft.com/office/drawing/2014/main" val="3517911610"/>
                  </a:ext>
                </a:extLst>
              </a:tr>
              <a:tr h="594001">
                <a:tc>
                  <a:txBody>
                    <a:bodyPr/>
                    <a:lstStyle/>
                    <a:p>
                      <a:r>
                        <a:rPr lang="en-US" sz="1600" dirty="0">
                          <a:latin typeface="Arial Narrow" panose="020B0606020202030204" pitchFamily="34" charset="0"/>
                        </a:rPr>
                        <a:t>Increase millage rate in future 5 years</a:t>
                      </a:r>
                    </a:p>
                  </a:txBody>
                  <a:tcPr/>
                </a:tc>
                <a:tc>
                  <a:txBody>
                    <a:bodyPr/>
                    <a:lstStyle/>
                    <a:p>
                      <a:pPr algn="ctr"/>
                      <a:r>
                        <a:rPr lang="en-US" sz="1600" dirty="0">
                          <a:latin typeface="Arial Narrow" panose="020B0606020202030204" pitchFamily="34" charset="0"/>
                        </a:rPr>
                        <a:t>Not likely</a:t>
                      </a:r>
                    </a:p>
                  </a:txBody>
                  <a:tcPr/>
                </a:tc>
                <a:tc>
                  <a:txBody>
                    <a:bodyPr/>
                    <a:lstStyle/>
                    <a:p>
                      <a:pPr algn="ctr"/>
                      <a:r>
                        <a:rPr lang="en-US" sz="1600" dirty="0">
                          <a:latin typeface="Arial Narrow" panose="020B0606020202030204" pitchFamily="34" charset="0"/>
                        </a:rPr>
                        <a:t>0.5 mill in FY 2027 and 1.0 mill in FY 2028</a:t>
                      </a:r>
                    </a:p>
                  </a:txBody>
                  <a:tcPr/>
                </a:tc>
                <a:tc>
                  <a:txBody>
                    <a:bodyPr/>
                    <a:lstStyle/>
                    <a:p>
                      <a:pPr algn="ctr"/>
                      <a:r>
                        <a:rPr lang="en-US" sz="1600" dirty="0">
                          <a:latin typeface="Arial Narrow" panose="020B0606020202030204" pitchFamily="34" charset="0"/>
                        </a:rPr>
                        <a:t>2.0 mill in FY 2026</a:t>
                      </a:r>
                    </a:p>
                  </a:txBody>
                  <a:tcPr/>
                </a:tc>
                <a:extLst>
                  <a:ext uri="{0D108BD9-81ED-4DB2-BD59-A6C34878D82A}">
                    <a16:rowId xmlns:a16="http://schemas.microsoft.com/office/drawing/2014/main" val="2758912966"/>
                  </a:ext>
                </a:extLst>
              </a:tr>
              <a:tr h="594001">
                <a:tc>
                  <a:txBody>
                    <a:bodyPr/>
                    <a:lstStyle/>
                    <a:p>
                      <a:r>
                        <a:rPr lang="en-US" sz="1600" dirty="0">
                          <a:latin typeface="Arial Narrow" panose="020B0606020202030204" pitchFamily="34" charset="0"/>
                        </a:rPr>
                        <a:t>Annual/Monthly Additional cost to taxpayer for $150,000 homestead property</a:t>
                      </a:r>
                    </a:p>
                  </a:txBody>
                  <a:tcPr/>
                </a:tc>
                <a:tc>
                  <a:txBody>
                    <a:bodyPr/>
                    <a:lstStyle/>
                    <a:p>
                      <a:pPr algn="ctr"/>
                      <a:r>
                        <a:rPr lang="en-US" sz="1600" dirty="0">
                          <a:latin typeface="Arial Narrow" panose="020B0606020202030204" pitchFamily="34" charset="0"/>
                        </a:rPr>
                        <a:t>$109.71/$9.41</a:t>
                      </a:r>
                    </a:p>
                  </a:txBody>
                  <a:tcPr/>
                </a:tc>
                <a:tc>
                  <a:txBody>
                    <a:bodyPr/>
                    <a:lstStyle/>
                    <a:p>
                      <a:pPr algn="ctr"/>
                      <a:r>
                        <a:rPr lang="en-US" sz="1600" dirty="0">
                          <a:latin typeface="Arial Narrow" panose="020B0606020202030204" pitchFamily="34" charset="0"/>
                        </a:rPr>
                        <a:t>$54.85/$4.57</a:t>
                      </a:r>
                    </a:p>
                  </a:txBody>
                  <a:tcPr/>
                </a:tc>
                <a:tc>
                  <a:txBody>
                    <a:bodyPr/>
                    <a:lstStyle/>
                    <a:p>
                      <a:pPr algn="ctr"/>
                      <a:r>
                        <a:rPr lang="en-US" sz="1600" dirty="0">
                          <a:latin typeface="Arial Narrow" panose="020B0606020202030204" pitchFamily="34" charset="0"/>
                        </a:rPr>
                        <a:t>$0.00/$0.00</a:t>
                      </a:r>
                    </a:p>
                  </a:txBody>
                  <a:tcPr/>
                </a:tc>
                <a:extLst>
                  <a:ext uri="{0D108BD9-81ED-4DB2-BD59-A6C34878D82A}">
                    <a16:rowId xmlns:a16="http://schemas.microsoft.com/office/drawing/2014/main" val="1003016934"/>
                  </a:ext>
                </a:extLst>
              </a:tr>
              <a:tr h="594001">
                <a:tc>
                  <a:txBody>
                    <a:bodyPr/>
                    <a:lstStyle/>
                    <a:p>
                      <a:r>
                        <a:rPr lang="en-US" sz="1600" dirty="0">
                          <a:latin typeface="Arial Narrow" panose="020B0606020202030204" pitchFamily="34" charset="0"/>
                        </a:rPr>
                        <a:t>Annual/Monthly Additional cost to taxpayer for $150,000 non-homestead property</a:t>
                      </a:r>
                    </a:p>
                  </a:txBody>
                  <a:tcPr/>
                </a:tc>
                <a:tc>
                  <a:txBody>
                    <a:bodyPr/>
                    <a:lstStyle/>
                    <a:p>
                      <a:pPr algn="ctr"/>
                      <a:r>
                        <a:rPr lang="en-US" sz="1600" dirty="0">
                          <a:latin typeface="Arial Narrow" panose="020B0606020202030204" pitchFamily="34" charset="0"/>
                        </a:rPr>
                        <a:t>$124.20/$10.35</a:t>
                      </a:r>
                    </a:p>
                  </a:txBody>
                  <a:tcPr/>
                </a:tc>
                <a:tc>
                  <a:txBody>
                    <a:bodyPr/>
                    <a:lstStyle/>
                    <a:p>
                      <a:pPr algn="ctr"/>
                      <a:r>
                        <a:rPr lang="en-US" sz="1600" dirty="0">
                          <a:latin typeface="Arial Narrow" panose="020B0606020202030204" pitchFamily="34" charset="0"/>
                        </a:rPr>
                        <a:t>$62.10/$5.18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rial Narrow" panose="020B0606020202030204" pitchFamily="34" charset="0"/>
                        </a:rPr>
                        <a:t>$0.00/$0.00</a:t>
                      </a:r>
                    </a:p>
                    <a:p>
                      <a:pPr algn="ctr"/>
                      <a:endParaRPr lang="en-US" sz="1600" dirty="0">
                        <a:latin typeface="Arial Narrow" panose="020B0606020202030204" pitchFamily="34" charset="0"/>
                      </a:endParaRPr>
                    </a:p>
                  </a:txBody>
                  <a:tcPr/>
                </a:tc>
                <a:extLst>
                  <a:ext uri="{0D108BD9-81ED-4DB2-BD59-A6C34878D82A}">
                    <a16:rowId xmlns:a16="http://schemas.microsoft.com/office/drawing/2014/main" val="3751100585"/>
                  </a:ext>
                </a:extLst>
              </a:tr>
            </a:tbl>
          </a:graphicData>
        </a:graphic>
      </p:graphicFrame>
    </p:spTree>
    <p:extLst>
      <p:ext uri="{BB962C8B-B14F-4D97-AF65-F5344CB8AC3E}">
        <p14:creationId xmlns:p14="http://schemas.microsoft.com/office/powerpoint/2010/main" val="3302309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61</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62</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11987</TotalTime>
  <Words>2721</Words>
  <Application>Microsoft Office PowerPoint</Application>
  <PresentationFormat>Widescreen</PresentationFormat>
  <Paragraphs>379</Paragraphs>
  <Slides>62</Slides>
  <Notes>52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62</vt:i4>
      </vt:variant>
    </vt:vector>
  </HeadingPairs>
  <TitlesOfParts>
    <vt:vector size="71" baseType="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Hartley, Stephanie</cp:lastModifiedBy>
  <cp:revision>17</cp:revision>
  <cp:lastPrinted>2023-06-29T17:42:06Z</cp:lastPrinted>
  <dcterms:created xsi:type="dcterms:W3CDTF">2023-05-01T16:02:45Z</dcterms:created>
  <dcterms:modified xsi:type="dcterms:W3CDTF">2023-07-17T20:51:02Z</dcterms:modified>
</cp:coreProperties>
</file>