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411" r:id="rId2"/>
    <p:sldId id="850" r:id="rId3"/>
    <p:sldId id="852" r:id="rId4"/>
    <p:sldId id="851" r:id="rId5"/>
    <p:sldId id="853" r:id="rId6"/>
    <p:sldId id="854" r:id="rId7"/>
    <p:sldId id="855" r:id="rId8"/>
    <p:sldId id="856" r:id="rId9"/>
    <p:sldId id="857" r:id="rId10"/>
    <p:sldId id="858" r:id="rId11"/>
    <p:sldId id="859" r:id="rId12"/>
    <p:sldId id="860" r:id="rId13"/>
    <p:sldId id="8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BB2291-61F8-46F7-8FBC-0A40E7AE4FA5}" v="178" dt="2026-01-14T19:16:28.325"/>
    <p1510:client id="{C695481E-BD44-1EBC-1141-40921E88B060}" v="4" dt="2026-01-14T17:49:17.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60" y="9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'10. 3-YR CM BY SCHOOL'!$B$1</c:f>
              <c:strCache>
                <c:ptCount val="1"/>
                <c:pt idx="0">
                  <c:v>2022-23 Content Mastery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SCHOOL'!$A$2:$A$24</c:f>
              <c:strCache>
                <c:ptCount val="23"/>
                <c:pt idx="0">
                  <c:v>State Score - Elementary School</c:v>
                </c:pt>
                <c:pt idx="1">
                  <c:v>District Average - Elementary School</c:v>
                </c:pt>
                <c:pt idx="2">
                  <c:v>Alexander II Magnet School</c:v>
                </c:pt>
                <c:pt idx="3">
                  <c:v>Bernd </c:v>
                </c:pt>
                <c:pt idx="4">
                  <c:v>Bruce</c:v>
                </c:pt>
                <c:pt idx="5">
                  <c:v>Burdell-Hunt Magnet School</c:v>
                </c:pt>
                <c:pt idx="6">
                  <c:v>Sonny Carter </c:v>
                </c:pt>
                <c:pt idx="7">
                  <c:v>Hartley </c:v>
                </c:pt>
                <c:pt idx="8">
                  <c:v>Heard </c:v>
                </c:pt>
                <c:pt idx="9">
                  <c:v>Heritage </c:v>
                </c:pt>
                <c:pt idx="10">
                  <c:v>Ingram-Pye </c:v>
                </c:pt>
                <c:pt idx="11">
                  <c:v>John R Lewis</c:v>
                </c:pt>
                <c:pt idx="12">
                  <c:v>McKibben Lane</c:v>
                </c:pt>
                <c:pt idx="13">
                  <c:v>Martin Luther King Jr </c:v>
                </c:pt>
                <c:pt idx="14">
                  <c:v>Porter </c:v>
                </c:pt>
                <c:pt idx="15">
                  <c:v>Skyview </c:v>
                </c:pt>
                <c:pt idx="16">
                  <c:v>Southfield </c:v>
                </c:pt>
                <c:pt idx="17">
                  <c:v>Springdale </c:v>
                </c:pt>
                <c:pt idx="18">
                  <c:v>Rosa Taylor </c:v>
                </c:pt>
                <c:pt idx="19">
                  <c:v>Union </c:v>
                </c:pt>
                <c:pt idx="20">
                  <c:v>Veterans </c:v>
                </c:pt>
                <c:pt idx="21">
                  <c:v>Vineville Academy of the Arts</c:v>
                </c:pt>
                <c:pt idx="22">
                  <c:v>LH Williams </c:v>
                </c:pt>
              </c:strCache>
            </c:strRef>
          </c:cat>
          <c:val>
            <c:numRef>
              <c:f>'10. 3-YR CM BY SCHOOL'!$B$2:$B$24</c:f>
              <c:numCache>
                <c:formatCode>0.00</c:formatCode>
                <c:ptCount val="23"/>
                <c:pt idx="0">
                  <c:v>64.7</c:v>
                </c:pt>
                <c:pt idx="1">
                  <c:v>41.9</c:v>
                </c:pt>
                <c:pt idx="2">
                  <c:v>90</c:v>
                </c:pt>
                <c:pt idx="3">
                  <c:v>26.3</c:v>
                </c:pt>
                <c:pt idx="4">
                  <c:v>25.9</c:v>
                </c:pt>
                <c:pt idx="5">
                  <c:v>45.8</c:v>
                </c:pt>
                <c:pt idx="6">
                  <c:v>62.9</c:v>
                </c:pt>
                <c:pt idx="7">
                  <c:v>23.1</c:v>
                </c:pt>
                <c:pt idx="8">
                  <c:v>60.4</c:v>
                </c:pt>
                <c:pt idx="9">
                  <c:v>53.9</c:v>
                </c:pt>
                <c:pt idx="10">
                  <c:v>19.100000000000001</c:v>
                </c:pt>
                <c:pt idx="11">
                  <c:v>27.56</c:v>
                </c:pt>
                <c:pt idx="12">
                  <c:v>47.2</c:v>
                </c:pt>
                <c:pt idx="13">
                  <c:v>36.1</c:v>
                </c:pt>
                <c:pt idx="14">
                  <c:v>44.7</c:v>
                </c:pt>
                <c:pt idx="15">
                  <c:v>69.400000000000006</c:v>
                </c:pt>
                <c:pt idx="16">
                  <c:v>19.8</c:v>
                </c:pt>
                <c:pt idx="17">
                  <c:v>74.7</c:v>
                </c:pt>
                <c:pt idx="18">
                  <c:v>36.4</c:v>
                </c:pt>
                <c:pt idx="19">
                  <c:v>22.3</c:v>
                </c:pt>
                <c:pt idx="20">
                  <c:v>30.02</c:v>
                </c:pt>
                <c:pt idx="21">
                  <c:v>56.5</c:v>
                </c:pt>
                <c:pt idx="22">
                  <c:v>19</c:v>
                </c:pt>
              </c:numCache>
            </c:numRef>
          </c:val>
          <c:extLst>
            <c:ext xmlns:c16="http://schemas.microsoft.com/office/drawing/2014/chart" uri="{C3380CC4-5D6E-409C-BE32-E72D297353CC}">
              <c16:uniqueId val="{00000000-D1A3-43B3-87CE-47306CEC96B7}"/>
            </c:ext>
          </c:extLst>
        </c:ser>
        <c:ser>
          <c:idx val="1"/>
          <c:order val="1"/>
          <c:tx>
            <c:strRef>
              <c:f>'10. 3-YR CM BY SCHOOL'!$C$1</c:f>
              <c:strCache>
                <c:ptCount val="1"/>
                <c:pt idx="0">
                  <c:v>2023-24 Content Mastery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SCHOOL'!$A$2:$A$24</c:f>
              <c:strCache>
                <c:ptCount val="23"/>
                <c:pt idx="0">
                  <c:v>State Score - Elementary School</c:v>
                </c:pt>
                <c:pt idx="1">
                  <c:v>District Average - Elementary School</c:v>
                </c:pt>
                <c:pt idx="2">
                  <c:v>Alexander II Magnet School</c:v>
                </c:pt>
                <c:pt idx="3">
                  <c:v>Bernd </c:v>
                </c:pt>
                <c:pt idx="4">
                  <c:v>Bruce</c:v>
                </c:pt>
                <c:pt idx="5">
                  <c:v>Burdell-Hunt Magnet School</c:v>
                </c:pt>
                <c:pt idx="6">
                  <c:v>Sonny Carter </c:v>
                </c:pt>
                <c:pt idx="7">
                  <c:v>Hartley </c:v>
                </c:pt>
                <c:pt idx="8">
                  <c:v>Heard </c:v>
                </c:pt>
                <c:pt idx="9">
                  <c:v>Heritage </c:v>
                </c:pt>
                <c:pt idx="10">
                  <c:v>Ingram-Pye </c:v>
                </c:pt>
                <c:pt idx="11">
                  <c:v>John R Lewis</c:v>
                </c:pt>
                <c:pt idx="12">
                  <c:v>McKibben Lane</c:v>
                </c:pt>
                <c:pt idx="13">
                  <c:v>Martin Luther King Jr </c:v>
                </c:pt>
                <c:pt idx="14">
                  <c:v>Porter </c:v>
                </c:pt>
                <c:pt idx="15">
                  <c:v>Skyview </c:v>
                </c:pt>
                <c:pt idx="16">
                  <c:v>Southfield </c:v>
                </c:pt>
                <c:pt idx="17">
                  <c:v>Springdale </c:v>
                </c:pt>
                <c:pt idx="18">
                  <c:v>Rosa Taylor </c:v>
                </c:pt>
                <c:pt idx="19">
                  <c:v>Union </c:v>
                </c:pt>
                <c:pt idx="20">
                  <c:v>Veterans </c:v>
                </c:pt>
                <c:pt idx="21">
                  <c:v>Vineville Academy of the Arts</c:v>
                </c:pt>
                <c:pt idx="22">
                  <c:v>LH Williams </c:v>
                </c:pt>
              </c:strCache>
            </c:strRef>
          </c:cat>
          <c:val>
            <c:numRef>
              <c:f>'10. 3-YR CM BY SCHOOL'!$C$2:$C$24</c:f>
              <c:numCache>
                <c:formatCode>0.0</c:formatCode>
                <c:ptCount val="23"/>
                <c:pt idx="0">
                  <c:v>67.8</c:v>
                </c:pt>
                <c:pt idx="1">
                  <c:v>46.2</c:v>
                </c:pt>
                <c:pt idx="2">
                  <c:v>86</c:v>
                </c:pt>
                <c:pt idx="3">
                  <c:v>39.200000000000003</c:v>
                </c:pt>
                <c:pt idx="4">
                  <c:v>30.1</c:v>
                </c:pt>
                <c:pt idx="5">
                  <c:v>60.5</c:v>
                </c:pt>
                <c:pt idx="6">
                  <c:v>66.400000000000006</c:v>
                </c:pt>
                <c:pt idx="7">
                  <c:v>27</c:v>
                </c:pt>
                <c:pt idx="8">
                  <c:v>63.7</c:v>
                </c:pt>
                <c:pt idx="9">
                  <c:v>55.8</c:v>
                </c:pt>
                <c:pt idx="10">
                  <c:v>19.8</c:v>
                </c:pt>
                <c:pt idx="11">
                  <c:v>26.7</c:v>
                </c:pt>
                <c:pt idx="12">
                  <c:v>55.1</c:v>
                </c:pt>
                <c:pt idx="13">
                  <c:v>43.2</c:v>
                </c:pt>
                <c:pt idx="14">
                  <c:v>39.299999999999997</c:v>
                </c:pt>
                <c:pt idx="15">
                  <c:v>73.400000000000006</c:v>
                </c:pt>
                <c:pt idx="16">
                  <c:v>26.5</c:v>
                </c:pt>
                <c:pt idx="17">
                  <c:v>76.2</c:v>
                </c:pt>
                <c:pt idx="18">
                  <c:v>35.1</c:v>
                </c:pt>
                <c:pt idx="19">
                  <c:v>29</c:v>
                </c:pt>
                <c:pt idx="20">
                  <c:v>33.4</c:v>
                </c:pt>
                <c:pt idx="21">
                  <c:v>61.3</c:v>
                </c:pt>
                <c:pt idx="22">
                  <c:v>25.8</c:v>
                </c:pt>
              </c:numCache>
            </c:numRef>
          </c:val>
          <c:extLst>
            <c:ext xmlns:c16="http://schemas.microsoft.com/office/drawing/2014/chart" uri="{C3380CC4-5D6E-409C-BE32-E72D297353CC}">
              <c16:uniqueId val="{00000001-D1A3-43B3-87CE-47306CEC96B7}"/>
            </c:ext>
          </c:extLst>
        </c:ser>
        <c:ser>
          <c:idx val="2"/>
          <c:order val="2"/>
          <c:tx>
            <c:strRef>
              <c:f>'10. 3-YR CM BY SCHOOL'!$D$1</c:f>
              <c:strCache>
                <c:ptCount val="1"/>
                <c:pt idx="0">
                  <c:v>2024-25 Content Mastery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SCHOOL'!$A$2:$A$24</c:f>
              <c:strCache>
                <c:ptCount val="23"/>
                <c:pt idx="0">
                  <c:v>State Score - Elementary School</c:v>
                </c:pt>
                <c:pt idx="1">
                  <c:v>District Average - Elementary School</c:v>
                </c:pt>
                <c:pt idx="2">
                  <c:v>Alexander II Magnet School</c:v>
                </c:pt>
                <c:pt idx="3">
                  <c:v>Bernd </c:v>
                </c:pt>
                <c:pt idx="4">
                  <c:v>Bruce</c:v>
                </c:pt>
                <c:pt idx="5">
                  <c:v>Burdell-Hunt Magnet School</c:v>
                </c:pt>
                <c:pt idx="6">
                  <c:v>Sonny Carter </c:v>
                </c:pt>
                <c:pt idx="7">
                  <c:v>Hartley </c:v>
                </c:pt>
                <c:pt idx="8">
                  <c:v>Heard </c:v>
                </c:pt>
                <c:pt idx="9">
                  <c:v>Heritage </c:v>
                </c:pt>
                <c:pt idx="10">
                  <c:v>Ingram-Pye </c:v>
                </c:pt>
                <c:pt idx="11">
                  <c:v>John R Lewis</c:v>
                </c:pt>
                <c:pt idx="12">
                  <c:v>McKibben Lane</c:v>
                </c:pt>
                <c:pt idx="13">
                  <c:v>Martin Luther King Jr </c:v>
                </c:pt>
                <c:pt idx="14">
                  <c:v>Porter </c:v>
                </c:pt>
                <c:pt idx="15">
                  <c:v>Skyview </c:v>
                </c:pt>
                <c:pt idx="16">
                  <c:v>Southfield </c:v>
                </c:pt>
                <c:pt idx="17">
                  <c:v>Springdale </c:v>
                </c:pt>
                <c:pt idx="18">
                  <c:v>Rosa Taylor </c:v>
                </c:pt>
                <c:pt idx="19">
                  <c:v>Union </c:v>
                </c:pt>
                <c:pt idx="20">
                  <c:v>Veterans </c:v>
                </c:pt>
                <c:pt idx="21">
                  <c:v>Vineville Academy of the Arts</c:v>
                </c:pt>
                <c:pt idx="22">
                  <c:v>LH Williams </c:v>
                </c:pt>
              </c:strCache>
            </c:strRef>
          </c:cat>
          <c:val>
            <c:numRef>
              <c:f>'10. 3-YR CM BY SCHOOL'!$D$2:$D$24</c:f>
              <c:numCache>
                <c:formatCode>0.0</c:formatCode>
                <c:ptCount val="23"/>
                <c:pt idx="0">
                  <c:v>68</c:v>
                </c:pt>
                <c:pt idx="1">
                  <c:v>48.5</c:v>
                </c:pt>
                <c:pt idx="2">
                  <c:v>80.900000000000006</c:v>
                </c:pt>
                <c:pt idx="3">
                  <c:v>49.1</c:v>
                </c:pt>
                <c:pt idx="4">
                  <c:v>35</c:v>
                </c:pt>
                <c:pt idx="5">
                  <c:v>62.4</c:v>
                </c:pt>
                <c:pt idx="6">
                  <c:v>70.5</c:v>
                </c:pt>
                <c:pt idx="7">
                  <c:v>25.6</c:v>
                </c:pt>
                <c:pt idx="8">
                  <c:v>61.2</c:v>
                </c:pt>
                <c:pt idx="9">
                  <c:v>54.3</c:v>
                </c:pt>
                <c:pt idx="10">
                  <c:v>28.1</c:v>
                </c:pt>
                <c:pt idx="11">
                  <c:v>24.9</c:v>
                </c:pt>
                <c:pt idx="12">
                  <c:v>56.8</c:v>
                </c:pt>
                <c:pt idx="13">
                  <c:v>46</c:v>
                </c:pt>
                <c:pt idx="14">
                  <c:v>46.9</c:v>
                </c:pt>
                <c:pt idx="15">
                  <c:v>67.2</c:v>
                </c:pt>
                <c:pt idx="16">
                  <c:v>37.9</c:v>
                </c:pt>
                <c:pt idx="17">
                  <c:v>73.7</c:v>
                </c:pt>
                <c:pt idx="18">
                  <c:v>39.299999999999997</c:v>
                </c:pt>
                <c:pt idx="19">
                  <c:v>32.799999999999997</c:v>
                </c:pt>
                <c:pt idx="20">
                  <c:v>31.4</c:v>
                </c:pt>
                <c:pt idx="21">
                  <c:v>58.8</c:v>
                </c:pt>
                <c:pt idx="22">
                  <c:v>32.799999999999997</c:v>
                </c:pt>
              </c:numCache>
            </c:numRef>
          </c:val>
          <c:extLst>
            <c:ext xmlns:c16="http://schemas.microsoft.com/office/drawing/2014/chart" uri="{C3380CC4-5D6E-409C-BE32-E72D297353CC}">
              <c16:uniqueId val="{00000002-D1A3-43B3-87CE-47306CEC96B7}"/>
            </c:ext>
          </c:extLst>
        </c:ser>
        <c:dLbls>
          <c:showLegendKey val="0"/>
          <c:showVal val="0"/>
          <c:showCatName val="0"/>
          <c:showSerName val="0"/>
          <c:showPercent val="0"/>
          <c:showBubbleSize val="0"/>
        </c:dLbls>
        <c:gapWidth val="219"/>
        <c:overlap val="-27"/>
        <c:axId val="1600573503"/>
        <c:axId val="1600576863"/>
      </c:barChart>
      <c:catAx>
        <c:axId val="1600573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600576863"/>
        <c:crosses val="autoZero"/>
        <c:auto val="1"/>
        <c:lblAlgn val="ctr"/>
        <c:lblOffset val="100"/>
        <c:noMultiLvlLbl val="0"/>
      </c:catAx>
      <c:valAx>
        <c:axId val="160057686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6005735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'10. 3-YR CM BY SCHOOL'!$B$25</c:f>
              <c:strCache>
                <c:ptCount val="1"/>
                <c:pt idx="0">
                  <c:v>2022-23 Content Mastery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SCHOOL'!$A$26:$A$34</c:f>
              <c:strCache>
                <c:ptCount val="9"/>
                <c:pt idx="0">
                  <c:v>State Score - Middle School</c:v>
                </c:pt>
                <c:pt idx="1">
                  <c:v>District Average - Middle</c:v>
                </c:pt>
                <c:pt idx="2">
                  <c:v>Appling Middle School</c:v>
                </c:pt>
                <c:pt idx="3">
                  <c:v>Ballard-Hudson Middle School</c:v>
                </c:pt>
                <c:pt idx="4">
                  <c:v>Howard Middle School</c:v>
                </c:pt>
                <c:pt idx="5">
                  <c:v>Miller Magnet Middle School</c:v>
                </c:pt>
                <c:pt idx="6">
                  <c:v>Rutland Middle School</c:v>
                </c:pt>
                <c:pt idx="7">
                  <c:v>HG Weaver Middle School</c:v>
                </c:pt>
                <c:pt idx="8">
                  <c:v>VIP</c:v>
                </c:pt>
              </c:strCache>
            </c:strRef>
          </c:cat>
          <c:val>
            <c:numRef>
              <c:f>'10. 3-YR CM BY SCHOOL'!$B$26:$B$34</c:f>
              <c:numCache>
                <c:formatCode>0.00</c:formatCode>
                <c:ptCount val="9"/>
                <c:pt idx="0">
                  <c:v>60.9</c:v>
                </c:pt>
                <c:pt idx="1">
                  <c:v>36.299999999999997</c:v>
                </c:pt>
                <c:pt idx="2">
                  <c:v>27.9</c:v>
                </c:pt>
                <c:pt idx="3">
                  <c:v>22.3</c:v>
                </c:pt>
                <c:pt idx="4">
                  <c:v>42.3</c:v>
                </c:pt>
                <c:pt idx="5">
                  <c:v>53.9</c:v>
                </c:pt>
                <c:pt idx="6">
                  <c:v>43.8</c:v>
                </c:pt>
                <c:pt idx="7">
                  <c:v>30.3</c:v>
                </c:pt>
                <c:pt idx="8">
                  <c:v>29.8</c:v>
                </c:pt>
              </c:numCache>
            </c:numRef>
          </c:val>
          <c:extLst>
            <c:ext xmlns:c16="http://schemas.microsoft.com/office/drawing/2014/chart" uri="{C3380CC4-5D6E-409C-BE32-E72D297353CC}">
              <c16:uniqueId val="{00000000-CBB9-444E-9D52-56819C7AD476}"/>
            </c:ext>
          </c:extLst>
        </c:ser>
        <c:ser>
          <c:idx val="1"/>
          <c:order val="1"/>
          <c:tx>
            <c:strRef>
              <c:f>'10. 3-YR CM BY SCHOOL'!$C$25</c:f>
              <c:strCache>
                <c:ptCount val="1"/>
                <c:pt idx="0">
                  <c:v>2023-24 Content Mastery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SCHOOL'!$A$26:$A$34</c:f>
              <c:strCache>
                <c:ptCount val="9"/>
                <c:pt idx="0">
                  <c:v>State Score - Middle School</c:v>
                </c:pt>
                <c:pt idx="1">
                  <c:v>District Average - Middle</c:v>
                </c:pt>
                <c:pt idx="2">
                  <c:v>Appling Middle School</c:v>
                </c:pt>
                <c:pt idx="3">
                  <c:v>Ballard-Hudson Middle School</c:v>
                </c:pt>
                <c:pt idx="4">
                  <c:v>Howard Middle School</c:v>
                </c:pt>
                <c:pt idx="5">
                  <c:v>Miller Magnet Middle School</c:v>
                </c:pt>
                <c:pt idx="6">
                  <c:v>Rutland Middle School</c:v>
                </c:pt>
                <c:pt idx="7">
                  <c:v>HG Weaver Middle School</c:v>
                </c:pt>
                <c:pt idx="8">
                  <c:v>VIP</c:v>
                </c:pt>
              </c:strCache>
            </c:strRef>
          </c:cat>
          <c:val>
            <c:numRef>
              <c:f>'10. 3-YR CM BY SCHOOL'!$C$26:$C$34</c:f>
              <c:numCache>
                <c:formatCode>0.0</c:formatCode>
                <c:ptCount val="9"/>
                <c:pt idx="0">
                  <c:v>64</c:v>
                </c:pt>
                <c:pt idx="1">
                  <c:v>37.5</c:v>
                </c:pt>
                <c:pt idx="2">
                  <c:v>28.2</c:v>
                </c:pt>
                <c:pt idx="3">
                  <c:v>26.8</c:v>
                </c:pt>
                <c:pt idx="4">
                  <c:v>42.3</c:v>
                </c:pt>
                <c:pt idx="5">
                  <c:v>54.1</c:v>
                </c:pt>
                <c:pt idx="6">
                  <c:v>41.4</c:v>
                </c:pt>
                <c:pt idx="7">
                  <c:v>33</c:v>
                </c:pt>
                <c:pt idx="8">
                  <c:v>34.4</c:v>
                </c:pt>
              </c:numCache>
            </c:numRef>
          </c:val>
          <c:extLst>
            <c:ext xmlns:c16="http://schemas.microsoft.com/office/drawing/2014/chart" uri="{C3380CC4-5D6E-409C-BE32-E72D297353CC}">
              <c16:uniqueId val="{00000001-CBB9-444E-9D52-56819C7AD476}"/>
            </c:ext>
          </c:extLst>
        </c:ser>
        <c:ser>
          <c:idx val="2"/>
          <c:order val="2"/>
          <c:tx>
            <c:strRef>
              <c:f>'10. 3-YR CM BY SCHOOL'!$D$25</c:f>
              <c:strCache>
                <c:ptCount val="1"/>
                <c:pt idx="0">
                  <c:v>2024-25 Content Mastery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SCHOOL'!$A$26:$A$34</c:f>
              <c:strCache>
                <c:ptCount val="9"/>
                <c:pt idx="0">
                  <c:v>State Score - Middle School</c:v>
                </c:pt>
                <c:pt idx="1">
                  <c:v>District Average - Middle</c:v>
                </c:pt>
                <c:pt idx="2">
                  <c:v>Appling Middle School</c:v>
                </c:pt>
                <c:pt idx="3">
                  <c:v>Ballard-Hudson Middle School</c:v>
                </c:pt>
                <c:pt idx="4">
                  <c:v>Howard Middle School</c:v>
                </c:pt>
                <c:pt idx="5">
                  <c:v>Miller Magnet Middle School</c:v>
                </c:pt>
                <c:pt idx="6">
                  <c:v>Rutland Middle School</c:v>
                </c:pt>
                <c:pt idx="7">
                  <c:v>HG Weaver Middle School</c:v>
                </c:pt>
                <c:pt idx="8">
                  <c:v>VIP</c:v>
                </c:pt>
              </c:strCache>
            </c:strRef>
          </c:cat>
          <c:val>
            <c:numRef>
              <c:f>'10. 3-YR CM BY SCHOOL'!$D$26:$D$34</c:f>
              <c:numCache>
                <c:formatCode>0.0</c:formatCode>
                <c:ptCount val="9"/>
                <c:pt idx="0">
                  <c:v>65.599999999999994</c:v>
                </c:pt>
                <c:pt idx="1">
                  <c:v>40.4</c:v>
                </c:pt>
                <c:pt idx="2">
                  <c:v>30.3</c:v>
                </c:pt>
                <c:pt idx="3">
                  <c:v>28.3</c:v>
                </c:pt>
                <c:pt idx="4">
                  <c:v>43.3</c:v>
                </c:pt>
                <c:pt idx="5">
                  <c:v>60.6</c:v>
                </c:pt>
                <c:pt idx="6">
                  <c:v>43.5</c:v>
                </c:pt>
                <c:pt idx="7">
                  <c:v>36.200000000000003</c:v>
                </c:pt>
                <c:pt idx="8">
                  <c:v>46.8</c:v>
                </c:pt>
              </c:numCache>
            </c:numRef>
          </c:val>
          <c:extLst>
            <c:ext xmlns:c16="http://schemas.microsoft.com/office/drawing/2014/chart" uri="{C3380CC4-5D6E-409C-BE32-E72D297353CC}">
              <c16:uniqueId val="{00000002-CBB9-444E-9D52-56819C7AD476}"/>
            </c:ext>
          </c:extLst>
        </c:ser>
        <c:dLbls>
          <c:dLblPos val="outEnd"/>
          <c:showLegendKey val="0"/>
          <c:showVal val="1"/>
          <c:showCatName val="0"/>
          <c:showSerName val="0"/>
          <c:showPercent val="0"/>
          <c:showBubbleSize val="0"/>
        </c:dLbls>
        <c:gapWidth val="219"/>
        <c:overlap val="-27"/>
        <c:axId val="41449696"/>
        <c:axId val="41448736"/>
      </c:barChart>
      <c:catAx>
        <c:axId val="4144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41448736"/>
        <c:crosses val="autoZero"/>
        <c:auto val="1"/>
        <c:lblAlgn val="ctr"/>
        <c:lblOffset val="100"/>
        <c:noMultiLvlLbl val="0"/>
      </c:catAx>
      <c:valAx>
        <c:axId val="41448736"/>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4144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'10. 3-YR CM BY SCHOOL'!$B$36</c:f>
              <c:strCache>
                <c:ptCount val="1"/>
                <c:pt idx="0">
                  <c:v>2022-23 Content Mastery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SCHOOL'!$A$37:$A$45</c:f>
              <c:strCache>
                <c:ptCount val="9"/>
                <c:pt idx="0">
                  <c:v>State Score - High School</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  HS</c:v>
                </c:pt>
              </c:strCache>
            </c:strRef>
          </c:cat>
          <c:val>
            <c:numRef>
              <c:f>'10. 3-YR CM BY SCHOOL'!$B$37:$B$45</c:f>
              <c:numCache>
                <c:formatCode>0.00</c:formatCode>
                <c:ptCount val="9"/>
                <c:pt idx="0">
                  <c:v>65</c:v>
                </c:pt>
                <c:pt idx="1">
                  <c:v>33.700000000000003</c:v>
                </c:pt>
                <c:pt idx="2">
                  <c:v>43.7</c:v>
                </c:pt>
                <c:pt idx="3">
                  <c:v>45.2</c:v>
                </c:pt>
                <c:pt idx="4">
                  <c:v>25.6</c:v>
                </c:pt>
                <c:pt idx="5">
                  <c:v>42.5</c:v>
                </c:pt>
                <c:pt idx="6">
                  <c:v>20.9</c:v>
                </c:pt>
                <c:pt idx="7">
                  <c:v>22.5</c:v>
                </c:pt>
                <c:pt idx="8">
                  <c:v>20.399999999999999</c:v>
                </c:pt>
              </c:numCache>
            </c:numRef>
          </c:val>
          <c:extLst>
            <c:ext xmlns:c16="http://schemas.microsoft.com/office/drawing/2014/chart" uri="{C3380CC4-5D6E-409C-BE32-E72D297353CC}">
              <c16:uniqueId val="{00000000-869A-452A-A834-AF7104D1C67B}"/>
            </c:ext>
          </c:extLst>
        </c:ser>
        <c:ser>
          <c:idx val="1"/>
          <c:order val="1"/>
          <c:tx>
            <c:strRef>
              <c:f>'10. 3-YR CM BY SCHOOL'!$C$36</c:f>
              <c:strCache>
                <c:ptCount val="1"/>
                <c:pt idx="0">
                  <c:v>2023-24 Content Mastery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SCHOOL'!$A$37:$A$45</c:f>
              <c:strCache>
                <c:ptCount val="9"/>
                <c:pt idx="0">
                  <c:v>State Score - High School</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  HS</c:v>
                </c:pt>
              </c:strCache>
            </c:strRef>
          </c:cat>
          <c:val>
            <c:numRef>
              <c:f>'10. 3-YR CM BY SCHOOL'!$C$37:$C$45</c:f>
              <c:numCache>
                <c:formatCode>0.0</c:formatCode>
                <c:ptCount val="9"/>
                <c:pt idx="0">
                  <c:v>68.2</c:v>
                </c:pt>
                <c:pt idx="1">
                  <c:v>32.799999999999997</c:v>
                </c:pt>
                <c:pt idx="2">
                  <c:v>41.6</c:v>
                </c:pt>
                <c:pt idx="3">
                  <c:v>46.2</c:v>
                </c:pt>
                <c:pt idx="4">
                  <c:v>28.9</c:v>
                </c:pt>
                <c:pt idx="5">
                  <c:v>42.7</c:v>
                </c:pt>
                <c:pt idx="6">
                  <c:v>20.7</c:v>
                </c:pt>
                <c:pt idx="7">
                  <c:v>23.5</c:v>
                </c:pt>
                <c:pt idx="8">
                  <c:v>16.600000000000001</c:v>
                </c:pt>
              </c:numCache>
            </c:numRef>
          </c:val>
          <c:extLst>
            <c:ext xmlns:c16="http://schemas.microsoft.com/office/drawing/2014/chart" uri="{C3380CC4-5D6E-409C-BE32-E72D297353CC}">
              <c16:uniqueId val="{00000001-869A-452A-A834-AF7104D1C67B}"/>
            </c:ext>
          </c:extLst>
        </c:ser>
        <c:ser>
          <c:idx val="2"/>
          <c:order val="2"/>
          <c:tx>
            <c:strRef>
              <c:f>'10. 3-YR CM BY SCHOOL'!$D$36</c:f>
              <c:strCache>
                <c:ptCount val="1"/>
                <c:pt idx="0">
                  <c:v>2024-25 Content Mastery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3-YR CM BY SCHOOL'!$A$37:$A$45</c:f>
              <c:strCache>
                <c:ptCount val="9"/>
                <c:pt idx="0">
                  <c:v>State Score - High School</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  HS</c:v>
                </c:pt>
              </c:strCache>
            </c:strRef>
          </c:cat>
          <c:val>
            <c:numRef>
              <c:f>'10. 3-YR CM BY SCHOOL'!$D$37:$D$45</c:f>
              <c:numCache>
                <c:formatCode>0.0</c:formatCode>
                <c:ptCount val="9"/>
                <c:pt idx="0">
                  <c:v>69.2</c:v>
                </c:pt>
                <c:pt idx="1">
                  <c:v>38.299999999999997</c:v>
                </c:pt>
                <c:pt idx="2">
                  <c:v>50.2</c:v>
                </c:pt>
                <c:pt idx="3">
                  <c:v>51.1</c:v>
                </c:pt>
                <c:pt idx="4">
                  <c:v>31.7</c:v>
                </c:pt>
                <c:pt idx="5">
                  <c:v>44.7</c:v>
                </c:pt>
                <c:pt idx="6">
                  <c:v>25.8</c:v>
                </c:pt>
                <c:pt idx="7">
                  <c:v>24.6</c:v>
                </c:pt>
                <c:pt idx="8">
                  <c:v>34.9</c:v>
                </c:pt>
              </c:numCache>
            </c:numRef>
          </c:val>
          <c:extLst>
            <c:ext xmlns:c16="http://schemas.microsoft.com/office/drawing/2014/chart" uri="{C3380CC4-5D6E-409C-BE32-E72D297353CC}">
              <c16:uniqueId val="{00000002-869A-452A-A834-AF7104D1C67B}"/>
            </c:ext>
          </c:extLst>
        </c:ser>
        <c:dLbls>
          <c:showLegendKey val="0"/>
          <c:showVal val="0"/>
          <c:showCatName val="0"/>
          <c:showSerName val="0"/>
          <c:showPercent val="0"/>
          <c:showBubbleSize val="0"/>
        </c:dLbls>
        <c:gapWidth val="219"/>
        <c:overlap val="-27"/>
        <c:axId val="1617045055"/>
        <c:axId val="1617046495"/>
      </c:barChart>
      <c:catAx>
        <c:axId val="1617045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617046495"/>
        <c:crosses val="autoZero"/>
        <c:auto val="1"/>
        <c:lblAlgn val="ctr"/>
        <c:lblOffset val="100"/>
        <c:noMultiLvlLbl val="0"/>
      </c:catAx>
      <c:valAx>
        <c:axId val="1617046495"/>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617045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'11. 3-YR PROG BY SCHOOL'!$B$1</c:f>
              <c:strCache>
                <c:ptCount val="1"/>
                <c:pt idx="0">
                  <c:v>2022-23 Progress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'11. 3-YR PROG BY SCHOOL'!$B$2:$B$24</c:f>
              <c:numCache>
                <c:formatCode>0.0</c:formatCode>
                <c:ptCount val="23"/>
                <c:pt idx="0">
                  <c:v>85.8</c:v>
                </c:pt>
                <c:pt idx="1">
                  <c:v>76.5</c:v>
                </c:pt>
                <c:pt idx="2">
                  <c:v>96.2</c:v>
                </c:pt>
                <c:pt idx="3">
                  <c:v>61.5</c:v>
                </c:pt>
                <c:pt idx="4">
                  <c:v>60.2</c:v>
                </c:pt>
                <c:pt idx="5">
                  <c:v>89.4</c:v>
                </c:pt>
                <c:pt idx="6">
                  <c:v>75.5</c:v>
                </c:pt>
                <c:pt idx="7">
                  <c:v>66.400000000000006</c:v>
                </c:pt>
                <c:pt idx="8">
                  <c:v>78.900000000000006</c:v>
                </c:pt>
                <c:pt idx="9">
                  <c:v>81.5</c:v>
                </c:pt>
                <c:pt idx="10">
                  <c:v>61.6</c:v>
                </c:pt>
                <c:pt idx="11">
                  <c:v>82.5</c:v>
                </c:pt>
                <c:pt idx="12">
                  <c:v>80.5</c:v>
                </c:pt>
                <c:pt idx="13">
                  <c:v>88.9</c:v>
                </c:pt>
                <c:pt idx="14">
                  <c:v>79.599999999999994</c:v>
                </c:pt>
                <c:pt idx="15">
                  <c:v>66.099999999999994</c:v>
                </c:pt>
                <c:pt idx="16">
                  <c:v>75</c:v>
                </c:pt>
                <c:pt idx="17">
                  <c:v>62.5</c:v>
                </c:pt>
                <c:pt idx="18">
                  <c:v>89.3</c:v>
                </c:pt>
                <c:pt idx="19">
                  <c:v>70.599999999999994</c:v>
                </c:pt>
                <c:pt idx="20">
                  <c:v>80.2</c:v>
                </c:pt>
                <c:pt idx="21">
                  <c:v>83.7</c:v>
                </c:pt>
                <c:pt idx="22">
                  <c:v>61.5</c:v>
                </c:pt>
              </c:numCache>
            </c:numRef>
          </c:val>
          <c:extLst>
            <c:ext xmlns:c16="http://schemas.microsoft.com/office/drawing/2014/chart" uri="{C3380CC4-5D6E-409C-BE32-E72D297353CC}">
              <c16:uniqueId val="{00000000-2145-4776-9BC1-5ABC694E2231}"/>
            </c:ext>
          </c:extLst>
        </c:ser>
        <c:ser>
          <c:idx val="1"/>
          <c:order val="1"/>
          <c:tx>
            <c:strRef>
              <c:f>'11. 3-YR PROG BY SCHOOL'!$C$1</c:f>
              <c:strCache>
                <c:ptCount val="1"/>
                <c:pt idx="0">
                  <c:v>2023-24 Progress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'11. 3-YR PROG BY SCHOOL'!$C$2:$C$24</c:f>
              <c:numCache>
                <c:formatCode>0.0</c:formatCode>
                <c:ptCount val="23"/>
                <c:pt idx="0">
                  <c:v>86.2</c:v>
                </c:pt>
                <c:pt idx="1">
                  <c:v>76.3</c:v>
                </c:pt>
                <c:pt idx="2">
                  <c:v>86.3</c:v>
                </c:pt>
                <c:pt idx="3">
                  <c:v>76.900000000000006</c:v>
                </c:pt>
                <c:pt idx="4">
                  <c:v>69.7</c:v>
                </c:pt>
                <c:pt idx="5">
                  <c:v>98.1</c:v>
                </c:pt>
                <c:pt idx="6">
                  <c:v>76.900000000000006</c:v>
                </c:pt>
                <c:pt idx="7">
                  <c:v>66.7</c:v>
                </c:pt>
                <c:pt idx="8">
                  <c:v>88.8</c:v>
                </c:pt>
                <c:pt idx="9">
                  <c:v>61.6</c:v>
                </c:pt>
                <c:pt idx="10">
                  <c:v>55</c:v>
                </c:pt>
                <c:pt idx="11">
                  <c:v>60.1</c:v>
                </c:pt>
                <c:pt idx="12">
                  <c:v>89.5</c:v>
                </c:pt>
                <c:pt idx="13">
                  <c:v>93.3</c:v>
                </c:pt>
                <c:pt idx="14">
                  <c:v>76.8</c:v>
                </c:pt>
                <c:pt idx="15">
                  <c:v>66.3</c:v>
                </c:pt>
                <c:pt idx="16">
                  <c:v>73.5</c:v>
                </c:pt>
                <c:pt idx="17">
                  <c:v>93.6</c:v>
                </c:pt>
                <c:pt idx="18">
                  <c:v>63.4</c:v>
                </c:pt>
                <c:pt idx="19">
                  <c:v>74.599999999999994</c:v>
                </c:pt>
                <c:pt idx="20">
                  <c:v>68.400000000000006</c:v>
                </c:pt>
                <c:pt idx="21">
                  <c:v>71.099999999999994</c:v>
                </c:pt>
                <c:pt idx="22">
                  <c:v>65.099999999999994</c:v>
                </c:pt>
              </c:numCache>
            </c:numRef>
          </c:val>
          <c:extLst>
            <c:ext xmlns:c16="http://schemas.microsoft.com/office/drawing/2014/chart" uri="{C3380CC4-5D6E-409C-BE32-E72D297353CC}">
              <c16:uniqueId val="{00000001-2145-4776-9BC1-5ABC694E2231}"/>
            </c:ext>
          </c:extLst>
        </c:ser>
        <c:ser>
          <c:idx val="2"/>
          <c:order val="2"/>
          <c:tx>
            <c:strRef>
              <c:f>'11. 3-YR PROG BY SCHOOL'!$D$1</c:f>
              <c:strCache>
                <c:ptCount val="1"/>
                <c:pt idx="0">
                  <c:v>2024-25 Progress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'11. 3-YR PROG BY SCHOOL'!$D$2:$D$24</c:f>
              <c:numCache>
                <c:formatCode>0.0</c:formatCode>
                <c:ptCount val="23"/>
                <c:pt idx="0">
                  <c:v>86.1</c:v>
                </c:pt>
                <c:pt idx="1">
                  <c:v>82.6</c:v>
                </c:pt>
                <c:pt idx="2" formatCode="General">
                  <c:v>74.8</c:v>
                </c:pt>
                <c:pt idx="3" formatCode="General">
                  <c:v>93.4</c:v>
                </c:pt>
                <c:pt idx="4" formatCode="General">
                  <c:v>92.6</c:v>
                </c:pt>
                <c:pt idx="5" formatCode="General">
                  <c:v>93.6</c:v>
                </c:pt>
                <c:pt idx="6" formatCode="General">
                  <c:v>95.9</c:v>
                </c:pt>
                <c:pt idx="7" formatCode="General">
                  <c:v>64.3</c:v>
                </c:pt>
                <c:pt idx="8" formatCode="General">
                  <c:v>87.1</c:v>
                </c:pt>
                <c:pt idx="9" formatCode="General">
                  <c:v>63.4</c:v>
                </c:pt>
                <c:pt idx="10" formatCode="General">
                  <c:v>95.5</c:v>
                </c:pt>
                <c:pt idx="11" formatCode="General">
                  <c:v>67.400000000000006</c:v>
                </c:pt>
                <c:pt idx="12" formatCode="General">
                  <c:v>81.599999999999994</c:v>
                </c:pt>
                <c:pt idx="13" formatCode="General">
                  <c:v>94.7</c:v>
                </c:pt>
                <c:pt idx="14" formatCode="General">
                  <c:v>87.4</c:v>
                </c:pt>
                <c:pt idx="15" formatCode="General">
                  <c:v>80</c:v>
                </c:pt>
                <c:pt idx="16" formatCode="General">
                  <c:v>91.5</c:v>
                </c:pt>
                <c:pt idx="17" formatCode="General">
                  <c:v>78.900000000000006</c:v>
                </c:pt>
                <c:pt idx="18" formatCode="General">
                  <c:v>63.6</c:v>
                </c:pt>
                <c:pt idx="19" formatCode="General">
                  <c:v>86.9</c:v>
                </c:pt>
                <c:pt idx="20" formatCode="General">
                  <c:v>81.099999999999994</c:v>
                </c:pt>
                <c:pt idx="21" formatCode="General">
                  <c:v>73.2</c:v>
                </c:pt>
                <c:pt idx="22" formatCode="General">
                  <c:v>77.599999999999994</c:v>
                </c:pt>
              </c:numCache>
            </c:numRef>
          </c:val>
          <c:extLst>
            <c:ext xmlns:c16="http://schemas.microsoft.com/office/drawing/2014/chart" uri="{C3380CC4-5D6E-409C-BE32-E72D297353CC}">
              <c16:uniqueId val="{00000002-2145-4776-9BC1-5ABC694E2231}"/>
            </c:ext>
          </c:extLst>
        </c:ser>
        <c:dLbls>
          <c:showLegendKey val="0"/>
          <c:showVal val="0"/>
          <c:showCatName val="0"/>
          <c:showSerName val="0"/>
          <c:showPercent val="0"/>
          <c:showBubbleSize val="0"/>
        </c:dLbls>
        <c:gapWidth val="219"/>
        <c:overlap val="-27"/>
        <c:axId val="1757565664"/>
        <c:axId val="1757569504"/>
      </c:barChart>
      <c:catAx>
        <c:axId val="175756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57569504"/>
        <c:crosses val="autoZero"/>
        <c:auto val="1"/>
        <c:lblAlgn val="ctr"/>
        <c:lblOffset val="100"/>
        <c:noMultiLvlLbl val="0"/>
      </c:catAx>
      <c:valAx>
        <c:axId val="175756950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7575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22-23 Progress</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SCHOOL'!$A$25:$A$33</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'11. 3-YR PROG BY SCHOOL'!$B$25:$B$33</c:f>
              <c:numCache>
                <c:formatCode>0.0</c:formatCode>
                <c:ptCount val="9"/>
                <c:pt idx="0">
                  <c:v>80.8</c:v>
                </c:pt>
                <c:pt idx="1">
                  <c:v>72.599999999999994</c:v>
                </c:pt>
                <c:pt idx="2">
                  <c:v>68.8</c:v>
                </c:pt>
                <c:pt idx="3">
                  <c:v>70.900000000000006</c:v>
                </c:pt>
                <c:pt idx="4">
                  <c:v>71.7</c:v>
                </c:pt>
                <c:pt idx="5">
                  <c:v>87.4</c:v>
                </c:pt>
                <c:pt idx="6">
                  <c:v>75.3</c:v>
                </c:pt>
                <c:pt idx="7">
                  <c:v>73.599999999999994</c:v>
                </c:pt>
                <c:pt idx="8">
                  <c:v>65.5</c:v>
                </c:pt>
              </c:numCache>
            </c:numRef>
          </c:val>
          <c:extLst>
            <c:ext xmlns:c16="http://schemas.microsoft.com/office/drawing/2014/chart" uri="{C3380CC4-5D6E-409C-BE32-E72D297353CC}">
              <c16:uniqueId val="{00000000-C208-4016-90B1-B64E89DE732B}"/>
            </c:ext>
          </c:extLst>
        </c:ser>
        <c:ser>
          <c:idx val="1"/>
          <c:order val="1"/>
          <c:tx>
            <c:v>23-24 Progress</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SCHOOL'!$A$25:$A$33</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'11. 3-YR PROG BY SCHOOL'!$C$25:$C$33</c:f>
              <c:numCache>
                <c:formatCode>0.0</c:formatCode>
                <c:ptCount val="9"/>
                <c:pt idx="0">
                  <c:v>82.3</c:v>
                </c:pt>
                <c:pt idx="1">
                  <c:v>74.2</c:v>
                </c:pt>
                <c:pt idx="2">
                  <c:v>69.7</c:v>
                </c:pt>
                <c:pt idx="3">
                  <c:v>76.599999999999994</c:v>
                </c:pt>
                <c:pt idx="4">
                  <c:v>68.599999999999994</c:v>
                </c:pt>
                <c:pt idx="5">
                  <c:v>85.8</c:v>
                </c:pt>
                <c:pt idx="6">
                  <c:v>76.8</c:v>
                </c:pt>
                <c:pt idx="7">
                  <c:v>73.8</c:v>
                </c:pt>
                <c:pt idx="8">
                  <c:v>70.599999999999994</c:v>
                </c:pt>
              </c:numCache>
            </c:numRef>
          </c:val>
          <c:extLst>
            <c:ext xmlns:c16="http://schemas.microsoft.com/office/drawing/2014/chart" uri="{C3380CC4-5D6E-409C-BE32-E72D297353CC}">
              <c16:uniqueId val="{00000001-C208-4016-90B1-B64E89DE732B}"/>
            </c:ext>
          </c:extLst>
        </c:ser>
        <c:ser>
          <c:idx val="2"/>
          <c:order val="2"/>
          <c:tx>
            <c:v>24-25 Progress</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SCHOOL'!$A$25:$A$33</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'11. 3-YR PROG BY SCHOOL'!$D$25:$D$33</c:f>
              <c:numCache>
                <c:formatCode>0.0</c:formatCode>
                <c:ptCount val="9"/>
                <c:pt idx="0">
                  <c:v>83.1</c:v>
                </c:pt>
                <c:pt idx="1">
                  <c:v>76.7</c:v>
                </c:pt>
                <c:pt idx="2" formatCode="General">
                  <c:v>75.8</c:v>
                </c:pt>
                <c:pt idx="3" formatCode="General">
                  <c:v>78.2</c:v>
                </c:pt>
                <c:pt idx="4" formatCode="General">
                  <c:v>72.099999999999994</c:v>
                </c:pt>
                <c:pt idx="5" formatCode="General">
                  <c:v>94.7</c:v>
                </c:pt>
                <c:pt idx="6" formatCode="General">
                  <c:v>73.8</c:v>
                </c:pt>
                <c:pt idx="7" formatCode="General">
                  <c:v>76.099999999999994</c:v>
                </c:pt>
                <c:pt idx="8" formatCode="General">
                  <c:v>65.7</c:v>
                </c:pt>
              </c:numCache>
            </c:numRef>
          </c:val>
          <c:extLst>
            <c:ext xmlns:c16="http://schemas.microsoft.com/office/drawing/2014/chart" uri="{C3380CC4-5D6E-409C-BE32-E72D297353CC}">
              <c16:uniqueId val="{00000002-C208-4016-90B1-B64E89DE732B}"/>
            </c:ext>
          </c:extLst>
        </c:ser>
        <c:dLbls>
          <c:showLegendKey val="0"/>
          <c:showVal val="0"/>
          <c:showCatName val="0"/>
          <c:showSerName val="0"/>
          <c:showPercent val="0"/>
          <c:showBubbleSize val="0"/>
        </c:dLbls>
        <c:gapWidth val="219"/>
        <c:overlap val="-27"/>
        <c:axId val="1757502304"/>
        <c:axId val="1757505184"/>
      </c:barChart>
      <c:catAx>
        <c:axId val="175750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57505184"/>
        <c:crosses val="autoZero"/>
        <c:auto val="1"/>
        <c:lblAlgn val="ctr"/>
        <c:lblOffset val="100"/>
        <c:noMultiLvlLbl val="0"/>
      </c:catAx>
      <c:valAx>
        <c:axId val="17575051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75750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85870516185477"/>
          <c:y val="0.21561643336249636"/>
          <c:w val="0.87114129483814529"/>
          <c:h val="0.35991141732283466"/>
        </c:manualLayout>
      </c:layout>
      <c:barChart>
        <c:barDir val="col"/>
        <c:grouping val="clustered"/>
        <c:varyColors val="0"/>
        <c:ser>
          <c:idx val="0"/>
          <c:order val="0"/>
          <c:tx>
            <c:v>22-23 Progress</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SCHOOL'!$A$34:$A$42</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 HS</c:v>
                </c:pt>
              </c:strCache>
            </c:strRef>
          </c:cat>
          <c:val>
            <c:numRef>
              <c:f>'11. 3-YR PROG BY SCHOOL'!$B$34:$B$42</c:f>
              <c:numCache>
                <c:formatCode>0.0</c:formatCode>
                <c:ptCount val="9"/>
                <c:pt idx="0">
                  <c:v>79.2</c:v>
                </c:pt>
                <c:pt idx="1">
                  <c:v>63.9</c:v>
                </c:pt>
                <c:pt idx="2">
                  <c:v>38.700000000000003</c:v>
                </c:pt>
                <c:pt idx="3">
                  <c:v>78.5</c:v>
                </c:pt>
                <c:pt idx="4">
                  <c:v>69.7</c:v>
                </c:pt>
                <c:pt idx="5">
                  <c:v>58.1</c:v>
                </c:pt>
                <c:pt idx="6">
                  <c:v>78.099999999999994</c:v>
                </c:pt>
                <c:pt idx="7">
                  <c:v>60.5</c:v>
                </c:pt>
                <c:pt idx="8">
                  <c:v>56</c:v>
                </c:pt>
              </c:numCache>
            </c:numRef>
          </c:val>
          <c:extLst>
            <c:ext xmlns:c16="http://schemas.microsoft.com/office/drawing/2014/chart" uri="{C3380CC4-5D6E-409C-BE32-E72D297353CC}">
              <c16:uniqueId val="{00000000-4810-4A62-AF07-AD947FEAD663}"/>
            </c:ext>
          </c:extLst>
        </c:ser>
        <c:ser>
          <c:idx val="1"/>
          <c:order val="1"/>
          <c:tx>
            <c:v>23-24 Progress</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SCHOOL'!$A$34:$A$42</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 HS</c:v>
                </c:pt>
              </c:strCache>
            </c:strRef>
          </c:cat>
          <c:val>
            <c:numRef>
              <c:f>'11. 3-YR PROG BY SCHOOL'!$C$34:$C$42</c:f>
              <c:numCache>
                <c:formatCode>0.0</c:formatCode>
                <c:ptCount val="9"/>
                <c:pt idx="0">
                  <c:v>82.7</c:v>
                </c:pt>
                <c:pt idx="1">
                  <c:v>77.2</c:v>
                </c:pt>
                <c:pt idx="2">
                  <c:v>57.6</c:v>
                </c:pt>
                <c:pt idx="3">
                  <c:v>95.9</c:v>
                </c:pt>
                <c:pt idx="4">
                  <c:v>100</c:v>
                </c:pt>
                <c:pt idx="5">
                  <c:v>51.9</c:v>
                </c:pt>
                <c:pt idx="6">
                  <c:v>92.2</c:v>
                </c:pt>
                <c:pt idx="7">
                  <c:v>65.8</c:v>
                </c:pt>
                <c:pt idx="8">
                  <c:v>62.5</c:v>
                </c:pt>
              </c:numCache>
            </c:numRef>
          </c:val>
          <c:extLst>
            <c:ext xmlns:c16="http://schemas.microsoft.com/office/drawing/2014/chart" uri="{C3380CC4-5D6E-409C-BE32-E72D297353CC}">
              <c16:uniqueId val="{00000001-4810-4A62-AF07-AD947FEAD663}"/>
            </c:ext>
          </c:extLst>
        </c:ser>
        <c:ser>
          <c:idx val="2"/>
          <c:order val="2"/>
          <c:tx>
            <c:v>24-25 Progress</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3-YR PROG BY SCHOOL'!$A$34:$A$42</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 HS</c:v>
                </c:pt>
              </c:strCache>
            </c:strRef>
          </c:cat>
          <c:val>
            <c:numRef>
              <c:f>'11. 3-YR PROG BY SCHOOL'!$D$34:$D$42</c:f>
              <c:numCache>
                <c:formatCode>0.0</c:formatCode>
                <c:ptCount val="9"/>
                <c:pt idx="0">
                  <c:v>82.2</c:v>
                </c:pt>
                <c:pt idx="1">
                  <c:v>66.3</c:v>
                </c:pt>
                <c:pt idx="2" formatCode="General">
                  <c:v>64.400000000000006</c:v>
                </c:pt>
                <c:pt idx="3" formatCode="General">
                  <c:v>86.3</c:v>
                </c:pt>
                <c:pt idx="4" formatCode="General">
                  <c:v>72.099999999999994</c:v>
                </c:pt>
                <c:pt idx="5" formatCode="General">
                  <c:v>55.2</c:v>
                </c:pt>
                <c:pt idx="6" formatCode="General">
                  <c:v>68.3</c:v>
                </c:pt>
                <c:pt idx="7" formatCode="General">
                  <c:v>58.7</c:v>
                </c:pt>
                <c:pt idx="8" formatCode="General">
                  <c:v>68.8</c:v>
                </c:pt>
              </c:numCache>
            </c:numRef>
          </c:val>
          <c:extLst>
            <c:ext xmlns:c16="http://schemas.microsoft.com/office/drawing/2014/chart" uri="{C3380CC4-5D6E-409C-BE32-E72D297353CC}">
              <c16:uniqueId val="{00000002-4810-4A62-AF07-AD947FEAD663}"/>
            </c:ext>
          </c:extLst>
        </c:ser>
        <c:dLbls>
          <c:showLegendKey val="0"/>
          <c:showVal val="0"/>
          <c:showCatName val="0"/>
          <c:showSerName val="0"/>
          <c:showPercent val="0"/>
          <c:showBubbleSize val="0"/>
        </c:dLbls>
        <c:gapWidth val="219"/>
        <c:overlap val="-27"/>
        <c:axId val="1757468224"/>
        <c:axId val="1757468704"/>
      </c:barChart>
      <c:catAx>
        <c:axId val="175746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57468704"/>
        <c:crosses val="autoZero"/>
        <c:auto val="1"/>
        <c:lblAlgn val="ctr"/>
        <c:lblOffset val="100"/>
        <c:noMultiLvlLbl val="0"/>
      </c:catAx>
      <c:valAx>
        <c:axId val="175746870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75746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'12. 3-YR CLOS GAPS BY SCHOOL '!$B$1</c:f>
              <c:strCache>
                <c:ptCount val="1"/>
                <c:pt idx="0">
                  <c:v>2022-23 Closing Gaps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'12. 3-YR CLOS GAPS BY SCHOOL '!$B$2:$B$24</c:f>
              <c:numCache>
                <c:formatCode>General</c:formatCode>
                <c:ptCount val="23"/>
                <c:pt idx="0">
                  <c:v>66.7</c:v>
                </c:pt>
                <c:pt idx="1">
                  <c:v>37</c:v>
                </c:pt>
                <c:pt idx="2">
                  <c:v>72.7</c:v>
                </c:pt>
                <c:pt idx="3">
                  <c:v>0</c:v>
                </c:pt>
                <c:pt idx="4">
                  <c:v>38.9</c:v>
                </c:pt>
                <c:pt idx="5">
                  <c:v>100</c:v>
                </c:pt>
                <c:pt idx="6">
                  <c:v>42.3</c:v>
                </c:pt>
                <c:pt idx="7">
                  <c:v>38.9</c:v>
                </c:pt>
                <c:pt idx="8">
                  <c:v>61.1</c:v>
                </c:pt>
                <c:pt idx="9">
                  <c:v>11.5</c:v>
                </c:pt>
                <c:pt idx="10">
                  <c:v>13.6</c:v>
                </c:pt>
                <c:pt idx="11">
                  <c:v>90.9</c:v>
                </c:pt>
                <c:pt idx="12">
                  <c:v>100</c:v>
                </c:pt>
                <c:pt idx="13">
                  <c:v>100</c:v>
                </c:pt>
                <c:pt idx="14">
                  <c:v>65.8</c:v>
                </c:pt>
                <c:pt idx="15">
                  <c:v>39.299999999999997</c:v>
                </c:pt>
                <c:pt idx="16">
                  <c:v>25</c:v>
                </c:pt>
                <c:pt idx="17">
                  <c:v>100</c:v>
                </c:pt>
                <c:pt idx="18">
                  <c:v>29</c:v>
                </c:pt>
                <c:pt idx="19">
                  <c:v>0</c:v>
                </c:pt>
                <c:pt idx="20">
                  <c:v>100</c:v>
                </c:pt>
                <c:pt idx="21">
                  <c:v>50</c:v>
                </c:pt>
                <c:pt idx="22">
                  <c:v>66.7</c:v>
                </c:pt>
              </c:numCache>
            </c:numRef>
          </c:val>
          <c:extLst>
            <c:ext xmlns:c16="http://schemas.microsoft.com/office/drawing/2014/chart" uri="{C3380CC4-5D6E-409C-BE32-E72D297353CC}">
              <c16:uniqueId val="{00000000-E51E-440F-B505-72B6B391100F}"/>
            </c:ext>
          </c:extLst>
        </c:ser>
        <c:ser>
          <c:idx val="1"/>
          <c:order val="1"/>
          <c:tx>
            <c:strRef>
              <c:f>'12. 3-YR CLOS GAPS BY SCHOOL '!$C$1</c:f>
              <c:strCache>
                <c:ptCount val="1"/>
                <c:pt idx="0">
                  <c:v>2023-24 Closing Gaps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'12. 3-YR CLOS GAPS BY SCHOOL '!$C$2:$C$24</c:f>
              <c:numCache>
                <c:formatCode>General</c:formatCode>
                <c:ptCount val="23"/>
                <c:pt idx="0">
                  <c:v>100</c:v>
                </c:pt>
                <c:pt idx="1">
                  <c:v>100</c:v>
                </c:pt>
                <c:pt idx="2">
                  <c:v>100</c:v>
                </c:pt>
                <c:pt idx="3">
                  <c:v>100</c:v>
                </c:pt>
                <c:pt idx="4">
                  <c:v>100</c:v>
                </c:pt>
                <c:pt idx="5">
                  <c:v>100</c:v>
                </c:pt>
                <c:pt idx="6">
                  <c:v>61.1</c:v>
                </c:pt>
                <c:pt idx="7">
                  <c:v>100</c:v>
                </c:pt>
                <c:pt idx="8">
                  <c:v>81.8</c:v>
                </c:pt>
                <c:pt idx="9">
                  <c:v>75</c:v>
                </c:pt>
                <c:pt idx="10">
                  <c:v>92.9</c:v>
                </c:pt>
                <c:pt idx="11">
                  <c:v>7.1</c:v>
                </c:pt>
                <c:pt idx="12">
                  <c:v>100</c:v>
                </c:pt>
                <c:pt idx="13">
                  <c:v>100</c:v>
                </c:pt>
                <c:pt idx="14">
                  <c:v>4.2</c:v>
                </c:pt>
                <c:pt idx="15">
                  <c:v>88.9</c:v>
                </c:pt>
                <c:pt idx="16">
                  <c:v>100</c:v>
                </c:pt>
                <c:pt idx="17">
                  <c:v>80</c:v>
                </c:pt>
                <c:pt idx="18">
                  <c:v>22.2</c:v>
                </c:pt>
                <c:pt idx="19">
                  <c:v>100</c:v>
                </c:pt>
                <c:pt idx="20">
                  <c:v>100</c:v>
                </c:pt>
                <c:pt idx="21">
                  <c:v>100</c:v>
                </c:pt>
                <c:pt idx="22">
                  <c:v>100</c:v>
                </c:pt>
              </c:numCache>
            </c:numRef>
          </c:val>
          <c:extLst>
            <c:ext xmlns:c16="http://schemas.microsoft.com/office/drawing/2014/chart" uri="{C3380CC4-5D6E-409C-BE32-E72D297353CC}">
              <c16:uniqueId val="{00000001-E51E-440F-B505-72B6B391100F}"/>
            </c:ext>
          </c:extLst>
        </c:ser>
        <c:ser>
          <c:idx val="2"/>
          <c:order val="2"/>
          <c:tx>
            <c:strRef>
              <c:f>'12. 3-YR CLOS GAPS BY SCHOOL '!$D$1</c:f>
              <c:strCache>
                <c:ptCount val="1"/>
                <c:pt idx="0">
                  <c:v>2024-25 Closing Gaps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'12. 3-YR CLOS GAPS BY SCHOOL '!$D$2:$D$24</c:f>
              <c:numCache>
                <c:formatCode>0.0</c:formatCode>
                <c:ptCount val="23"/>
                <c:pt idx="0">
                  <c:v>75</c:v>
                </c:pt>
                <c:pt idx="1">
                  <c:v>75.900000000000006</c:v>
                </c:pt>
                <c:pt idx="2">
                  <c:v>46.2</c:v>
                </c:pt>
                <c:pt idx="3">
                  <c:v>95.5</c:v>
                </c:pt>
                <c:pt idx="4">
                  <c:v>95.5</c:v>
                </c:pt>
                <c:pt idx="5">
                  <c:v>68.2</c:v>
                </c:pt>
                <c:pt idx="6">
                  <c:v>100</c:v>
                </c:pt>
                <c:pt idx="7">
                  <c:v>50</c:v>
                </c:pt>
                <c:pt idx="8">
                  <c:v>42.5</c:v>
                </c:pt>
                <c:pt idx="9">
                  <c:v>42.3</c:v>
                </c:pt>
                <c:pt idx="10">
                  <c:v>95.5</c:v>
                </c:pt>
                <c:pt idx="11">
                  <c:v>31.8</c:v>
                </c:pt>
                <c:pt idx="12">
                  <c:v>77.3</c:v>
                </c:pt>
                <c:pt idx="13">
                  <c:v>90.9</c:v>
                </c:pt>
                <c:pt idx="14">
                  <c:v>84.4</c:v>
                </c:pt>
                <c:pt idx="15">
                  <c:v>25</c:v>
                </c:pt>
                <c:pt idx="16">
                  <c:v>100</c:v>
                </c:pt>
                <c:pt idx="17">
                  <c:v>56.3</c:v>
                </c:pt>
                <c:pt idx="18">
                  <c:v>63.3</c:v>
                </c:pt>
                <c:pt idx="19">
                  <c:v>86.4</c:v>
                </c:pt>
                <c:pt idx="20">
                  <c:v>26.7</c:v>
                </c:pt>
                <c:pt idx="21">
                  <c:v>54.6</c:v>
                </c:pt>
                <c:pt idx="22">
                  <c:v>100</c:v>
                </c:pt>
              </c:numCache>
            </c:numRef>
          </c:val>
          <c:extLst>
            <c:ext xmlns:c16="http://schemas.microsoft.com/office/drawing/2014/chart" uri="{C3380CC4-5D6E-409C-BE32-E72D297353CC}">
              <c16:uniqueId val="{00000002-E51E-440F-B505-72B6B391100F}"/>
            </c:ext>
          </c:extLst>
        </c:ser>
        <c:dLbls>
          <c:dLblPos val="outEnd"/>
          <c:showLegendKey val="0"/>
          <c:showVal val="1"/>
          <c:showCatName val="0"/>
          <c:showSerName val="0"/>
          <c:showPercent val="0"/>
          <c:showBubbleSize val="0"/>
        </c:dLbls>
        <c:gapWidth val="219"/>
        <c:overlap val="-27"/>
        <c:axId val="1896601151"/>
        <c:axId val="1896603071"/>
      </c:barChart>
      <c:catAx>
        <c:axId val="1896601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96603071"/>
        <c:crosses val="autoZero"/>
        <c:auto val="1"/>
        <c:lblAlgn val="ctr"/>
        <c:lblOffset val="100"/>
        <c:noMultiLvlLbl val="0"/>
      </c:catAx>
      <c:valAx>
        <c:axId val="1896603071"/>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96601151"/>
        <c:crosses val="autoZero"/>
        <c:crossBetween val="between"/>
      </c:valAx>
      <c:spPr>
        <a:noFill/>
        <a:ln>
          <a:noFill/>
        </a:ln>
        <a:effectLst/>
      </c:spPr>
    </c:plotArea>
    <c:legend>
      <c:legendPos val="b"/>
      <c:layout>
        <c:manualLayout>
          <c:xMode val="edge"/>
          <c:yMode val="edge"/>
          <c:x val="0.26041102857702009"/>
          <c:y val="0.92610982142650355"/>
          <c:w val="0.47709452732074537"/>
          <c:h val="7.2058183804853987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321826302567773E-2"/>
          <c:y val="3.0297054593534517E-2"/>
          <c:w val="0.94417446122140247"/>
          <c:h val="0.79867639360042653"/>
        </c:manualLayout>
      </c:layout>
      <c:barChart>
        <c:barDir val="col"/>
        <c:grouping val="clustered"/>
        <c:varyColors val="0"/>
        <c:ser>
          <c:idx val="0"/>
          <c:order val="0"/>
          <c:tx>
            <c:strRef>
              <c:f>'12. 3-YR CLOS GAPS BY SCHOOL '!$B$25</c:f>
              <c:strCache>
                <c:ptCount val="1"/>
                <c:pt idx="0">
                  <c:v>2022-23 Closing Gaps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'!$A$26:$A$34</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'12. 3-YR CLOS GAPS BY SCHOOL '!$B$26:$B$34</c:f>
              <c:numCache>
                <c:formatCode>General</c:formatCode>
                <c:ptCount val="9"/>
                <c:pt idx="0">
                  <c:v>52.5</c:v>
                </c:pt>
                <c:pt idx="1">
                  <c:v>66.7</c:v>
                </c:pt>
                <c:pt idx="2">
                  <c:v>50</c:v>
                </c:pt>
                <c:pt idx="3">
                  <c:v>72.2</c:v>
                </c:pt>
                <c:pt idx="4">
                  <c:v>35.700000000000003</c:v>
                </c:pt>
                <c:pt idx="5">
                  <c:v>56.3</c:v>
                </c:pt>
                <c:pt idx="6">
                  <c:v>85</c:v>
                </c:pt>
                <c:pt idx="7">
                  <c:v>98.2</c:v>
                </c:pt>
                <c:pt idx="8">
                  <c:v>45</c:v>
                </c:pt>
              </c:numCache>
            </c:numRef>
          </c:val>
          <c:extLst>
            <c:ext xmlns:c16="http://schemas.microsoft.com/office/drawing/2014/chart" uri="{C3380CC4-5D6E-409C-BE32-E72D297353CC}">
              <c16:uniqueId val="{00000000-5BA2-48E1-ADB9-3EC97C6A94E3}"/>
            </c:ext>
          </c:extLst>
        </c:ser>
        <c:ser>
          <c:idx val="1"/>
          <c:order val="1"/>
          <c:tx>
            <c:strRef>
              <c:f>'12. 3-YR CLOS GAPS BY SCHOOL '!$C$25</c:f>
              <c:strCache>
                <c:ptCount val="1"/>
                <c:pt idx="0">
                  <c:v>2023-24 Closing Gaps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'!$A$26:$A$34</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'12. 3-YR CLOS GAPS BY SCHOOL '!$C$26:$C$34</c:f>
              <c:numCache>
                <c:formatCode>0.0</c:formatCode>
                <c:ptCount val="9"/>
                <c:pt idx="0">
                  <c:v>68.3</c:v>
                </c:pt>
                <c:pt idx="1">
                  <c:v>48</c:v>
                </c:pt>
                <c:pt idx="2">
                  <c:v>17.899999999999999</c:v>
                </c:pt>
                <c:pt idx="3">
                  <c:v>84.6</c:v>
                </c:pt>
                <c:pt idx="4">
                  <c:v>86.8</c:v>
                </c:pt>
                <c:pt idx="5">
                  <c:v>53.6</c:v>
                </c:pt>
                <c:pt idx="6">
                  <c:v>34.1</c:v>
                </c:pt>
                <c:pt idx="7">
                  <c:v>80</c:v>
                </c:pt>
                <c:pt idx="8">
                  <c:v>91.7</c:v>
                </c:pt>
              </c:numCache>
            </c:numRef>
          </c:val>
          <c:extLst>
            <c:ext xmlns:c16="http://schemas.microsoft.com/office/drawing/2014/chart" uri="{C3380CC4-5D6E-409C-BE32-E72D297353CC}">
              <c16:uniqueId val="{00000001-5BA2-48E1-ADB9-3EC97C6A94E3}"/>
            </c:ext>
          </c:extLst>
        </c:ser>
        <c:ser>
          <c:idx val="2"/>
          <c:order val="2"/>
          <c:tx>
            <c:strRef>
              <c:f>'12. 3-YR CLOS GAPS BY SCHOOL '!$D$25</c:f>
              <c:strCache>
                <c:ptCount val="1"/>
                <c:pt idx="0">
                  <c:v>2024-25 Closing Gaps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'!$A$26:$A$34</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'12. 3-YR CLOS GAPS BY SCHOOL '!$D$26:$D$34</c:f>
              <c:numCache>
                <c:formatCode>General</c:formatCode>
                <c:ptCount val="9"/>
                <c:pt idx="0">
                  <c:v>86.3</c:v>
                </c:pt>
                <c:pt idx="1">
                  <c:v>55.9</c:v>
                </c:pt>
                <c:pt idx="2" formatCode="0.0">
                  <c:v>60</c:v>
                </c:pt>
                <c:pt idx="3" formatCode="0.0">
                  <c:v>66.7</c:v>
                </c:pt>
                <c:pt idx="4" formatCode="0.0">
                  <c:v>53.6</c:v>
                </c:pt>
                <c:pt idx="5" formatCode="0.0">
                  <c:v>72.7</c:v>
                </c:pt>
                <c:pt idx="6" formatCode="0.0">
                  <c:v>53.3</c:v>
                </c:pt>
                <c:pt idx="7" formatCode="0.0">
                  <c:v>51.8</c:v>
                </c:pt>
                <c:pt idx="8" formatCode="0.0">
                  <c:v>100</c:v>
                </c:pt>
              </c:numCache>
            </c:numRef>
          </c:val>
          <c:extLst>
            <c:ext xmlns:c16="http://schemas.microsoft.com/office/drawing/2014/chart" uri="{C3380CC4-5D6E-409C-BE32-E72D297353CC}">
              <c16:uniqueId val="{00000002-5BA2-48E1-ADB9-3EC97C6A94E3}"/>
            </c:ext>
          </c:extLst>
        </c:ser>
        <c:dLbls>
          <c:showLegendKey val="0"/>
          <c:showVal val="0"/>
          <c:showCatName val="0"/>
          <c:showSerName val="0"/>
          <c:showPercent val="0"/>
          <c:showBubbleSize val="0"/>
        </c:dLbls>
        <c:gapWidth val="219"/>
        <c:overlap val="-27"/>
        <c:axId val="1757528704"/>
        <c:axId val="1757542624"/>
      </c:barChart>
      <c:catAx>
        <c:axId val="175752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57542624"/>
        <c:crosses val="autoZero"/>
        <c:auto val="1"/>
        <c:lblAlgn val="ctr"/>
        <c:lblOffset val="100"/>
        <c:noMultiLvlLbl val="0"/>
      </c:catAx>
      <c:valAx>
        <c:axId val="175754262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75752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'12. 3-YR CLOS GAPS BY SCHOOL '!$B$35</c:f>
              <c:strCache>
                <c:ptCount val="1"/>
                <c:pt idx="0">
                  <c:v>2022-23 Closing Gaps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'!$A$36:$A$44</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c:v>
                </c:pt>
              </c:strCache>
            </c:strRef>
          </c:cat>
          <c:val>
            <c:numRef>
              <c:f>'12. 3-YR CLOS GAPS BY SCHOOL '!$B$36:$B$44</c:f>
              <c:numCache>
                <c:formatCode>General</c:formatCode>
                <c:ptCount val="9"/>
                <c:pt idx="0">
                  <c:v>67.5</c:v>
                </c:pt>
                <c:pt idx="1">
                  <c:v>47.1</c:v>
                </c:pt>
                <c:pt idx="2">
                  <c:v>75</c:v>
                </c:pt>
                <c:pt idx="3">
                  <c:v>56.8</c:v>
                </c:pt>
                <c:pt idx="4">
                  <c:v>100</c:v>
                </c:pt>
                <c:pt idx="5">
                  <c:v>35.4</c:v>
                </c:pt>
                <c:pt idx="6">
                  <c:v>62.5</c:v>
                </c:pt>
                <c:pt idx="7">
                  <c:v>60</c:v>
                </c:pt>
                <c:pt idx="8">
                  <c:v>50</c:v>
                </c:pt>
              </c:numCache>
            </c:numRef>
          </c:val>
          <c:extLst>
            <c:ext xmlns:c16="http://schemas.microsoft.com/office/drawing/2014/chart" uri="{C3380CC4-5D6E-409C-BE32-E72D297353CC}">
              <c16:uniqueId val="{00000000-A65C-4251-9340-FBD9F9F59088}"/>
            </c:ext>
          </c:extLst>
        </c:ser>
        <c:ser>
          <c:idx val="1"/>
          <c:order val="1"/>
          <c:tx>
            <c:strRef>
              <c:f>'12. 3-YR CLOS GAPS BY SCHOOL '!$C$35</c:f>
              <c:strCache>
                <c:ptCount val="1"/>
                <c:pt idx="0">
                  <c:v>2023-24 Closing Gaps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'!$A$36:$A$44</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c:v>
                </c:pt>
              </c:strCache>
            </c:strRef>
          </c:cat>
          <c:val>
            <c:numRef>
              <c:f>'12. 3-YR CLOS GAPS BY SCHOOL '!$C$36:$C$44</c:f>
              <c:numCache>
                <c:formatCode>0.0</c:formatCode>
                <c:ptCount val="9"/>
                <c:pt idx="0">
                  <c:v>81.7</c:v>
                </c:pt>
                <c:pt idx="1">
                  <c:v>26</c:v>
                </c:pt>
                <c:pt idx="2">
                  <c:v>50</c:v>
                </c:pt>
                <c:pt idx="3">
                  <c:v>28.1</c:v>
                </c:pt>
                <c:pt idx="4">
                  <c:v>45.8</c:v>
                </c:pt>
                <c:pt idx="5">
                  <c:v>25</c:v>
                </c:pt>
                <c:pt idx="6">
                  <c:v>54.2</c:v>
                </c:pt>
                <c:pt idx="7">
                  <c:v>59.4</c:v>
                </c:pt>
                <c:pt idx="8">
                  <c:v>0</c:v>
                </c:pt>
              </c:numCache>
            </c:numRef>
          </c:val>
          <c:extLst>
            <c:ext xmlns:c16="http://schemas.microsoft.com/office/drawing/2014/chart" uri="{C3380CC4-5D6E-409C-BE32-E72D297353CC}">
              <c16:uniqueId val="{00000001-A65C-4251-9340-FBD9F9F59088}"/>
            </c:ext>
          </c:extLst>
        </c:ser>
        <c:ser>
          <c:idx val="2"/>
          <c:order val="2"/>
          <c:tx>
            <c:strRef>
              <c:f>'12. 3-YR CLOS GAPS BY SCHOOL '!$D$35</c:f>
              <c:strCache>
                <c:ptCount val="1"/>
                <c:pt idx="0">
                  <c:v>2024-25 Closing Gaps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3-YR CLOS GAPS BY SCHOOL '!$A$36:$A$44</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c:v>
                </c:pt>
              </c:strCache>
            </c:strRef>
          </c:cat>
          <c:val>
            <c:numRef>
              <c:f>'12. 3-YR CLOS GAPS BY SCHOOL '!$D$36:$D$44</c:f>
              <c:numCache>
                <c:formatCode>0.0</c:formatCode>
                <c:ptCount val="9"/>
                <c:pt idx="0" formatCode="General">
                  <c:v>71.3</c:v>
                </c:pt>
                <c:pt idx="1">
                  <c:v>87.9</c:v>
                </c:pt>
                <c:pt idx="2">
                  <c:v>100</c:v>
                </c:pt>
                <c:pt idx="3">
                  <c:v>78.900000000000006</c:v>
                </c:pt>
                <c:pt idx="4">
                  <c:v>75</c:v>
                </c:pt>
                <c:pt idx="5">
                  <c:v>50</c:v>
                </c:pt>
                <c:pt idx="6">
                  <c:v>100</c:v>
                </c:pt>
                <c:pt idx="7">
                  <c:v>42.9</c:v>
                </c:pt>
                <c:pt idx="8">
                  <c:v>100</c:v>
                </c:pt>
              </c:numCache>
            </c:numRef>
          </c:val>
          <c:extLst>
            <c:ext xmlns:c16="http://schemas.microsoft.com/office/drawing/2014/chart" uri="{C3380CC4-5D6E-409C-BE32-E72D297353CC}">
              <c16:uniqueId val="{00000002-A65C-4251-9340-FBD9F9F59088}"/>
            </c:ext>
          </c:extLst>
        </c:ser>
        <c:dLbls>
          <c:showLegendKey val="0"/>
          <c:showVal val="0"/>
          <c:showCatName val="0"/>
          <c:showSerName val="0"/>
          <c:showPercent val="0"/>
          <c:showBubbleSize val="0"/>
        </c:dLbls>
        <c:gapWidth val="219"/>
        <c:overlap val="-27"/>
        <c:axId val="1757471584"/>
        <c:axId val="1757477344"/>
      </c:barChart>
      <c:catAx>
        <c:axId val="175747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57477344"/>
        <c:crosses val="autoZero"/>
        <c:auto val="1"/>
        <c:lblAlgn val="ctr"/>
        <c:lblOffset val="100"/>
        <c:noMultiLvlLbl val="0"/>
      </c:catAx>
      <c:valAx>
        <c:axId val="175747734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75747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006279812606111E-2"/>
          <c:y val="2.0599027353569183E-2"/>
          <c:w val="0.92990772083967754"/>
          <c:h val="0.53553579926150852"/>
        </c:manualLayout>
      </c:layout>
      <c:barChart>
        <c:barDir val="col"/>
        <c:grouping val="clustered"/>
        <c:varyColors val="0"/>
        <c:ser>
          <c:idx val="0"/>
          <c:order val="0"/>
          <c:tx>
            <c:strRef>
              <c:f>'13. 3-YR READINESS BY SCHOOL'!$B$1</c:f>
              <c:strCache>
                <c:ptCount val="1"/>
                <c:pt idx="0">
                  <c:v>2022-23 Readiness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'13. 3-YR READINESS BY SCHOOL'!$B$2:$B$24</c:f>
              <c:numCache>
                <c:formatCode>0.0</c:formatCode>
                <c:ptCount val="23"/>
                <c:pt idx="0">
                  <c:v>82.3</c:v>
                </c:pt>
                <c:pt idx="1">
                  <c:v>73.599999999999994</c:v>
                </c:pt>
                <c:pt idx="2">
                  <c:v>92.6</c:v>
                </c:pt>
                <c:pt idx="3">
                  <c:v>68.8</c:v>
                </c:pt>
                <c:pt idx="4">
                  <c:v>63.7</c:v>
                </c:pt>
                <c:pt idx="5">
                  <c:v>77.900000000000006</c:v>
                </c:pt>
                <c:pt idx="6">
                  <c:v>80.3</c:v>
                </c:pt>
                <c:pt idx="7">
                  <c:v>67.8</c:v>
                </c:pt>
                <c:pt idx="8">
                  <c:v>83.4</c:v>
                </c:pt>
                <c:pt idx="9">
                  <c:v>81.400000000000006</c:v>
                </c:pt>
                <c:pt idx="10">
                  <c:v>60</c:v>
                </c:pt>
                <c:pt idx="11">
                  <c:v>65.400000000000006</c:v>
                </c:pt>
                <c:pt idx="12">
                  <c:v>74.3</c:v>
                </c:pt>
                <c:pt idx="13">
                  <c:v>69.2</c:v>
                </c:pt>
                <c:pt idx="14">
                  <c:v>77.400000000000006</c:v>
                </c:pt>
                <c:pt idx="15">
                  <c:v>83.7</c:v>
                </c:pt>
                <c:pt idx="16">
                  <c:v>61.4</c:v>
                </c:pt>
                <c:pt idx="17">
                  <c:v>87.5</c:v>
                </c:pt>
                <c:pt idx="18">
                  <c:v>71.5</c:v>
                </c:pt>
                <c:pt idx="19">
                  <c:v>61.8</c:v>
                </c:pt>
                <c:pt idx="20">
                  <c:v>72</c:v>
                </c:pt>
                <c:pt idx="21">
                  <c:v>86.9</c:v>
                </c:pt>
                <c:pt idx="22">
                  <c:v>60.6</c:v>
                </c:pt>
              </c:numCache>
            </c:numRef>
          </c:val>
          <c:extLst>
            <c:ext xmlns:c16="http://schemas.microsoft.com/office/drawing/2014/chart" uri="{C3380CC4-5D6E-409C-BE32-E72D297353CC}">
              <c16:uniqueId val="{00000000-6F58-4599-A1D8-F0C4DF4683A0}"/>
            </c:ext>
          </c:extLst>
        </c:ser>
        <c:ser>
          <c:idx val="1"/>
          <c:order val="1"/>
          <c:tx>
            <c:strRef>
              <c:f>'13. 3-YR READINESS BY SCHOOL'!$C$1</c:f>
              <c:strCache>
                <c:ptCount val="1"/>
                <c:pt idx="0">
                  <c:v>2023-24 Readiness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'13. 3-YR READINESS BY SCHOOL'!$C$2:$C$24</c:f>
              <c:numCache>
                <c:formatCode>0.0</c:formatCode>
                <c:ptCount val="23"/>
                <c:pt idx="0">
                  <c:v>83.2</c:v>
                </c:pt>
                <c:pt idx="1">
                  <c:v>75.900000000000006</c:v>
                </c:pt>
                <c:pt idx="2">
                  <c:v>92</c:v>
                </c:pt>
                <c:pt idx="3">
                  <c:v>72.5</c:v>
                </c:pt>
                <c:pt idx="4">
                  <c:v>67.599999999999994</c:v>
                </c:pt>
                <c:pt idx="5">
                  <c:v>81.2</c:v>
                </c:pt>
                <c:pt idx="6">
                  <c:v>82.2</c:v>
                </c:pt>
                <c:pt idx="7">
                  <c:v>69</c:v>
                </c:pt>
                <c:pt idx="8">
                  <c:v>86.9</c:v>
                </c:pt>
                <c:pt idx="9">
                  <c:v>83.3</c:v>
                </c:pt>
                <c:pt idx="10">
                  <c:v>60.7</c:v>
                </c:pt>
                <c:pt idx="11">
                  <c:v>67.400000000000006</c:v>
                </c:pt>
                <c:pt idx="12">
                  <c:v>77.5</c:v>
                </c:pt>
                <c:pt idx="13">
                  <c:v>69.5</c:v>
                </c:pt>
                <c:pt idx="14">
                  <c:v>76.7</c:v>
                </c:pt>
                <c:pt idx="15">
                  <c:v>85.4</c:v>
                </c:pt>
                <c:pt idx="16">
                  <c:v>64.400000000000006</c:v>
                </c:pt>
                <c:pt idx="17">
                  <c:v>88</c:v>
                </c:pt>
                <c:pt idx="18">
                  <c:v>72.599999999999994</c:v>
                </c:pt>
                <c:pt idx="19">
                  <c:v>67.599999999999994</c:v>
                </c:pt>
                <c:pt idx="20">
                  <c:v>73.3</c:v>
                </c:pt>
                <c:pt idx="21">
                  <c:v>89</c:v>
                </c:pt>
                <c:pt idx="22">
                  <c:v>68.5</c:v>
                </c:pt>
              </c:numCache>
            </c:numRef>
          </c:val>
          <c:extLst>
            <c:ext xmlns:c16="http://schemas.microsoft.com/office/drawing/2014/chart" uri="{C3380CC4-5D6E-409C-BE32-E72D297353CC}">
              <c16:uniqueId val="{00000001-6F58-4599-A1D8-F0C4DF4683A0}"/>
            </c:ext>
          </c:extLst>
        </c:ser>
        <c:ser>
          <c:idx val="2"/>
          <c:order val="2"/>
          <c:tx>
            <c:strRef>
              <c:f>'13. 3-YR READINESS BY SCHOOL'!$D$1</c:f>
              <c:strCache>
                <c:ptCount val="1"/>
                <c:pt idx="0">
                  <c:v>2024-25 Readiness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SCHOOL'!$A$2:$A$24</c:f>
              <c:strCache>
                <c:ptCount val="23"/>
                <c:pt idx="0">
                  <c:v>State Score</c:v>
                </c:pt>
                <c:pt idx="1">
                  <c:v>District AVG - Elementary</c:v>
                </c:pt>
                <c:pt idx="2">
                  <c:v>Alexander II Magnet School</c:v>
                </c:pt>
                <c:pt idx="3">
                  <c:v>Bernd Elementary School</c:v>
                </c:pt>
                <c:pt idx="4">
                  <c:v>Bruce Elementary School</c:v>
                </c:pt>
                <c:pt idx="5">
                  <c:v>Burdell-Hunt Magnet School</c:v>
                </c:pt>
                <c:pt idx="6">
                  <c:v>Carter Elementary School</c:v>
                </c:pt>
                <c:pt idx="7">
                  <c:v>Hartley Elementary School</c:v>
                </c:pt>
                <c:pt idx="8">
                  <c:v>Heard Elementary School</c:v>
                </c:pt>
                <c:pt idx="9">
                  <c:v>Heritage Elementary School</c:v>
                </c:pt>
                <c:pt idx="10">
                  <c:v>Ingram-Pye Elementary School</c:v>
                </c:pt>
                <c:pt idx="11">
                  <c:v>John R Lewis Elem School</c:v>
                </c:pt>
                <c:pt idx="12">
                  <c:v>Lane Elementary School</c:v>
                </c:pt>
                <c:pt idx="13">
                  <c:v>Martin Luther King Jr Elem School</c:v>
                </c:pt>
                <c:pt idx="14">
                  <c:v>Porter Elementary School</c:v>
                </c:pt>
                <c:pt idx="15">
                  <c:v>Skyview Elementary School</c:v>
                </c:pt>
                <c:pt idx="16">
                  <c:v>Southfield Elementary School</c:v>
                </c:pt>
                <c:pt idx="17">
                  <c:v>Springdale Elementary School</c:v>
                </c:pt>
                <c:pt idx="18">
                  <c:v>Taylor Elementary School</c:v>
                </c:pt>
                <c:pt idx="19">
                  <c:v>Union Elementary School</c:v>
                </c:pt>
                <c:pt idx="20">
                  <c:v>Veterans Elementary School</c:v>
                </c:pt>
                <c:pt idx="21">
                  <c:v>Vineville Academy of the Arts</c:v>
                </c:pt>
                <c:pt idx="22">
                  <c:v>Williams Elementary School</c:v>
                </c:pt>
              </c:strCache>
            </c:strRef>
          </c:cat>
          <c:val>
            <c:numRef>
              <c:f>'13. 3-YR READINESS BY SCHOOL'!$D$2:$D$24</c:f>
              <c:numCache>
                <c:formatCode>0.0</c:formatCode>
                <c:ptCount val="23"/>
                <c:pt idx="0">
                  <c:v>84.1</c:v>
                </c:pt>
                <c:pt idx="1">
                  <c:v>77.7</c:v>
                </c:pt>
                <c:pt idx="2" formatCode="0.00">
                  <c:v>92</c:v>
                </c:pt>
                <c:pt idx="3" formatCode="0.00">
                  <c:v>76.7</c:v>
                </c:pt>
                <c:pt idx="4" formatCode="0.00">
                  <c:v>68.7</c:v>
                </c:pt>
                <c:pt idx="5" formatCode="0.00">
                  <c:v>83.2</c:v>
                </c:pt>
                <c:pt idx="6" formatCode="0.00">
                  <c:v>83.6</c:v>
                </c:pt>
                <c:pt idx="7" formatCode="0.00">
                  <c:v>73.7</c:v>
                </c:pt>
                <c:pt idx="8" formatCode="0.00">
                  <c:v>85.5</c:v>
                </c:pt>
                <c:pt idx="9" formatCode="0.00">
                  <c:v>83.4</c:v>
                </c:pt>
                <c:pt idx="10" formatCode="0.00">
                  <c:v>67.2</c:v>
                </c:pt>
                <c:pt idx="11" formatCode="0.00">
                  <c:v>69</c:v>
                </c:pt>
                <c:pt idx="12" formatCode="0.00">
                  <c:v>79.8</c:v>
                </c:pt>
                <c:pt idx="13" formatCode="0.00">
                  <c:v>73.400000000000006</c:v>
                </c:pt>
                <c:pt idx="14" formatCode="0.00">
                  <c:v>79.099999999999994</c:v>
                </c:pt>
                <c:pt idx="15" formatCode="0.00">
                  <c:v>85</c:v>
                </c:pt>
                <c:pt idx="16" formatCode="0.00">
                  <c:v>67.8</c:v>
                </c:pt>
                <c:pt idx="17" formatCode="0.00">
                  <c:v>88.4</c:v>
                </c:pt>
                <c:pt idx="18" formatCode="0.00">
                  <c:v>73.599999999999994</c:v>
                </c:pt>
                <c:pt idx="19" formatCode="0.00">
                  <c:v>70.400000000000006</c:v>
                </c:pt>
                <c:pt idx="20" formatCode="0.00">
                  <c:v>71.099999999999994</c:v>
                </c:pt>
                <c:pt idx="21" formatCode="0.00">
                  <c:v>85.5</c:v>
                </c:pt>
                <c:pt idx="22" formatCode="0.00">
                  <c:v>70.2</c:v>
                </c:pt>
              </c:numCache>
            </c:numRef>
          </c:val>
          <c:extLst>
            <c:ext xmlns:c16="http://schemas.microsoft.com/office/drawing/2014/chart" uri="{C3380CC4-5D6E-409C-BE32-E72D297353CC}">
              <c16:uniqueId val="{00000002-6F58-4599-A1D8-F0C4DF4683A0}"/>
            </c:ext>
          </c:extLst>
        </c:ser>
        <c:dLbls>
          <c:showLegendKey val="0"/>
          <c:showVal val="0"/>
          <c:showCatName val="0"/>
          <c:showSerName val="0"/>
          <c:showPercent val="0"/>
          <c:showBubbleSize val="0"/>
        </c:dLbls>
        <c:gapWidth val="219"/>
        <c:overlap val="-27"/>
        <c:axId val="1467191760"/>
        <c:axId val="1467195600"/>
      </c:barChart>
      <c:catAx>
        <c:axId val="146719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467195600"/>
        <c:crosses val="autoZero"/>
        <c:auto val="1"/>
        <c:lblAlgn val="ctr"/>
        <c:lblOffset val="100"/>
        <c:noMultiLvlLbl val="0"/>
      </c:catAx>
      <c:valAx>
        <c:axId val="146719560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46719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'13. 3-YR READINESS BY SCHOOL'!$B$25</c:f>
              <c:strCache>
                <c:ptCount val="1"/>
                <c:pt idx="0">
                  <c:v>2022-23 Readiness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SCHOOL'!$A$26:$A$34</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'13. 3-YR READINESS BY SCHOOL'!$B$26:$B$34</c:f>
              <c:numCache>
                <c:formatCode>0.0</c:formatCode>
                <c:ptCount val="9"/>
                <c:pt idx="0">
                  <c:v>82</c:v>
                </c:pt>
                <c:pt idx="1">
                  <c:v>71.900000000000006</c:v>
                </c:pt>
                <c:pt idx="2">
                  <c:v>69</c:v>
                </c:pt>
                <c:pt idx="3">
                  <c:v>60.7</c:v>
                </c:pt>
                <c:pt idx="4">
                  <c:v>75</c:v>
                </c:pt>
                <c:pt idx="5">
                  <c:v>81.3</c:v>
                </c:pt>
                <c:pt idx="6">
                  <c:v>72.599999999999994</c:v>
                </c:pt>
                <c:pt idx="7">
                  <c:v>70.8</c:v>
                </c:pt>
                <c:pt idx="8">
                  <c:v>80</c:v>
                </c:pt>
              </c:numCache>
            </c:numRef>
          </c:val>
          <c:extLst>
            <c:ext xmlns:c16="http://schemas.microsoft.com/office/drawing/2014/chart" uri="{C3380CC4-5D6E-409C-BE32-E72D297353CC}">
              <c16:uniqueId val="{00000000-FE02-4DC0-B35D-B330A0E47476}"/>
            </c:ext>
          </c:extLst>
        </c:ser>
        <c:ser>
          <c:idx val="1"/>
          <c:order val="1"/>
          <c:tx>
            <c:strRef>
              <c:f>'13. 3-YR READINESS BY SCHOOL'!$C$25</c:f>
              <c:strCache>
                <c:ptCount val="1"/>
                <c:pt idx="0">
                  <c:v>2023-24 Readiness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SCHOOL'!$A$26:$A$34</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'13. 3-YR READINESS BY SCHOOL'!$C$26:$C$34</c:f>
              <c:numCache>
                <c:formatCode>0.0</c:formatCode>
                <c:ptCount val="9"/>
                <c:pt idx="0">
                  <c:v>82.8</c:v>
                </c:pt>
                <c:pt idx="1">
                  <c:v>73</c:v>
                </c:pt>
                <c:pt idx="2">
                  <c:v>70</c:v>
                </c:pt>
                <c:pt idx="3">
                  <c:v>63.8</c:v>
                </c:pt>
                <c:pt idx="4">
                  <c:v>76.599999999999994</c:v>
                </c:pt>
                <c:pt idx="5">
                  <c:v>81.5</c:v>
                </c:pt>
                <c:pt idx="6">
                  <c:v>73</c:v>
                </c:pt>
                <c:pt idx="7">
                  <c:v>70.5</c:v>
                </c:pt>
                <c:pt idx="8">
                  <c:v>82.6</c:v>
                </c:pt>
              </c:numCache>
            </c:numRef>
          </c:val>
          <c:extLst>
            <c:ext xmlns:c16="http://schemas.microsoft.com/office/drawing/2014/chart" uri="{C3380CC4-5D6E-409C-BE32-E72D297353CC}">
              <c16:uniqueId val="{00000001-FE02-4DC0-B35D-B330A0E47476}"/>
            </c:ext>
          </c:extLst>
        </c:ser>
        <c:ser>
          <c:idx val="2"/>
          <c:order val="2"/>
          <c:tx>
            <c:strRef>
              <c:f>'13. 3-YR READINESS BY SCHOOL'!$D$25</c:f>
              <c:strCache>
                <c:ptCount val="1"/>
                <c:pt idx="0">
                  <c:v>2024-25 Readiness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SCHOOL'!$A$26:$A$34</c:f>
              <c:strCache>
                <c:ptCount val="9"/>
                <c:pt idx="0">
                  <c:v>State Score</c:v>
                </c:pt>
                <c:pt idx="1">
                  <c:v>District Average - Middle</c:v>
                </c:pt>
                <c:pt idx="2">
                  <c:v>Appling Middle School</c:v>
                </c:pt>
                <c:pt idx="3">
                  <c:v>Ballard-Hudson Middle School</c:v>
                </c:pt>
                <c:pt idx="4">
                  <c:v>Howard Middle School</c:v>
                </c:pt>
                <c:pt idx="5">
                  <c:v>Miller Magnet Middle School</c:v>
                </c:pt>
                <c:pt idx="6">
                  <c:v>Rutland Middle School</c:v>
                </c:pt>
                <c:pt idx="7">
                  <c:v>Weaver Middle School</c:v>
                </c:pt>
                <c:pt idx="8">
                  <c:v>VIP</c:v>
                </c:pt>
              </c:strCache>
            </c:strRef>
          </c:cat>
          <c:val>
            <c:numRef>
              <c:f>'13. 3-YR READINESS BY SCHOOL'!$D$26:$D$34</c:f>
              <c:numCache>
                <c:formatCode>0.0</c:formatCode>
                <c:ptCount val="9"/>
                <c:pt idx="0">
                  <c:v>83.2</c:v>
                </c:pt>
                <c:pt idx="1">
                  <c:v>73.3</c:v>
                </c:pt>
                <c:pt idx="2" formatCode="0.00">
                  <c:v>69.900000000000006</c:v>
                </c:pt>
                <c:pt idx="3" formatCode="0.00">
                  <c:v>63.7</c:v>
                </c:pt>
                <c:pt idx="4" formatCode="0.00">
                  <c:v>76.599999999999994</c:v>
                </c:pt>
                <c:pt idx="5" formatCode="0.00">
                  <c:v>80.8</c:v>
                </c:pt>
                <c:pt idx="6" formatCode="0.00">
                  <c:v>74.2</c:v>
                </c:pt>
                <c:pt idx="7" formatCode="0.00">
                  <c:v>71.3</c:v>
                </c:pt>
                <c:pt idx="8" formatCode="0.00">
                  <c:v>86.1</c:v>
                </c:pt>
              </c:numCache>
            </c:numRef>
          </c:val>
          <c:extLst>
            <c:ext xmlns:c16="http://schemas.microsoft.com/office/drawing/2014/chart" uri="{C3380CC4-5D6E-409C-BE32-E72D297353CC}">
              <c16:uniqueId val="{00000002-FE02-4DC0-B35D-B330A0E47476}"/>
            </c:ext>
          </c:extLst>
        </c:ser>
        <c:dLbls>
          <c:showLegendKey val="0"/>
          <c:showVal val="0"/>
          <c:showCatName val="0"/>
          <c:showSerName val="0"/>
          <c:showPercent val="0"/>
          <c:showBubbleSize val="0"/>
        </c:dLbls>
        <c:gapWidth val="219"/>
        <c:overlap val="-27"/>
        <c:axId val="1652092000"/>
        <c:axId val="1652098720"/>
      </c:barChart>
      <c:catAx>
        <c:axId val="165209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652098720"/>
        <c:crosses val="autoZero"/>
        <c:auto val="1"/>
        <c:lblAlgn val="ctr"/>
        <c:lblOffset val="100"/>
        <c:noMultiLvlLbl val="0"/>
      </c:catAx>
      <c:valAx>
        <c:axId val="165209872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65209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'13. 3-YR READINESS BY SCHOOL'!$B$36</c:f>
              <c:strCache>
                <c:ptCount val="1"/>
                <c:pt idx="0">
                  <c:v>2022-23 Readiness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SCHOOL'!$A$37:$A$45</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c:v>
                </c:pt>
              </c:strCache>
            </c:strRef>
          </c:cat>
          <c:val>
            <c:numRef>
              <c:f>'13. 3-YR READINESS BY SCHOOL'!$B$37:$B$45</c:f>
              <c:numCache>
                <c:formatCode>0.0</c:formatCode>
                <c:ptCount val="9"/>
                <c:pt idx="0">
                  <c:v>71.400000000000006</c:v>
                </c:pt>
                <c:pt idx="1">
                  <c:v>60.2</c:v>
                </c:pt>
                <c:pt idx="2">
                  <c:v>67.2</c:v>
                </c:pt>
                <c:pt idx="3">
                  <c:v>70.2</c:v>
                </c:pt>
                <c:pt idx="4">
                  <c:v>56.7</c:v>
                </c:pt>
                <c:pt idx="5">
                  <c:v>65</c:v>
                </c:pt>
                <c:pt idx="6">
                  <c:v>48.3</c:v>
                </c:pt>
                <c:pt idx="7">
                  <c:v>55.3</c:v>
                </c:pt>
                <c:pt idx="8">
                  <c:v>52.2</c:v>
                </c:pt>
              </c:numCache>
            </c:numRef>
          </c:val>
          <c:extLst>
            <c:ext xmlns:c16="http://schemas.microsoft.com/office/drawing/2014/chart" uri="{C3380CC4-5D6E-409C-BE32-E72D297353CC}">
              <c16:uniqueId val="{00000000-BE4B-4931-BAEB-8E1CBC38EAF9}"/>
            </c:ext>
          </c:extLst>
        </c:ser>
        <c:ser>
          <c:idx val="1"/>
          <c:order val="1"/>
          <c:tx>
            <c:strRef>
              <c:f>'13. 3-YR READINESS BY SCHOOL'!$C$36</c:f>
              <c:strCache>
                <c:ptCount val="1"/>
                <c:pt idx="0">
                  <c:v>2023-24 Readiness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SCHOOL'!$A$37:$A$45</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c:v>
                </c:pt>
              </c:strCache>
            </c:strRef>
          </c:cat>
          <c:val>
            <c:numRef>
              <c:f>'13. 3-YR READINESS BY SCHOOL'!$C$37:$C$45</c:f>
              <c:numCache>
                <c:formatCode>0.0</c:formatCode>
                <c:ptCount val="9"/>
                <c:pt idx="0">
                  <c:v>73.3</c:v>
                </c:pt>
                <c:pt idx="1">
                  <c:v>60.2</c:v>
                </c:pt>
                <c:pt idx="2">
                  <c:v>68</c:v>
                </c:pt>
                <c:pt idx="3">
                  <c:v>64.3</c:v>
                </c:pt>
                <c:pt idx="4">
                  <c:v>58.8</c:v>
                </c:pt>
                <c:pt idx="5">
                  <c:v>70.5</c:v>
                </c:pt>
                <c:pt idx="6">
                  <c:v>48.5</c:v>
                </c:pt>
                <c:pt idx="7">
                  <c:v>56.7</c:v>
                </c:pt>
                <c:pt idx="8">
                  <c:v>51.2</c:v>
                </c:pt>
              </c:numCache>
            </c:numRef>
          </c:val>
          <c:extLst>
            <c:ext xmlns:c16="http://schemas.microsoft.com/office/drawing/2014/chart" uri="{C3380CC4-5D6E-409C-BE32-E72D297353CC}">
              <c16:uniqueId val="{00000001-BE4B-4931-BAEB-8E1CBC38EAF9}"/>
            </c:ext>
          </c:extLst>
        </c:ser>
        <c:ser>
          <c:idx val="2"/>
          <c:order val="2"/>
          <c:tx>
            <c:strRef>
              <c:f>'13. 3-YR READINESS BY SCHOOL'!$D$36</c:f>
              <c:strCache>
                <c:ptCount val="1"/>
                <c:pt idx="0">
                  <c:v>2024-25 Readiness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 3-YR READINESS BY SCHOOL'!$A$37:$A$45</c:f>
              <c:strCache>
                <c:ptCount val="9"/>
                <c:pt idx="0">
                  <c:v>State Score</c:v>
                </c:pt>
                <c:pt idx="1">
                  <c:v>District Average - High School</c:v>
                </c:pt>
                <c:pt idx="2">
                  <c:v>Central High School</c:v>
                </c:pt>
                <c:pt idx="3">
                  <c:v>Howard High School</c:v>
                </c:pt>
                <c:pt idx="4">
                  <c:v>Northeast Magnet High School</c:v>
                </c:pt>
                <c:pt idx="5">
                  <c:v>Rutland High School</c:v>
                </c:pt>
                <c:pt idx="6">
                  <c:v>Southwest High School</c:v>
                </c:pt>
                <c:pt idx="7">
                  <c:v>Westside High School</c:v>
                </c:pt>
                <c:pt idx="8">
                  <c:v>VIP</c:v>
                </c:pt>
              </c:strCache>
            </c:strRef>
          </c:cat>
          <c:val>
            <c:numRef>
              <c:f>'13. 3-YR READINESS BY SCHOOL'!$D$37:$D$45</c:f>
              <c:numCache>
                <c:formatCode>0.0</c:formatCode>
                <c:ptCount val="9"/>
                <c:pt idx="0">
                  <c:v>75.400000000000006</c:v>
                </c:pt>
                <c:pt idx="1">
                  <c:v>63.2</c:v>
                </c:pt>
                <c:pt idx="2" formatCode="0.00">
                  <c:v>73.7</c:v>
                </c:pt>
                <c:pt idx="3" formatCode="0.00">
                  <c:v>68.8</c:v>
                </c:pt>
                <c:pt idx="4" formatCode="0.00">
                  <c:v>60.2</c:v>
                </c:pt>
                <c:pt idx="5" formatCode="0.00">
                  <c:v>67.900000000000006</c:v>
                </c:pt>
                <c:pt idx="6" formatCode="0.00">
                  <c:v>54.2</c:v>
                </c:pt>
                <c:pt idx="7" formatCode="0.00">
                  <c:v>57</c:v>
                </c:pt>
                <c:pt idx="8" formatCode="0.00">
                  <c:v>58.3</c:v>
                </c:pt>
              </c:numCache>
            </c:numRef>
          </c:val>
          <c:extLst>
            <c:ext xmlns:c16="http://schemas.microsoft.com/office/drawing/2014/chart" uri="{C3380CC4-5D6E-409C-BE32-E72D297353CC}">
              <c16:uniqueId val="{00000002-BE4B-4931-BAEB-8E1CBC38EAF9}"/>
            </c:ext>
          </c:extLst>
        </c:ser>
        <c:dLbls>
          <c:showLegendKey val="0"/>
          <c:showVal val="0"/>
          <c:showCatName val="0"/>
          <c:showSerName val="0"/>
          <c:showPercent val="0"/>
          <c:showBubbleSize val="0"/>
        </c:dLbls>
        <c:gapWidth val="219"/>
        <c:overlap val="-27"/>
        <c:axId val="2129885919"/>
        <c:axId val="2129891199"/>
      </c:barChart>
      <c:catAx>
        <c:axId val="2129885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2129891199"/>
        <c:crosses val="autoZero"/>
        <c:auto val="1"/>
        <c:lblAlgn val="ctr"/>
        <c:lblOffset val="100"/>
        <c:noMultiLvlLbl val="0"/>
      </c:catAx>
      <c:valAx>
        <c:axId val="2129891199"/>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1298859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B1F0B4-8BED-405D-8BB4-3BC15F09F60B}"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E7F3B6-3F4A-4793-A640-DC99B26E9CCE}" type="slidenum">
              <a:rPr lang="en-US" smtClean="0"/>
              <a:t>‹#›</a:t>
            </a:fld>
            <a:endParaRPr lang="en-US"/>
          </a:p>
        </p:txBody>
      </p:sp>
    </p:spTree>
    <p:extLst>
      <p:ext uri="{BB962C8B-B14F-4D97-AF65-F5344CB8AC3E}">
        <p14:creationId xmlns:p14="http://schemas.microsoft.com/office/powerpoint/2010/main" val="1774167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3EDD2-0C21-297D-F0FD-092678F03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0EAB93-F243-8A2F-1958-ECBCC36A6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AEE14-8E71-41CE-3902-4AB9E76DC3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BA7F63-E8D6-D7CB-C819-F3F9AB23A9C4}"/>
              </a:ext>
            </a:extLst>
          </p:cNvPr>
          <p:cNvSpPr>
            <a:spLocks noGrp="1"/>
          </p:cNvSpPr>
          <p:nvPr>
            <p:ph type="sldNum" sz="quarter" idx="5"/>
          </p:nvPr>
        </p:nvSpPr>
        <p:spPr/>
        <p:txBody>
          <a:bodyPr/>
          <a:lstStyle/>
          <a:p>
            <a:fld id="{6F389052-FC7E-41DD-93A4-30E17920B0A0}" type="slidenum">
              <a:rPr lang="en-US" smtClean="0"/>
              <a:t>2</a:t>
            </a:fld>
            <a:endParaRPr lang="en-US"/>
          </a:p>
        </p:txBody>
      </p:sp>
    </p:spTree>
    <p:extLst>
      <p:ext uri="{BB962C8B-B14F-4D97-AF65-F5344CB8AC3E}">
        <p14:creationId xmlns:p14="http://schemas.microsoft.com/office/powerpoint/2010/main" val="663268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D2FE8-26E0-B13E-818E-B9FF977BE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1D23D-4145-B646-C9C1-35CED889C9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F1860-280E-9BBD-42C4-415EBD10B4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8BF799-4264-FE89-50A9-97D4E8C9EEB6}"/>
              </a:ext>
            </a:extLst>
          </p:cNvPr>
          <p:cNvSpPr>
            <a:spLocks noGrp="1"/>
          </p:cNvSpPr>
          <p:nvPr>
            <p:ph type="sldNum" sz="quarter" idx="5"/>
          </p:nvPr>
        </p:nvSpPr>
        <p:spPr/>
        <p:txBody>
          <a:bodyPr/>
          <a:lstStyle/>
          <a:p>
            <a:fld id="{6F389052-FC7E-41DD-93A4-30E17920B0A0}" type="slidenum">
              <a:rPr lang="en-US" smtClean="0"/>
              <a:t>3</a:t>
            </a:fld>
            <a:endParaRPr lang="en-US"/>
          </a:p>
        </p:txBody>
      </p:sp>
    </p:spTree>
    <p:extLst>
      <p:ext uri="{BB962C8B-B14F-4D97-AF65-F5344CB8AC3E}">
        <p14:creationId xmlns:p14="http://schemas.microsoft.com/office/powerpoint/2010/main" val="1516818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58F79-3CC6-4748-CBA3-A9DF05914F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26AE4-9661-C346-EB28-350E46E41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AE8E6-42DA-3534-64FA-713A557662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81DD5D-1430-6993-B5AA-328FF7C35BB3}"/>
              </a:ext>
            </a:extLst>
          </p:cNvPr>
          <p:cNvSpPr>
            <a:spLocks noGrp="1"/>
          </p:cNvSpPr>
          <p:nvPr>
            <p:ph type="sldNum" sz="quarter" idx="5"/>
          </p:nvPr>
        </p:nvSpPr>
        <p:spPr/>
        <p:txBody>
          <a:bodyPr/>
          <a:lstStyle/>
          <a:p>
            <a:fld id="{6F389052-FC7E-41DD-93A4-30E17920B0A0}" type="slidenum">
              <a:rPr lang="en-US" smtClean="0"/>
              <a:t>4</a:t>
            </a:fld>
            <a:endParaRPr lang="en-US"/>
          </a:p>
        </p:txBody>
      </p:sp>
    </p:spTree>
    <p:extLst>
      <p:ext uri="{BB962C8B-B14F-4D97-AF65-F5344CB8AC3E}">
        <p14:creationId xmlns:p14="http://schemas.microsoft.com/office/powerpoint/2010/main" val="3476099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A8ECE-2B7B-6526-0F49-32930DF4D4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BCF94-520B-234B-4A64-FFF804EDA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E05BDA-31F5-0B7C-810D-23EE4CCCE3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4FFEFE-8238-BBD9-B1CA-38DAA84EE6E0}"/>
              </a:ext>
            </a:extLst>
          </p:cNvPr>
          <p:cNvSpPr>
            <a:spLocks noGrp="1"/>
          </p:cNvSpPr>
          <p:nvPr>
            <p:ph type="sldNum" sz="quarter" idx="5"/>
          </p:nvPr>
        </p:nvSpPr>
        <p:spPr/>
        <p:txBody>
          <a:bodyPr/>
          <a:lstStyle/>
          <a:p>
            <a:fld id="{6F389052-FC7E-41DD-93A4-30E17920B0A0}" type="slidenum">
              <a:rPr lang="en-US" smtClean="0"/>
              <a:t>5</a:t>
            </a:fld>
            <a:endParaRPr lang="en-US"/>
          </a:p>
        </p:txBody>
      </p:sp>
    </p:spTree>
    <p:extLst>
      <p:ext uri="{BB962C8B-B14F-4D97-AF65-F5344CB8AC3E}">
        <p14:creationId xmlns:p14="http://schemas.microsoft.com/office/powerpoint/2010/main" val="2059731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07916-1232-D8F3-8D16-E58978C77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64E84-903D-2A8C-E257-4BB986FDEC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75BDE9-7B3A-3123-6736-41205F7002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B7EC96-9027-DE3F-0C18-79180CA755FA}"/>
              </a:ext>
            </a:extLst>
          </p:cNvPr>
          <p:cNvSpPr>
            <a:spLocks noGrp="1"/>
          </p:cNvSpPr>
          <p:nvPr>
            <p:ph type="sldNum" sz="quarter" idx="5"/>
          </p:nvPr>
        </p:nvSpPr>
        <p:spPr/>
        <p:txBody>
          <a:bodyPr/>
          <a:lstStyle/>
          <a:p>
            <a:fld id="{6F389052-FC7E-41DD-93A4-30E17920B0A0}" type="slidenum">
              <a:rPr lang="en-US" smtClean="0"/>
              <a:t>6</a:t>
            </a:fld>
            <a:endParaRPr lang="en-US"/>
          </a:p>
        </p:txBody>
      </p:sp>
    </p:spTree>
    <p:extLst>
      <p:ext uri="{BB962C8B-B14F-4D97-AF65-F5344CB8AC3E}">
        <p14:creationId xmlns:p14="http://schemas.microsoft.com/office/powerpoint/2010/main" val="246777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02486-24BD-9E4E-A003-E89F8CED2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195AC-7237-26BB-2636-D48092F76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C2935-9912-755B-FEA6-2BF59C1546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4E10FF-533C-8E9B-5693-8F7165230C47}"/>
              </a:ext>
            </a:extLst>
          </p:cNvPr>
          <p:cNvSpPr>
            <a:spLocks noGrp="1"/>
          </p:cNvSpPr>
          <p:nvPr>
            <p:ph type="sldNum" sz="quarter" idx="5"/>
          </p:nvPr>
        </p:nvSpPr>
        <p:spPr/>
        <p:txBody>
          <a:bodyPr/>
          <a:lstStyle/>
          <a:p>
            <a:fld id="{6F389052-FC7E-41DD-93A4-30E17920B0A0}" type="slidenum">
              <a:rPr lang="en-US" smtClean="0"/>
              <a:t>7</a:t>
            </a:fld>
            <a:endParaRPr lang="en-US"/>
          </a:p>
        </p:txBody>
      </p:sp>
    </p:spTree>
    <p:extLst>
      <p:ext uri="{BB962C8B-B14F-4D97-AF65-F5344CB8AC3E}">
        <p14:creationId xmlns:p14="http://schemas.microsoft.com/office/powerpoint/2010/main" val="1855901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04B32-A71F-116C-ABC0-816C70B70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D6A7A-F477-F54E-C857-B7D81E049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D0F11-85EC-1D4A-9897-BB70F05B4D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5DFE62-3248-CC89-D777-4C9A736345F4}"/>
              </a:ext>
            </a:extLst>
          </p:cNvPr>
          <p:cNvSpPr>
            <a:spLocks noGrp="1"/>
          </p:cNvSpPr>
          <p:nvPr>
            <p:ph type="sldNum" sz="quarter" idx="5"/>
          </p:nvPr>
        </p:nvSpPr>
        <p:spPr/>
        <p:txBody>
          <a:bodyPr/>
          <a:lstStyle/>
          <a:p>
            <a:fld id="{6F389052-FC7E-41DD-93A4-30E17920B0A0}" type="slidenum">
              <a:rPr lang="en-US" smtClean="0"/>
              <a:t>8</a:t>
            </a:fld>
            <a:endParaRPr lang="en-US"/>
          </a:p>
        </p:txBody>
      </p:sp>
    </p:spTree>
    <p:extLst>
      <p:ext uri="{BB962C8B-B14F-4D97-AF65-F5344CB8AC3E}">
        <p14:creationId xmlns:p14="http://schemas.microsoft.com/office/powerpoint/2010/main" val="211284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3B6EC-D498-C1D5-ADC2-97E1DC6CD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F191D-369E-B9C2-66BB-B0CD9F567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03C622-7554-60CF-16C3-762FACB41A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0AA652-2FE9-B5E1-3221-734FAD2A51E1}"/>
              </a:ext>
            </a:extLst>
          </p:cNvPr>
          <p:cNvSpPr>
            <a:spLocks noGrp="1"/>
          </p:cNvSpPr>
          <p:nvPr>
            <p:ph type="sldNum" sz="quarter" idx="5"/>
          </p:nvPr>
        </p:nvSpPr>
        <p:spPr/>
        <p:txBody>
          <a:bodyPr/>
          <a:lstStyle/>
          <a:p>
            <a:fld id="{6F389052-FC7E-41DD-93A4-30E17920B0A0}" type="slidenum">
              <a:rPr lang="en-US" smtClean="0"/>
              <a:t>9</a:t>
            </a:fld>
            <a:endParaRPr lang="en-US"/>
          </a:p>
        </p:txBody>
      </p:sp>
    </p:spTree>
    <p:extLst>
      <p:ext uri="{BB962C8B-B14F-4D97-AF65-F5344CB8AC3E}">
        <p14:creationId xmlns:p14="http://schemas.microsoft.com/office/powerpoint/2010/main" val="2982672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4E9AB-5633-BA1B-C0E3-A201F8E71B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45A4F-23F9-A9BA-D4A2-642D8BD69B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989F04-9A0D-6E9B-5DA4-A3A3C64F4E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EB43D2-84AE-E1CD-F945-FE15A4E438DE}"/>
              </a:ext>
            </a:extLst>
          </p:cNvPr>
          <p:cNvSpPr>
            <a:spLocks noGrp="1"/>
          </p:cNvSpPr>
          <p:nvPr>
            <p:ph type="sldNum" sz="quarter" idx="5"/>
          </p:nvPr>
        </p:nvSpPr>
        <p:spPr/>
        <p:txBody>
          <a:bodyPr/>
          <a:lstStyle/>
          <a:p>
            <a:fld id="{6F389052-FC7E-41DD-93A4-30E17920B0A0}" type="slidenum">
              <a:rPr lang="en-US" smtClean="0"/>
              <a:t>10</a:t>
            </a:fld>
            <a:endParaRPr lang="en-US"/>
          </a:p>
        </p:txBody>
      </p:sp>
    </p:spTree>
    <p:extLst>
      <p:ext uri="{BB962C8B-B14F-4D97-AF65-F5344CB8AC3E}">
        <p14:creationId xmlns:p14="http://schemas.microsoft.com/office/powerpoint/2010/main" val="1752159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53818-1E67-2B1E-5794-97EBCAB02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FEB9B-956B-12FF-4707-D1FD86EFB5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41E6D-458E-0D12-911D-FAA6FC5E5C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BC7AD9-65D3-2327-646F-6360F3531C1A}"/>
              </a:ext>
            </a:extLst>
          </p:cNvPr>
          <p:cNvSpPr>
            <a:spLocks noGrp="1"/>
          </p:cNvSpPr>
          <p:nvPr>
            <p:ph type="sldNum" sz="quarter" idx="5"/>
          </p:nvPr>
        </p:nvSpPr>
        <p:spPr/>
        <p:txBody>
          <a:bodyPr/>
          <a:lstStyle/>
          <a:p>
            <a:fld id="{6F389052-FC7E-41DD-93A4-30E17920B0A0}" type="slidenum">
              <a:rPr lang="en-US" smtClean="0"/>
              <a:t>11</a:t>
            </a:fld>
            <a:endParaRPr lang="en-US"/>
          </a:p>
        </p:txBody>
      </p:sp>
    </p:spTree>
    <p:extLst>
      <p:ext uri="{BB962C8B-B14F-4D97-AF65-F5344CB8AC3E}">
        <p14:creationId xmlns:p14="http://schemas.microsoft.com/office/powerpoint/2010/main" val="460626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47996-6689-C8B0-FF89-E323CDFC3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BC5EE-4BBC-A8FA-9ECB-C895756BA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59921C-4748-E5DC-E5A4-0C0D8D0FAB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93A0E4-9A5D-E3E7-1A0A-39F4A01B2B57}"/>
              </a:ext>
            </a:extLst>
          </p:cNvPr>
          <p:cNvSpPr>
            <a:spLocks noGrp="1"/>
          </p:cNvSpPr>
          <p:nvPr>
            <p:ph type="sldNum" sz="quarter" idx="5"/>
          </p:nvPr>
        </p:nvSpPr>
        <p:spPr/>
        <p:txBody>
          <a:bodyPr/>
          <a:lstStyle/>
          <a:p>
            <a:fld id="{6F389052-FC7E-41DD-93A4-30E17920B0A0}" type="slidenum">
              <a:rPr lang="en-US" smtClean="0"/>
              <a:t>12</a:t>
            </a:fld>
            <a:endParaRPr lang="en-US"/>
          </a:p>
        </p:txBody>
      </p:sp>
    </p:spTree>
    <p:extLst>
      <p:ext uri="{BB962C8B-B14F-4D97-AF65-F5344CB8AC3E}">
        <p14:creationId xmlns:p14="http://schemas.microsoft.com/office/powerpoint/2010/main" val="3040146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C3FAE-1D1E-379E-23E1-B1CAD9B7D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E6C60-577E-5CB3-072A-5B569B238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0D0021-0CC0-BA14-1301-532AECD05B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E459F5-09B5-395E-4544-FBAAAC287549}"/>
              </a:ext>
            </a:extLst>
          </p:cNvPr>
          <p:cNvSpPr>
            <a:spLocks noGrp="1"/>
          </p:cNvSpPr>
          <p:nvPr>
            <p:ph type="sldNum" sz="quarter" idx="5"/>
          </p:nvPr>
        </p:nvSpPr>
        <p:spPr/>
        <p:txBody>
          <a:bodyPr/>
          <a:lstStyle/>
          <a:p>
            <a:fld id="{6F389052-FC7E-41DD-93A4-30E17920B0A0}" type="slidenum">
              <a:rPr lang="en-US" smtClean="0"/>
              <a:t>13</a:t>
            </a:fld>
            <a:endParaRPr lang="en-US"/>
          </a:p>
        </p:txBody>
      </p:sp>
    </p:spTree>
    <p:extLst>
      <p:ext uri="{BB962C8B-B14F-4D97-AF65-F5344CB8AC3E}">
        <p14:creationId xmlns:p14="http://schemas.microsoft.com/office/powerpoint/2010/main" val="1409162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1B1FD-7315-56B2-9275-FB59D0CB5E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11F541-3515-5BB9-5B69-DC26765C80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9C2E8D-6C0F-AE32-9DFD-B126483FCFEA}"/>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5" name="Footer Placeholder 4">
            <a:extLst>
              <a:ext uri="{FF2B5EF4-FFF2-40B4-BE49-F238E27FC236}">
                <a16:creationId xmlns:a16="http://schemas.microsoft.com/office/drawing/2014/main" id="{D6563BEE-E0C0-7A00-61C2-DAC72DADA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0BBADA-BC19-C7DB-3D4D-465838E3F35A}"/>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1388901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4612-F311-0E60-30BA-145E193794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CE10BE-8E1B-4B57-8DEF-AA2452AEC2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DCE297-5061-C6C3-31E4-64247AD2A568}"/>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5" name="Footer Placeholder 4">
            <a:extLst>
              <a:ext uri="{FF2B5EF4-FFF2-40B4-BE49-F238E27FC236}">
                <a16:creationId xmlns:a16="http://schemas.microsoft.com/office/drawing/2014/main" id="{7C905E80-CC42-D3C8-F989-A2B2936E9E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AC4697-5596-1B05-0FDB-B36D0D75B613}"/>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674503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9F73-502D-23EA-7C18-F7D3119767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07046A-3F92-3BB7-3743-6EF9E419D6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33F085-A864-F6C3-99E2-EAD3DEDA9A3D}"/>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5" name="Footer Placeholder 4">
            <a:extLst>
              <a:ext uri="{FF2B5EF4-FFF2-40B4-BE49-F238E27FC236}">
                <a16:creationId xmlns:a16="http://schemas.microsoft.com/office/drawing/2014/main" id="{06B0BC9A-C01A-294E-2B51-F3C0785E41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28E8B-41E7-BC75-C2C1-1527EBFA220D}"/>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3964119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E1516-783B-C680-2C70-43721D19DB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CC4534-1F85-19B3-57DB-395E493E45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275F0F-7030-7E5C-6F78-19C78BF17A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583991-C36E-D48F-00FC-41CD0E1C516F}"/>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6" name="Footer Placeholder 5">
            <a:extLst>
              <a:ext uri="{FF2B5EF4-FFF2-40B4-BE49-F238E27FC236}">
                <a16:creationId xmlns:a16="http://schemas.microsoft.com/office/drawing/2014/main" id="{2E48FF10-AF34-9AC8-2D82-D0CA2D729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D35A4A-6402-930E-5E53-D65EF6558D3A}"/>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3784293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01766-F3DF-CA16-1DAA-2D148322C5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515F53-96A5-EC3E-A67A-3CFFE1F35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6BE156-89EA-F553-02B3-9042B4B74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A0C3AE-6900-AAEE-1F55-2BEFDEB988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C00C6A-7EDB-D039-AF9B-B52224838A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0ED9E4-5571-6497-C349-D6D3C55A10F1}"/>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8" name="Footer Placeholder 7">
            <a:extLst>
              <a:ext uri="{FF2B5EF4-FFF2-40B4-BE49-F238E27FC236}">
                <a16:creationId xmlns:a16="http://schemas.microsoft.com/office/drawing/2014/main" id="{6A65F52C-0881-97EF-A670-B146EA9B1A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9D20B4-BDE6-2E0D-F4B1-5CCEA2981330}"/>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4232454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4C418-2B1F-AECA-B2FA-F9073F519C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D730A0-7315-56B6-EB69-0FF4E9ADBDD5}"/>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4" name="Footer Placeholder 3">
            <a:extLst>
              <a:ext uri="{FF2B5EF4-FFF2-40B4-BE49-F238E27FC236}">
                <a16:creationId xmlns:a16="http://schemas.microsoft.com/office/drawing/2014/main" id="{04B4F4E0-0A68-0E48-87F8-33C88BFD7D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3BD52B-8FBC-D6ED-DD42-591BDD61CD3D}"/>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378884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FF2DF0-21B6-3024-32FA-66770996802D}"/>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3" name="Footer Placeholder 2">
            <a:extLst>
              <a:ext uri="{FF2B5EF4-FFF2-40B4-BE49-F238E27FC236}">
                <a16:creationId xmlns:a16="http://schemas.microsoft.com/office/drawing/2014/main" id="{4768F1BA-B3D4-6F17-5784-36A756C6DF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5707DA-40CF-1AA4-204F-69C1B122D0BC}"/>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1798829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976B6-1334-FB0C-12DC-39E210614C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5594F4-6E33-2F18-13ED-D3EB62AA00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98303-09C1-C88A-9FB2-3FDFF5C37F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774748-FCB3-ED7A-1AC6-3A1AEF9BCA8C}"/>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6" name="Footer Placeholder 5">
            <a:extLst>
              <a:ext uri="{FF2B5EF4-FFF2-40B4-BE49-F238E27FC236}">
                <a16:creationId xmlns:a16="http://schemas.microsoft.com/office/drawing/2014/main" id="{816B8EE3-1315-F0AA-A5EC-59F121A0C7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86838-1050-EBC2-EC69-AC30FE6D8049}"/>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3346358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99E8-58B4-506D-EE83-BAF89FE353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EC6E51-0417-0946-ECF9-D699FCC0C4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23070A-463C-F49F-04C5-D891429820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036DE8-23D6-B87F-5936-DAD24D1D796E}"/>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6" name="Footer Placeholder 5">
            <a:extLst>
              <a:ext uri="{FF2B5EF4-FFF2-40B4-BE49-F238E27FC236}">
                <a16:creationId xmlns:a16="http://schemas.microsoft.com/office/drawing/2014/main" id="{FCA2849D-3826-2F24-CF86-62B7A56FF0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B6CBA-80DE-C740-A2AF-95F44DC2E7C2}"/>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1560075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DC135-0B35-2D42-1DBF-074917EBCE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96C797-DF62-D5C0-FF29-A12F233197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EBC773-B7F6-F6D1-0FBE-D8FABDE63185}"/>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5" name="Footer Placeholder 4">
            <a:extLst>
              <a:ext uri="{FF2B5EF4-FFF2-40B4-BE49-F238E27FC236}">
                <a16:creationId xmlns:a16="http://schemas.microsoft.com/office/drawing/2014/main" id="{31D99A20-0A08-DA0B-6C70-BBE3C4BD99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09D9F2-EF07-3DF3-2EBD-2B467791F0BF}"/>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312888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182A27-265B-D8FC-C676-A61D56C40A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2F49FC-DC6F-E325-1912-CFC5A5A267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888576-11FE-DCEA-743F-2F30E748C043}"/>
              </a:ext>
            </a:extLst>
          </p:cNvPr>
          <p:cNvSpPr>
            <a:spLocks noGrp="1"/>
          </p:cNvSpPr>
          <p:nvPr>
            <p:ph type="dt" sz="half" idx="10"/>
          </p:nvPr>
        </p:nvSpPr>
        <p:spPr/>
        <p:txBody>
          <a:bodyPr/>
          <a:lstStyle/>
          <a:p>
            <a:fld id="{B10948B7-78E6-445A-B8F7-0E670DDA327B}" type="datetimeFigureOut">
              <a:rPr lang="en-US" smtClean="0"/>
              <a:t>1/14/2026</a:t>
            </a:fld>
            <a:endParaRPr lang="en-US"/>
          </a:p>
        </p:txBody>
      </p:sp>
      <p:sp>
        <p:nvSpPr>
          <p:cNvPr id="5" name="Footer Placeholder 4">
            <a:extLst>
              <a:ext uri="{FF2B5EF4-FFF2-40B4-BE49-F238E27FC236}">
                <a16:creationId xmlns:a16="http://schemas.microsoft.com/office/drawing/2014/main" id="{9CBB27A4-E432-FA96-CE90-2B2BCB0EC1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8E5BC1-B2B5-3AB5-C65D-594868DCA648}"/>
              </a:ext>
            </a:extLst>
          </p:cNvPr>
          <p:cNvSpPr>
            <a:spLocks noGrp="1"/>
          </p:cNvSpPr>
          <p:nvPr>
            <p:ph type="sldNum" sz="quarter" idx="12"/>
          </p:nvPr>
        </p:nvSpPr>
        <p:spPr/>
        <p:txBody>
          <a:bodyPr/>
          <a:lstStyle/>
          <a:p>
            <a:fld id="{C18F65B0-CA9C-4336-80EC-306AA3D936FD}" type="slidenum">
              <a:rPr lang="en-US" smtClean="0"/>
              <a:t>‹#›</a:t>
            </a:fld>
            <a:endParaRPr lang="en-US"/>
          </a:p>
        </p:txBody>
      </p:sp>
    </p:spTree>
    <p:extLst>
      <p:ext uri="{BB962C8B-B14F-4D97-AF65-F5344CB8AC3E}">
        <p14:creationId xmlns:p14="http://schemas.microsoft.com/office/powerpoint/2010/main" val="1739741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EE9F53-A850-643F-2E5C-F1E869990E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1C6C80-DAE8-200F-3994-12B6A8517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C1988B-CC28-3702-BD01-C2A5308972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0948B7-78E6-445A-B8F7-0E670DDA327B}" type="datetimeFigureOut">
              <a:rPr lang="en-US" smtClean="0"/>
              <a:t>1/14/2026</a:t>
            </a:fld>
            <a:endParaRPr lang="en-US"/>
          </a:p>
        </p:txBody>
      </p:sp>
      <p:sp>
        <p:nvSpPr>
          <p:cNvPr id="5" name="Footer Placeholder 4">
            <a:extLst>
              <a:ext uri="{FF2B5EF4-FFF2-40B4-BE49-F238E27FC236}">
                <a16:creationId xmlns:a16="http://schemas.microsoft.com/office/drawing/2014/main" id="{63600307-0134-C324-3E89-281452722C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08BB62A-7E7C-AB7C-B10E-A08476228C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8F65B0-CA9C-4336-80EC-306AA3D936FD}" type="slidenum">
              <a:rPr lang="en-US" smtClean="0"/>
              <a:t>‹#›</a:t>
            </a:fld>
            <a:endParaRPr lang="en-US"/>
          </a:p>
        </p:txBody>
      </p:sp>
    </p:spTree>
    <p:extLst>
      <p:ext uri="{BB962C8B-B14F-4D97-AF65-F5344CB8AC3E}">
        <p14:creationId xmlns:p14="http://schemas.microsoft.com/office/powerpoint/2010/main" val="756804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E0C4CF-AD34-363B-92C3-4729CA8579FB}"/>
              </a:ext>
            </a:extLst>
          </p:cNvPr>
          <p:cNvSpPr txBox="1"/>
          <p:nvPr/>
        </p:nvSpPr>
        <p:spPr>
          <a:xfrm>
            <a:off x="-37630" y="5416181"/>
            <a:ext cx="12192000" cy="1371600"/>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wrap="square" rtlCol="0">
            <a:spAutoFit/>
          </a:bodyPr>
          <a:lstStyle/>
          <a:p>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116047" y="2711054"/>
            <a:ext cx="12101071" cy="1938992"/>
          </a:xfrm>
          <a:prstGeom prst="rect">
            <a:avLst/>
          </a:prstGeom>
          <a:noFill/>
        </p:spPr>
        <p:txBody>
          <a:bodyPr wrap="square" lIns="91440" tIns="45720" rIns="91440" bIns="45720" rtlCol="0" anchor="t">
            <a:spAutoFit/>
          </a:bodyPr>
          <a:lstStyle/>
          <a:p>
            <a:pPr algn="ctr"/>
            <a:r>
              <a:rPr lang="en-US" sz="6000" b="1">
                <a:latin typeface="Trade Gothic Next HvyCd"/>
                <a:cs typeface="Arial"/>
              </a:rPr>
              <a:t>3 Year Performance Trends</a:t>
            </a:r>
            <a:endParaRPr lang="en-US" sz="6000">
              <a:latin typeface="Trade Gothic Next HvyCd"/>
              <a:cs typeface="Arial"/>
            </a:endParaRPr>
          </a:p>
          <a:p>
            <a:pPr algn="ctr"/>
            <a:r>
              <a:rPr lang="en-US" sz="6000" b="1">
                <a:latin typeface="Trade Gothic Next HvyCd" panose="020B0906040303020004" pitchFamily="34" charset="0"/>
                <a:cs typeface="Arial" panose="020B0604020202020204" pitchFamily="34" charset="0"/>
              </a:rPr>
              <a:t>CCRPI Appendix </a:t>
            </a:r>
            <a:endParaRPr lang="en-US" sz="6000" b="1">
              <a:latin typeface="Trade Gothic Next HvyCd"/>
              <a:cs typeface="Calibri"/>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61544" y="5566068"/>
            <a:ext cx="10062665" cy="984885"/>
          </a:xfrm>
          <a:prstGeom prst="rect">
            <a:avLst/>
          </a:prstGeom>
          <a:noFill/>
        </p:spPr>
        <p:txBody>
          <a:bodyPr wrap="square" lIns="91440" tIns="45720" rIns="91440" bIns="45720" rtlCol="0" anchor="t">
            <a:spAutoFit/>
          </a:bodyPr>
          <a:lstStyle/>
          <a:p>
            <a:r>
              <a:rPr lang="en-US" sz="2000" b="1">
                <a:solidFill>
                  <a:srgbClr val="FFC700"/>
                </a:solidFill>
                <a:latin typeface="Trade Gothic Next HvyCd"/>
                <a:cs typeface="Arial"/>
              </a:rPr>
              <a:t>Dr. Tamara J. Candis, Associate Superintendent of Schools</a:t>
            </a:r>
            <a:endParaRPr lang="en-US">
              <a:solidFill>
                <a:srgbClr val="000000"/>
              </a:solidFill>
              <a:latin typeface="Calibri" panose="020F0502020204030204"/>
              <a:ea typeface="Calibri"/>
              <a:cs typeface="Calibri"/>
            </a:endParaRPr>
          </a:p>
          <a:p>
            <a:r>
              <a:rPr lang="en-US" sz="2000" b="1">
                <a:solidFill>
                  <a:srgbClr val="FFC700"/>
                </a:solidFill>
                <a:latin typeface="Trade Gothic Next HvyCd"/>
                <a:cs typeface="Arial"/>
              </a:rPr>
              <a:t> Mr. Nelson Render, Dr. Steven Jones, and Dr. Chara Willaford, Executive Officers</a:t>
            </a:r>
            <a:endParaRPr lang="en-US">
              <a:ea typeface="Calibri"/>
              <a:cs typeface="Calibri"/>
            </a:endParaRPr>
          </a:p>
          <a:p>
            <a:r>
              <a:rPr lang="en-US" b="1">
                <a:solidFill>
                  <a:srgbClr val="FFC700"/>
                </a:solidFill>
                <a:latin typeface="Trade Gothic Next HvyCd"/>
                <a:ea typeface="Calibri"/>
                <a:cs typeface="Arial"/>
              </a:rPr>
              <a:t>January 15, 2026</a:t>
            </a:r>
            <a:endParaRPr lang="en-US">
              <a:ea typeface="Calibri"/>
              <a:cs typeface="Calibri"/>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50"/>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p:nvPr/>
        </p:nvCxnSpPr>
        <p:spPr>
          <a:xfrm>
            <a:off x="-35842" y="5416181"/>
            <a:ext cx="1225296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92496" y="4962362"/>
            <a:ext cx="1498104" cy="1465118"/>
          </a:xfrm>
          <a:prstGeom prst="rect">
            <a:avLst/>
          </a:prstGeom>
        </p:spPr>
      </p:pic>
      <p:sp>
        <p:nvSpPr>
          <p:cNvPr id="4" name="Slide Number Placeholder 3">
            <a:extLst>
              <a:ext uri="{FF2B5EF4-FFF2-40B4-BE49-F238E27FC236}">
                <a16:creationId xmlns:a16="http://schemas.microsoft.com/office/drawing/2014/main" id="{B227AEBF-C8D9-36CA-A3BF-CDE819AE7222}"/>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4164641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F4D82-7C45-9EA1-EC8E-6881BBB79A89}"/>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24C7A986-15A4-5742-1DAA-7899C1ACE279}"/>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EE8C5050-969E-B273-7752-3E734D75BAA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8EEEB58F-521C-2117-7B71-42E996628C65}"/>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0364BD11-D7C6-25C0-6054-A6E4A17DDA1D}"/>
              </a:ext>
            </a:extLst>
          </p:cNvPr>
          <p:cNvSpPr txBox="1"/>
          <p:nvPr/>
        </p:nvSpPr>
        <p:spPr>
          <a:xfrm>
            <a:off x="180814" y="0"/>
            <a:ext cx="10827845" cy="707181"/>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400" dirty="0">
                <a:solidFill>
                  <a:srgbClr val="FFFFFF"/>
                </a:solidFill>
                <a:latin typeface="Trade Gothic Next HvyCd"/>
              </a:rPr>
              <a:t>Content Mastery- 3 Year Trend Elementary Schools </a:t>
            </a:r>
            <a:endParaRPr lang="en-US" sz="4800" dirty="0">
              <a:solidFill>
                <a:srgbClr val="FFFFFF"/>
              </a:solidFill>
              <a:latin typeface="Trade Gothic Next HvyCd"/>
              <a:cs typeface="Calibri"/>
            </a:endParaRPr>
          </a:p>
        </p:txBody>
      </p:sp>
      <p:sp>
        <p:nvSpPr>
          <p:cNvPr id="2" name="Slide Number Placeholder 1">
            <a:extLst>
              <a:ext uri="{FF2B5EF4-FFF2-40B4-BE49-F238E27FC236}">
                <a16:creationId xmlns:a16="http://schemas.microsoft.com/office/drawing/2014/main" id="{62001E66-B6BF-D171-B674-2EC8B52B7E7E}"/>
              </a:ext>
            </a:extLst>
          </p:cNvPr>
          <p:cNvSpPr>
            <a:spLocks noGrp="1"/>
          </p:cNvSpPr>
          <p:nvPr>
            <p:ph type="sldNum" sz="quarter" idx="12"/>
          </p:nvPr>
        </p:nvSpPr>
        <p:spPr/>
        <p:txBody>
          <a:bodyPr/>
          <a:lstStyle/>
          <a:p>
            <a:fld id="{861765F9-1B31-4893-BE12-78C176540628}" type="slidenum">
              <a:rPr lang="en-US" smtClean="0"/>
              <a:t>2</a:t>
            </a:fld>
            <a:endParaRPr lang="en-US"/>
          </a:p>
        </p:txBody>
      </p:sp>
      <p:sp>
        <p:nvSpPr>
          <p:cNvPr id="5" name="TextBox 4">
            <a:extLst>
              <a:ext uri="{FF2B5EF4-FFF2-40B4-BE49-F238E27FC236}">
                <a16:creationId xmlns:a16="http://schemas.microsoft.com/office/drawing/2014/main" id="{09219CD9-042B-C12C-8646-95A729E0D730}"/>
              </a:ext>
            </a:extLst>
          </p:cNvPr>
          <p:cNvSpPr txBox="1"/>
          <p:nvPr/>
        </p:nvSpPr>
        <p:spPr>
          <a:xfrm>
            <a:off x="11009" y="6334780"/>
            <a:ext cx="12180991" cy="523220"/>
          </a:xfrm>
          <a:prstGeom prst="rect">
            <a:avLst/>
          </a:prstGeom>
          <a:noFill/>
        </p:spPr>
        <p:txBody>
          <a:bodyPr wrap="square" lIns="91440" tIns="45720" rIns="91440" bIns="45720" anchor="t">
            <a:spAutoFit/>
          </a:bodyPr>
          <a:lstStyle/>
          <a:p>
            <a:pPr algn="ctr"/>
            <a:r>
              <a:rPr lang="en-US" sz="1400" i="1"/>
              <a:t>Content Mastery addresses whether students are achieving at the level necessary to be prepared for the next grade, college, or career and measures how well students are performing in ELA, Math, Science, and Social Studies.   </a:t>
            </a:r>
          </a:p>
        </p:txBody>
      </p:sp>
      <p:graphicFrame>
        <p:nvGraphicFramePr>
          <p:cNvPr id="6" name="Chart 5">
            <a:extLst>
              <a:ext uri="{FF2B5EF4-FFF2-40B4-BE49-F238E27FC236}">
                <a16:creationId xmlns:a16="http://schemas.microsoft.com/office/drawing/2014/main" id="{29ED843D-2821-4D61-43F9-BBEC3C93E62F}"/>
              </a:ext>
            </a:extLst>
          </p:cNvPr>
          <p:cNvGraphicFramePr>
            <a:graphicFrameLocks/>
          </p:cNvGraphicFramePr>
          <p:nvPr>
            <p:extLst>
              <p:ext uri="{D42A27DB-BD31-4B8C-83A1-F6EECF244321}">
                <p14:modId xmlns:p14="http://schemas.microsoft.com/office/powerpoint/2010/main" val="3375393285"/>
              </p:ext>
            </p:extLst>
          </p:nvPr>
        </p:nvGraphicFramePr>
        <p:xfrm>
          <a:off x="105082" y="976467"/>
          <a:ext cx="12000177" cy="53656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10632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77EF6-F54A-F358-82BC-91CD83FF7397}"/>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FE1A23C4-E379-C0F1-EB86-75878AEF703E}"/>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8B5C93C7-B3D1-6455-7AAC-D0AF06F3D874}"/>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36B03FE8-52C9-F745-A221-5F5E4EF2339D}"/>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E09902E9-B6B4-A5B8-4919-D96354D00568}"/>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Content Mastery- 3 Year Trend Middle Schools </a:t>
            </a:r>
            <a:endParaRPr lang="en-US" sz="4800">
              <a:cs typeface="Calibri"/>
            </a:endParaRPr>
          </a:p>
        </p:txBody>
      </p:sp>
      <p:sp>
        <p:nvSpPr>
          <p:cNvPr id="2" name="Slide Number Placeholder 1">
            <a:extLst>
              <a:ext uri="{FF2B5EF4-FFF2-40B4-BE49-F238E27FC236}">
                <a16:creationId xmlns:a16="http://schemas.microsoft.com/office/drawing/2014/main" id="{F488E37D-2C90-7AEF-8EFD-3A80DC795BA0}"/>
              </a:ext>
            </a:extLst>
          </p:cNvPr>
          <p:cNvSpPr>
            <a:spLocks noGrp="1"/>
          </p:cNvSpPr>
          <p:nvPr>
            <p:ph type="sldNum" sz="quarter" idx="12"/>
          </p:nvPr>
        </p:nvSpPr>
        <p:spPr/>
        <p:txBody>
          <a:bodyPr/>
          <a:lstStyle/>
          <a:p>
            <a:fld id="{861765F9-1B31-4893-BE12-78C176540628}" type="slidenum">
              <a:rPr lang="en-US" smtClean="0"/>
              <a:t>3</a:t>
            </a:fld>
            <a:endParaRPr lang="en-US"/>
          </a:p>
        </p:txBody>
      </p:sp>
      <p:sp>
        <p:nvSpPr>
          <p:cNvPr id="5" name="TextBox 4">
            <a:extLst>
              <a:ext uri="{FF2B5EF4-FFF2-40B4-BE49-F238E27FC236}">
                <a16:creationId xmlns:a16="http://schemas.microsoft.com/office/drawing/2014/main" id="{20E393E7-3019-AAB8-1660-F330352DD945}"/>
              </a:ext>
            </a:extLst>
          </p:cNvPr>
          <p:cNvSpPr txBox="1"/>
          <p:nvPr/>
        </p:nvSpPr>
        <p:spPr>
          <a:xfrm>
            <a:off x="11009" y="6334780"/>
            <a:ext cx="12180991" cy="523220"/>
          </a:xfrm>
          <a:prstGeom prst="rect">
            <a:avLst/>
          </a:prstGeom>
          <a:noFill/>
        </p:spPr>
        <p:txBody>
          <a:bodyPr wrap="square" lIns="91440" tIns="45720" rIns="91440" bIns="45720" anchor="t">
            <a:spAutoFit/>
          </a:bodyPr>
          <a:lstStyle/>
          <a:p>
            <a:pPr algn="ctr"/>
            <a:r>
              <a:rPr lang="en-US" sz="1400" i="1"/>
              <a:t>Content Mastery addresses whether students are achieving at the level necessary to be prepared for the next grade, college, or career and measures how well students are performing in ELA, Math, Science, and Social Studies.   </a:t>
            </a:r>
          </a:p>
        </p:txBody>
      </p:sp>
      <p:graphicFrame>
        <p:nvGraphicFramePr>
          <p:cNvPr id="3" name="Chart 2">
            <a:extLst>
              <a:ext uri="{FF2B5EF4-FFF2-40B4-BE49-F238E27FC236}">
                <a16:creationId xmlns:a16="http://schemas.microsoft.com/office/drawing/2014/main" id="{BF047768-C0EA-534D-FF85-3BDB51399331}"/>
              </a:ext>
            </a:extLst>
          </p:cNvPr>
          <p:cNvGraphicFramePr>
            <a:graphicFrameLocks/>
          </p:cNvGraphicFramePr>
          <p:nvPr>
            <p:extLst>
              <p:ext uri="{D42A27DB-BD31-4B8C-83A1-F6EECF244321}">
                <p14:modId xmlns:p14="http://schemas.microsoft.com/office/powerpoint/2010/main" val="3812636354"/>
              </p:ext>
            </p:extLst>
          </p:nvPr>
        </p:nvGraphicFramePr>
        <p:xfrm>
          <a:off x="180814" y="841072"/>
          <a:ext cx="11733087" cy="53656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29740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989E7-3CAC-9AAD-16EE-525B80990CA6}"/>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68C12CCB-53B4-05E4-767A-43F7C635C12F}"/>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0CAD8418-0167-5867-28F6-5D74FB9F6BF7}"/>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8A625AC7-AA51-B097-9748-AAD325C88EC8}"/>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ADEAC1D6-F48D-E878-F3A0-ED9DE551C9E3}"/>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Content Mastery- 3 Year Trend High School </a:t>
            </a:r>
            <a:endParaRPr lang="en-US" sz="4800">
              <a:cs typeface="Calibri"/>
            </a:endParaRPr>
          </a:p>
        </p:txBody>
      </p:sp>
      <p:sp>
        <p:nvSpPr>
          <p:cNvPr id="2" name="Slide Number Placeholder 1">
            <a:extLst>
              <a:ext uri="{FF2B5EF4-FFF2-40B4-BE49-F238E27FC236}">
                <a16:creationId xmlns:a16="http://schemas.microsoft.com/office/drawing/2014/main" id="{3DC13B84-C6CB-D21E-B81B-5EA4620F63E4}"/>
              </a:ext>
            </a:extLst>
          </p:cNvPr>
          <p:cNvSpPr>
            <a:spLocks noGrp="1"/>
          </p:cNvSpPr>
          <p:nvPr>
            <p:ph type="sldNum" sz="quarter" idx="12"/>
          </p:nvPr>
        </p:nvSpPr>
        <p:spPr/>
        <p:txBody>
          <a:bodyPr/>
          <a:lstStyle/>
          <a:p>
            <a:fld id="{861765F9-1B31-4893-BE12-78C176540628}" type="slidenum">
              <a:rPr lang="en-US" smtClean="0"/>
              <a:t>4</a:t>
            </a:fld>
            <a:endParaRPr lang="en-US"/>
          </a:p>
        </p:txBody>
      </p:sp>
      <p:sp>
        <p:nvSpPr>
          <p:cNvPr id="5" name="TextBox 4">
            <a:extLst>
              <a:ext uri="{FF2B5EF4-FFF2-40B4-BE49-F238E27FC236}">
                <a16:creationId xmlns:a16="http://schemas.microsoft.com/office/drawing/2014/main" id="{85529DA3-A614-7A2E-50D3-266AD72BAAF3}"/>
              </a:ext>
            </a:extLst>
          </p:cNvPr>
          <p:cNvSpPr txBox="1"/>
          <p:nvPr/>
        </p:nvSpPr>
        <p:spPr>
          <a:xfrm>
            <a:off x="11009" y="6334780"/>
            <a:ext cx="12180991" cy="523220"/>
          </a:xfrm>
          <a:prstGeom prst="rect">
            <a:avLst/>
          </a:prstGeom>
          <a:noFill/>
        </p:spPr>
        <p:txBody>
          <a:bodyPr wrap="square" lIns="91440" tIns="45720" rIns="91440" bIns="45720" anchor="t">
            <a:spAutoFit/>
          </a:bodyPr>
          <a:lstStyle/>
          <a:p>
            <a:pPr algn="ctr"/>
            <a:r>
              <a:rPr lang="en-US" sz="1400" i="1"/>
              <a:t>Content Mastery addresses whether students are achieving at the level necessary to be prepared for the next grade, college, or career and measures how well students are performing in ELA, Math, Science, and Social Studies.   </a:t>
            </a:r>
          </a:p>
        </p:txBody>
      </p:sp>
      <p:graphicFrame>
        <p:nvGraphicFramePr>
          <p:cNvPr id="3" name="Chart 2">
            <a:extLst>
              <a:ext uri="{FF2B5EF4-FFF2-40B4-BE49-F238E27FC236}">
                <a16:creationId xmlns:a16="http://schemas.microsoft.com/office/drawing/2014/main" id="{5D383983-3EEA-6765-40A9-4E541F8B11BB}"/>
              </a:ext>
            </a:extLst>
          </p:cNvPr>
          <p:cNvGraphicFramePr>
            <a:graphicFrameLocks/>
          </p:cNvGraphicFramePr>
          <p:nvPr>
            <p:extLst>
              <p:ext uri="{D42A27DB-BD31-4B8C-83A1-F6EECF244321}">
                <p14:modId xmlns:p14="http://schemas.microsoft.com/office/powerpoint/2010/main" val="3764427164"/>
              </p:ext>
            </p:extLst>
          </p:nvPr>
        </p:nvGraphicFramePr>
        <p:xfrm>
          <a:off x="180814" y="907850"/>
          <a:ext cx="11706386" cy="53176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8611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C18FD-DA49-3BEC-A7E3-2B2CEB76EF8C}"/>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7CE2862D-402E-2919-95A1-D19D3816C25B}"/>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8BEEF768-F1A1-089F-3244-F9725BCD6D9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47941729-E1F6-0D56-2561-3E28CD296D18}"/>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E7D93428-30B5-A987-6572-021BC01DA516}"/>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Progress- 3 Year Trend Elementary Schools</a:t>
            </a:r>
            <a:endParaRPr lang="en-US" sz="4800">
              <a:cs typeface="Calibri"/>
            </a:endParaRPr>
          </a:p>
        </p:txBody>
      </p:sp>
      <p:sp>
        <p:nvSpPr>
          <p:cNvPr id="2" name="Slide Number Placeholder 1">
            <a:extLst>
              <a:ext uri="{FF2B5EF4-FFF2-40B4-BE49-F238E27FC236}">
                <a16:creationId xmlns:a16="http://schemas.microsoft.com/office/drawing/2014/main" id="{2F32F970-3DCF-150B-E7B5-E963408CCD4F}"/>
              </a:ext>
            </a:extLst>
          </p:cNvPr>
          <p:cNvSpPr>
            <a:spLocks noGrp="1"/>
          </p:cNvSpPr>
          <p:nvPr>
            <p:ph type="sldNum" sz="quarter" idx="12"/>
          </p:nvPr>
        </p:nvSpPr>
        <p:spPr/>
        <p:txBody>
          <a:bodyPr/>
          <a:lstStyle/>
          <a:p>
            <a:fld id="{861765F9-1B31-4893-BE12-78C176540628}" type="slidenum">
              <a:rPr lang="en-US" smtClean="0"/>
              <a:t>5</a:t>
            </a:fld>
            <a:endParaRPr lang="en-US"/>
          </a:p>
        </p:txBody>
      </p:sp>
      <p:sp>
        <p:nvSpPr>
          <p:cNvPr id="4" name="TextBox 3">
            <a:extLst>
              <a:ext uri="{FF2B5EF4-FFF2-40B4-BE49-F238E27FC236}">
                <a16:creationId xmlns:a16="http://schemas.microsoft.com/office/drawing/2014/main" id="{67BC098E-E8F2-931F-4B96-C344E081BB33}"/>
              </a:ext>
            </a:extLst>
          </p:cNvPr>
          <p:cNvSpPr txBox="1"/>
          <p:nvPr/>
        </p:nvSpPr>
        <p:spPr>
          <a:xfrm>
            <a:off x="390419" y="6356350"/>
            <a:ext cx="10828960" cy="307777"/>
          </a:xfrm>
          <a:prstGeom prst="rect">
            <a:avLst/>
          </a:prstGeom>
          <a:noFill/>
        </p:spPr>
        <p:txBody>
          <a:bodyPr wrap="square" lIns="91440" tIns="45720" rIns="91440" bIns="45720" anchor="t">
            <a:spAutoFit/>
          </a:bodyPr>
          <a:lstStyle/>
          <a:p>
            <a:r>
              <a:rPr lang="en-US" sz="1400" i="1" dirty="0"/>
              <a:t>Progress captures how much growth students show in ELA and math, as well as how English learners advance toward language proficiency.   </a:t>
            </a:r>
          </a:p>
        </p:txBody>
      </p:sp>
      <p:graphicFrame>
        <p:nvGraphicFramePr>
          <p:cNvPr id="3" name="Chart 2">
            <a:extLst>
              <a:ext uri="{FF2B5EF4-FFF2-40B4-BE49-F238E27FC236}">
                <a16:creationId xmlns:a16="http://schemas.microsoft.com/office/drawing/2014/main" id="{11242088-DF33-0127-3AE0-C66CFAA8E431}"/>
              </a:ext>
            </a:extLst>
          </p:cNvPr>
          <p:cNvGraphicFramePr>
            <a:graphicFrameLocks/>
          </p:cNvGraphicFramePr>
          <p:nvPr>
            <p:extLst>
              <p:ext uri="{D42A27DB-BD31-4B8C-83A1-F6EECF244321}">
                <p14:modId xmlns:p14="http://schemas.microsoft.com/office/powerpoint/2010/main" val="1942189221"/>
              </p:ext>
            </p:extLst>
          </p:nvPr>
        </p:nvGraphicFramePr>
        <p:xfrm>
          <a:off x="180814" y="1058238"/>
          <a:ext cx="11891321" cy="52407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1802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B288A-D045-3557-20B0-999900734829}"/>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F2CD1858-E350-FD35-ED68-636B85EDDDFD}"/>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36B78E22-5898-35AD-3A36-EA770D720687}"/>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D069FD30-A57E-C3B6-219B-2D809C6ED564}"/>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393CDAAA-A4FC-6B74-86DE-CF20F12AE015}"/>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Progress-3 Year Trend Middle Schools</a:t>
            </a:r>
            <a:endParaRPr lang="en-US" sz="4800">
              <a:cs typeface="Calibri"/>
            </a:endParaRPr>
          </a:p>
        </p:txBody>
      </p:sp>
      <p:sp>
        <p:nvSpPr>
          <p:cNvPr id="2" name="Slide Number Placeholder 1">
            <a:extLst>
              <a:ext uri="{FF2B5EF4-FFF2-40B4-BE49-F238E27FC236}">
                <a16:creationId xmlns:a16="http://schemas.microsoft.com/office/drawing/2014/main" id="{64BC162B-497F-5727-7317-4921340D0658}"/>
              </a:ext>
            </a:extLst>
          </p:cNvPr>
          <p:cNvSpPr>
            <a:spLocks noGrp="1"/>
          </p:cNvSpPr>
          <p:nvPr>
            <p:ph type="sldNum" sz="quarter" idx="12"/>
          </p:nvPr>
        </p:nvSpPr>
        <p:spPr/>
        <p:txBody>
          <a:bodyPr/>
          <a:lstStyle/>
          <a:p>
            <a:fld id="{861765F9-1B31-4893-BE12-78C176540628}" type="slidenum">
              <a:rPr lang="en-US" smtClean="0"/>
              <a:t>6</a:t>
            </a:fld>
            <a:endParaRPr lang="en-US"/>
          </a:p>
        </p:txBody>
      </p:sp>
      <p:sp>
        <p:nvSpPr>
          <p:cNvPr id="4" name="TextBox 3">
            <a:extLst>
              <a:ext uri="{FF2B5EF4-FFF2-40B4-BE49-F238E27FC236}">
                <a16:creationId xmlns:a16="http://schemas.microsoft.com/office/drawing/2014/main" id="{9D000475-E614-A2BB-602F-28945F94A04A}"/>
              </a:ext>
            </a:extLst>
          </p:cNvPr>
          <p:cNvSpPr txBox="1"/>
          <p:nvPr/>
        </p:nvSpPr>
        <p:spPr>
          <a:xfrm>
            <a:off x="314379" y="6385023"/>
            <a:ext cx="10831484" cy="307777"/>
          </a:xfrm>
          <a:prstGeom prst="rect">
            <a:avLst/>
          </a:prstGeom>
          <a:noFill/>
        </p:spPr>
        <p:txBody>
          <a:bodyPr wrap="square" lIns="91440" tIns="45720" rIns="91440" bIns="45720" anchor="t">
            <a:spAutoFit/>
          </a:bodyPr>
          <a:lstStyle/>
          <a:p>
            <a:r>
              <a:rPr lang="en-US" sz="1400" i="1"/>
              <a:t>Progress captures how much growth students show in ELA and math, as well as how English learners advance toward language proficiency.   </a:t>
            </a:r>
          </a:p>
        </p:txBody>
      </p:sp>
      <p:graphicFrame>
        <p:nvGraphicFramePr>
          <p:cNvPr id="3" name="Chart 2">
            <a:extLst>
              <a:ext uri="{FF2B5EF4-FFF2-40B4-BE49-F238E27FC236}">
                <a16:creationId xmlns:a16="http://schemas.microsoft.com/office/drawing/2014/main" id="{8687F894-77A6-ADFB-F019-A9FC6C7C97FD}"/>
              </a:ext>
            </a:extLst>
          </p:cNvPr>
          <p:cNvGraphicFramePr>
            <a:graphicFrameLocks/>
          </p:cNvGraphicFramePr>
          <p:nvPr>
            <p:extLst>
              <p:ext uri="{D42A27DB-BD31-4B8C-83A1-F6EECF244321}">
                <p14:modId xmlns:p14="http://schemas.microsoft.com/office/powerpoint/2010/main" val="3944833287"/>
              </p:ext>
            </p:extLst>
          </p:nvPr>
        </p:nvGraphicFramePr>
        <p:xfrm>
          <a:off x="92467" y="761949"/>
          <a:ext cx="11774185" cy="543336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4633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2639A-4F9C-76F2-CC1A-035012A0F425}"/>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50CB5A79-F40B-10CF-1C9A-6AF42589DCCF}"/>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647808C7-F380-180D-E853-59988664225A}"/>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A4EDEEF4-2BD9-6C5F-FA2F-4AEEDCC08158}"/>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9FF3F7A5-4A2D-1022-A69C-C77B1B3F2F2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Progress- 3 Year Trend High Schools</a:t>
            </a:r>
            <a:endParaRPr lang="en-US" sz="4800">
              <a:cs typeface="Calibri"/>
            </a:endParaRPr>
          </a:p>
        </p:txBody>
      </p:sp>
      <p:sp>
        <p:nvSpPr>
          <p:cNvPr id="2" name="Slide Number Placeholder 1">
            <a:extLst>
              <a:ext uri="{FF2B5EF4-FFF2-40B4-BE49-F238E27FC236}">
                <a16:creationId xmlns:a16="http://schemas.microsoft.com/office/drawing/2014/main" id="{54629043-A25D-A4AF-F8FF-172D785D3E11}"/>
              </a:ext>
            </a:extLst>
          </p:cNvPr>
          <p:cNvSpPr>
            <a:spLocks noGrp="1"/>
          </p:cNvSpPr>
          <p:nvPr>
            <p:ph type="sldNum" sz="quarter" idx="12"/>
          </p:nvPr>
        </p:nvSpPr>
        <p:spPr/>
        <p:txBody>
          <a:bodyPr/>
          <a:lstStyle/>
          <a:p>
            <a:fld id="{861765F9-1B31-4893-BE12-78C176540628}" type="slidenum">
              <a:rPr lang="en-US" smtClean="0"/>
              <a:t>7</a:t>
            </a:fld>
            <a:endParaRPr lang="en-US"/>
          </a:p>
        </p:txBody>
      </p:sp>
      <p:sp>
        <p:nvSpPr>
          <p:cNvPr id="4" name="TextBox 3">
            <a:extLst>
              <a:ext uri="{FF2B5EF4-FFF2-40B4-BE49-F238E27FC236}">
                <a16:creationId xmlns:a16="http://schemas.microsoft.com/office/drawing/2014/main" id="{E15DC770-6AB4-63F8-515D-10C713036F88}"/>
              </a:ext>
            </a:extLst>
          </p:cNvPr>
          <p:cNvSpPr txBox="1"/>
          <p:nvPr/>
        </p:nvSpPr>
        <p:spPr>
          <a:xfrm>
            <a:off x="256855" y="6449568"/>
            <a:ext cx="11096945" cy="307777"/>
          </a:xfrm>
          <a:prstGeom prst="rect">
            <a:avLst/>
          </a:prstGeom>
          <a:noFill/>
        </p:spPr>
        <p:txBody>
          <a:bodyPr wrap="square" lIns="91440" tIns="45720" rIns="91440" bIns="45720" anchor="t">
            <a:spAutoFit/>
          </a:bodyPr>
          <a:lstStyle/>
          <a:p>
            <a:r>
              <a:rPr lang="en-US" sz="1400" i="1"/>
              <a:t>Progress captures how much growth students show in ELA and math, as well as how English learners advance toward language proficiency.   </a:t>
            </a:r>
          </a:p>
        </p:txBody>
      </p:sp>
      <p:graphicFrame>
        <p:nvGraphicFramePr>
          <p:cNvPr id="3" name="Chart 2">
            <a:extLst>
              <a:ext uri="{FF2B5EF4-FFF2-40B4-BE49-F238E27FC236}">
                <a16:creationId xmlns:a16="http://schemas.microsoft.com/office/drawing/2014/main" id="{08B350A9-93B7-BC78-5C7C-CD6EECA472DA}"/>
              </a:ext>
            </a:extLst>
          </p:cNvPr>
          <p:cNvGraphicFramePr>
            <a:graphicFrameLocks/>
          </p:cNvGraphicFramePr>
          <p:nvPr>
            <p:extLst>
              <p:ext uri="{D42A27DB-BD31-4B8C-83A1-F6EECF244321}">
                <p14:modId xmlns:p14="http://schemas.microsoft.com/office/powerpoint/2010/main" val="1321826312"/>
              </p:ext>
            </p:extLst>
          </p:nvPr>
        </p:nvGraphicFramePr>
        <p:xfrm>
          <a:off x="98620" y="891776"/>
          <a:ext cx="11798853" cy="520675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4424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BCEAC-61EA-E81F-4455-7FBAF8757166}"/>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DAA4DC29-0F0D-42E3-59BA-D5836C9439D5}"/>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6B9FC8C9-D9F6-9848-3C81-1FBD38BB1C72}"/>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12E59EFA-B358-5A88-024D-7EEDCD019193}"/>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4C1C2D79-0AE6-78CE-130A-F4FDA3292AA0}"/>
              </a:ext>
            </a:extLst>
          </p:cNvPr>
          <p:cNvSpPr txBox="1"/>
          <p:nvPr/>
        </p:nvSpPr>
        <p:spPr>
          <a:xfrm>
            <a:off x="11009"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Closing Gaps- 3 Year Trend Elementary Schools</a:t>
            </a:r>
            <a:endParaRPr lang="en-US" sz="4800">
              <a:cs typeface="Calibri"/>
            </a:endParaRPr>
          </a:p>
        </p:txBody>
      </p:sp>
      <p:sp>
        <p:nvSpPr>
          <p:cNvPr id="2" name="Slide Number Placeholder 1">
            <a:extLst>
              <a:ext uri="{FF2B5EF4-FFF2-40B4-BE49-F238E27FC236}">
                <a16:creationId xmlns:a16="http://schemas.microsoft.com/office/drawing/2014/main" id="{2D62E11B-10D8-9651-40BD-0EDDFED1F8D4}"/>
              </a:ext>
            </a:extLst>
          </p:cNvPr>
          <p:cNvSpPr>
            <a:spLocks noGrp="1"/>
          </p:cNvSpPr>
          <p:nvPr>
            <p:ph type="sldNum" sz="quarter" idx="12"/>
          </p:nvPr>
        </p:nvSpPr>
        <p:spPr/>
        <p:txBody>
          <a:bodyPr/>
          <a:lstStyle/>
          <a:p>
            <a:fld id="{861765F9-1B31-4893-BE12-78C176540628}" type="slidenum">
              <a:rPr lang="en-US" smtClean="0"/>
              <a:t>8</a:t>
            </a:fld>
            <a:endParaRPr lang="en-US"/>
          </a:p>
        </p:txBody>
      </p:sp>
      <p:sp>
        <p:nvSpPr>
          <p:cNvPr id="4" name="TextBox 3">
            <a:extLst>
              <a:ext uri="{FF2B5EF4-FFF2-40B4-BE49-F238E27FC236}">
                <a16:creationId xmlns:a16="http://schemas.microsoft.com/office/drawing/2014/main" id="{F53C4709-A8BA-036B-6C53-081DE3AF377B}"/>
              </a:ext>
            </a:extLst>
          </p:cNvPr>
          <p:cNvSpPr txBox="1"/>
          <p:nvPr/>
        </p:nvSpPr>
        <p:spPr>
          <a:xfrm>
            <a:off x="1320892" y="6196761"/>
            <a:ext cx="9168833" cy="307777"/>
          </a:xfrm>
          <a:prstGeom prst="rect">
            <a:avLst/>
          </a:prstGeom>
          <a:noFill/>
        </p:spPr>
        <p:txBody>
          <a:bodyPr wrap="square" lIns="91440" tIns="45720" rIns="91440" bIns="45720" anchor="t">
            <a:spAutoFit/>
          </a:bodyPr>
          <a:lstStyle/>
          <a:p>
            <a:r>
              <a:rPr lang="en-US" sz="1400" i="1" dirty="0"/>
              <a:t>Closing Gaps sets the expectation that all students and all student groups make improvements in achievement rates.  </a:t>
            </a:r>
          </a:p>
        </p:txBody>
      </p:sp>
      <p:graphicFrame>
        <p:nvGraphicFramePr>
          <p:cNvPr id="5" name="Chart 4">
            <a:extLst>
              <a:ext uri="{FF2B5EF4-FFF2-40B4-BE49-F238E27FC236}">
                <a16:creationId xmlns:a16="http://schemas.microsoft.com/office/drawing/2014/main" id="{F1F67C2B-8B3E-FA12-E95D-9686A56387E8}"/>
              </a:ext>
            </a:extLst>
          </p:cNvPr>
          <p:cNvGraphicFramePr>
            <a:graphicFrameLocks/>
          </p:cNvGraphicFramePr>
          <p:nvPr>
            <p:extLst>
              <p:ext uri="{D42A27DB-BD31-4B8C-83A1-F6EECF244321}">
                <p14:modId xmlns:p14="http://schemas.microsoft.com/office/powerpoint/2010/main" val="2759754051"/>
              </p:ext>
            </p:extLst>
          </p:nvPr>
        </p:nvGraphicFramePr>
        <p:xfrm>
          <a:off x="11009" y="958148"/>
          <a:ext cx="12191999" cy="51812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45122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89425-5789-1CD6-1B0F-26DAB9CA89AC}"/>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ACCD5A20-5B58-0B31-92C7-A37416EB2F90}"/>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EFE25273-6EB2-5F89-A6C9-852148768215}"/>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2C4213D7-CEA9-66B0-D021-A2163D5EC712}"/>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7C87D98B-09D6-8952-4EB4-595D7ABDB809}"/>
              </a:ext>
            </a:extLst>
          </p:cNvPr>
          <p:cNvSpPr txBox="1"/>
          <p:nvPr/>
        </p:nvSpPr>
        <p:spPr>
          <a:xfrm>
            <a:off x="11009"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Closing Gaps- 3 Year Trend Middle Schools </a:t>
            </a:r>
            <a:endParaRPr lang="en-US" sz="4800">
              <a:cs typeface="Calibri"/>
            </a:endParaRPr>
          </a:p>
        </p:txBody>
      </p:sp>
      <p:sp>
        <p:nvSpPr>
          <p:cNvPr id="2" name="Slide Number Placeholder 1">
            <a:extLst>
              <a:ext uri="{FF2B5EF4-FFF2-40B4-BE49-F238E27FC236}">
                <a16:creationId xmlns:a16="http://schemas.microsoft.com/office/drawing/2014/main" id="{79D6EA7B-736F-5035-325F-EEE30822BC66}"/>
              </a:ext>
            </a:extLst>
          </p:cNvPr>
          <p:cNvSpPr>
            <a:spLocks noGrp="1"/>
          </p:cNvSpPr>
          <p:nvPr>
            <p:ph type="sldNum" sz="quarter" idx="12"/>
          </p:nvPr>
        </p:nvSpPr>
        <p:spPr/>
        <p:txBody>
          <a:bodyPr/>
          <a:lstStyle/>
          <a:p>
            <a:fld id="{861765F9-1B31-4893-BE12-78C176540628}" type="slidenum">
              <a:rPr lang="en-US" smtClean="0"/>
              <a:t>9</a:t>
            </a:fld>
            <a:endParaRPr lang="en-US"/>
          </a:p>
        </p:txBody>
      </p:sp>
      <p:sp>
        <p:nvSpPr>
          <p:cNvPr id="4" name="TextBox 3">
            <a:extLst>
              <a:ext uri="{FF2B5EF4-FFF2-40B4-BE49-F238E27FC236}">
                <a16:creationId xmlns:a16="http://schemas.microsoft.com/office/drawing/2014/main" id="{8E752C81-2C80-2884-7218-8DC16A3F20C6}"/>
              </a:ext>
            </a:extLst>
          </p:cNvPr>
          <p:cNvSpPr txBox="1"/>
          <p:nvPr/>
        </p:nvSpPr>
        <p:spPr>
          <a:xfrm>
            <a:off x="1279795" y="6356350"/>
            <a:ext cx="9168833" cy="307777"/>
          </a:xfrm>
          <a:prstGeom prst="rect">
            <a:avLst/>
          </a:prstGeom>
          <a:noFill/>
        </p:spPr>
        <p:txBody>
          <a:bodyPr wrap="square" lIns="91440" tIns="45720" rIns="91440" bIns="45720" anchor="t">
            <a:spAutoFit/>
          </a:bodyPr>
          <a:lstStyle/>
          <a:p>
            <a:r>
              <a:rPr lang="en-US" sz="1400" i="1"/>
              <a:t>Closing Gaps sets the expectation that all students and all student groups make improvements in achievement rates.  </a:t>
            </a:r>
          </a:p>
        </p:txBody>
      </p:sp>
      <p:graphicFrame>
        <p:nvGraphicFramePr>
          <p:cNvPr id="3" name="Chart 2">
            <a:extLst>
              <a:ext uri="{FF2B5EF4-FFF2-40B4-BE49-F238E27FC236}">
                <a16:creationId xmlns:a16="http://schemas.microsoft.com/office/drawing/2014/main" id="{C7AEDAC0-215B-14CF-9D21-C8BAA1D2BC47}"/>
              </a:ext>
            </a:extLst>
          </p:cNvPr>
          <p:cNvGraphicFramePr>
            <a:graphicFrameLocks/>
          </p:cNvGraphicFramePr>
          <p:nvPr>
            <p:extLst>
              <p:ext uri="{D42A27DB-BD31-4B8C-83A1-F6EECF244321}">
                <p14:modId xmlns:p14="http://schemas.microsoft.com/office/powerpoint/2010/main" val="1920823870"/>
              </p:ext>
            </p:extLst>
          </p:nvPr>
        </p:nvGraphicFramePr>
        <p:xfrm>
          <a:off x="154112" y="1040339"/>
          <a:ext cx="12026879" cy="52586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91736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DB968-26ED-62A0-0824-68D5C55468F5}"/>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5F9F24E1-6B2F-9DEC-BCFD-F00079720431}"/>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03CC3B14-190D-7FF4-91CA-67A24F938C8F}"/>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E060B80E-DAE7-B5C0-73B5-4FB5257744B6}"/>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BA88D303-2E05-94ED-B0B4-631EEC24021A}"/>
              </a:ext>
            </a:extLst>
          </p:cNvPr>
          <p:cNvSpPr txBox="1"/>
          <p:nvPr/>
        </p:nvSpPr>
        <p:spPr>
          <a:xfrm>
            <a:off x="11009"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Closing Gaps- 3 Year Trends High Schools</a:t>
            </a:r>
            <a:endParaRPr lang="en-US" sz="4800">
              <a:cs typeface="Calibri"/>
            </a:endParaRPr>
          </a:p>
        </p:txBody>
      </p:sp>
      <p:sp>
        <p:nvSpPr>
          <p:cNvPr id="2" name="Slide Number Placeholder 1">
            <a:extLst>
              <a:ext uri="{FF2B5EF4-FFF2-40B4-BE49-F238E27FC236}">
                <a16:creationId xmlns:a16="http://schemas.microsoft.com/office/drawing/2014/main" id="{1DB85CC5-8E6B-A634-E4B1-F2DDA7C47FC5}"/>
              </a:ext>
            </a:extLst>
          </p:cNvPr>
          <p:cNvSpPr>
            <a:spLocks noGrp="1"/>
          </p:cNvSpPr>
          <p:nvPr>
            <p:ph type="sldNum" sz="quarter" idx="12"/>
          </p:nvPr>
        </p:nvSpPr>
        <p:spPr/>
        <p:txBody>
          <a:bodyPr/>
          <a:lstStyle/>
          <a:p>
            <a:fld id="{861765F9-1B31-4893-BE12-78C176540628}" type="slidenum">
              <a:rPr lang="en-US" smtClean="0"/>
              <a:t>10</a:t>
            </a:fld>
            <a:endParaRPr lang="en-US"/>
          </a:p>
        </p:txBody>
      </p:sp>
      <p:sp>
        <p:nvSpPr>
          <p:cNvPr id="4" name="TextBox 3">
            <a:extLst>
              <a:ext uri="{FF2B5EF4-FFF2-40B4-BE49-F238E27FC236}">
                <a16:creationId xmlns:a16="http://schemas.microsoft.com/office/drawing/2014/main" id="{E79C3850-5010-D0A1-3FD6-9D26376BF152}"/>
              </a:ext>
            </a:extLst>
          </p:cNvPr>
          <p:cNvSpPr txBox="1"/>
          <p:nvPr/>
        </p:nvSpPr>
        <p:spPr>
          <a:xfrm>
            <a:off x="1238699" y="6413698"/>
            <a:ext cx="9168833" cy="307777"/>
          </a:xfrm>
          <a:prstGeom prst="rect">
            <a:avLst/>
          </a:prstGeom>
          <a:noFill/>
        </p:spPr>
        <p:txBody>
          <a:bodyPr wrap="square" lIns="91440" tIns="45720" rIns="91440" bIns="45720" anchor="t">
            <a:spAutoFit/>
          </a:bodyPr>
          <a:lstStyle/>
          <a:p>
            <a:r>
              <a:rPr lang="en-US" sz="1400" i="1"/>
              <a:t>Closing Gaps sets the expectation that all students and all student groups make improvements in achievement rates.  </a:t>
            </a:r>
          </a:p>
        </p:txBody>
      </p:sp>
      <p:graphicFrame>
        <p:nvGraphicFramePr>
          <p:cNvPr id="3" name="Chart 2">
            <a:extLst>
              <a:ext uri="{FF2B5EF4-FFF2-40B4-BE49-F238E27FC236}">
                <a16:creationId xmlns:a16="http://schemas.microsoft.com/office/drawing/2014/main" id="{13485421-9CD3-45F5-B194-C58B52948286}"/>
              </a:ext>
            </a:extLst>
          </p:cNvPr>
          <p:cNvGraphicFramePr>
            <a:graphicFrameLocks/>
          </p:cNvGraphicFramePr>
          <p:nvPr>
            <p:extLst>
              <p:ext uri="{D42A27DB-BD31-4B8C-83A1-F6EECF244321}">
                <p14:modId xmlns:p14="http://schemas.microsoft.com/office/powerpoint/2010/main" val="1640621377"/>
              </p:ext>
            </p:extLst>
          </p:nvPr>
        </p:nvGraphicFramePr>
        <p:xfrm>
          <a:off x="164388" y="854171"/>
          <a:ext cx="11887200" cy="54448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54559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91168-F8F5-17E3-43D4-C28365AE4A3E}"/>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69ECCD58-704B-28A9-2AF1-BF7DD47D07D0}"/>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E3534B4B-73DA-6E0E-5C71-E91DDA6F55B0}"/>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667A21D2-745E-CB81-9B3B-A792BF3A5542}"/>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9B0E9AAD-85C1-32D6-457E-AE05018013F3}"/>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Readiness- 3 Year Trend Elementary Schools</a:t>
            </a:r>
            <a:endParaRPr lang="en-US" sz="4800">
              <a:cs typeface="Calibri"/>
            </a:endParaRPr>
          </a:p>
        </p:txBody>
      </p:sp>
      <p:sp>
        <p:nvSpPr>
          <p:cNvPr id="2" name="Slide Number Placeholder 1">
            <a:extLst>
              <a:ext uri="{FF2B5EF4-FFF2-40B4-BE49-F238E27FC236}">
                <a16:creationId xmlns:a16="http://schemas.microsoft.com/office/drawing/2014/main" id="{C53B1AF8-383B-1E23-9A68-B3BB38DA56AF}"/>
              </a:ext>
            </a:extLst>
          </p:cNvPr>
          <p:cNvSpPr>
            <a:spLocks noGrp="1"/>
          </p:cNvSpPr>
          <p:nvPr>
            <p:ph type="sldNum" sz="quarter" idx="12"/>
          </p:nvPr>
        </p:nvSpPr>
        <p:spPr/>
        <p:txBody>
          <a:bodyPr/>
          <a:lstStyle/>
          <a:p>
            <a:fld id="{861765F9-1B31-4893-BE12-78C176540628}" type="slidenum">
              <a:rPr lang="en-US" smtClean="0"/>
              <a:t>11</a:t>
            </a:fld>
            <a:endParaRPr lang="en-US"/>
          </a:p>
        </p:txBody>
      </p:sp>
      <p:sp>
        <p:nvSpPr>
          <p:cNvPr id="4" name="TextBox 3">
            <a:extLst>
              <a:ext uri="{FF2B5EF4-FFF2-40B4-BE49-F238E27FC236}">
                <a16:creationId xmlns:a16="http://schemas.microsoft.com/office/drawing/2014/main" id="{D81685B6-DDA0-D8FD-659B-4B67F29EA747}"/>
              </a:ext>
            </a:extLst>
          </p:cNvPr>
          <p:cNvSpPr txBox="1"/>
          <p:nvPr/>
        </p:nvSpPr>
        <p:spPr>
          <a:xfrm>
            <a:off x="305918" y="6278971"/>
            <a:ext cx="12191999" cy="307777"/>
          </a:xfrm>
          <a:prstGeom prst="rect">
            <a:avLst/>
          </a:prstGeom>
          <a:noFill/>
        </p:spPr>
        <p:txBody>
          <a:bodyPr wrap="square" lIns="91440" tIns="45720" rIns="91440" bIns="45720" anchor="t">
            <a:spAutoFit/>
          </a:bodyPr>
          <a:lstStyle/>
          <a:p>
            <a:r>
              <a:rPr lang="en-US" sz="1400" i="1"/>
              <a:t>Readiness measures whether students are participating in activities preparing them for and demonstrating readiness for the next level, college, or career.  </a:t>
            </a:r>
          </a:p>
        </p:txBody>
      </p:sp>
      <p:graphicFrame>
        <p:nvGraphicFramePr>
          <p:cNvPr id="3" name="Chart 2">
            <a:extLst>
              <a:ext uri="{FF2B5EF4-FFF2-40B4-BE49-F238E27FC236}">
                <a16:creationId xmlns:a16="http://schemas.microsoft.com/office/drawing/2014/main" id="{F35B3796-88BF-FC39-8B7F-50B39FBF1F68}"/>
              </a:ext>
            </a:extLst>
          </p:cNvPr>
          <p:cNvGraphicFramePr>
            <a:graphicFrameLocks/>
          </p:cNvGraphicFramePr>
          <p:nvPr>
            <p:extLst>
              <p:ext uri="{D42A27DB-BD31-4B8C-83A1-F6EECF244321}">
                <p14:modId xmlns:p14="http://schemas.microsoft.com/office/powerpoint/2010/main" val="1188265793"/>
              </p:ext>
            </p:extLst>
          </p:nvPr>
        </p:nvGraphicFramePr>
        <p:xfrm>
          <a:off x="82193" y="875936"/>
          <a:ext cx="11918023" cy="52683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39756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117A1-3E3A-8255-1FDD-86D0D06FBC98}"/>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AAF0B6CF-7C3A-36BE-5928-081CDA153ED8}"/>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357A89DA-7426-9B87-C6CD-7D8E4F456F93}"/>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0847C18A-7960-07C3-DCB4-899C331953FE}"/>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23E1E7B7-6807-B2C0-EC81-1C5BC3F7DEB2}"/>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Readiness- 3 Year Trend Middle Schools</a:t>
            </a:r>
            <a:endParaRPr lang="en-US" sz="4800">
              <a:cs typeface="Calibri"/>
            </a:endParaRPr>
          </a:p>
        </p:txBody>
      </p:sp>
      <p:sp>
        <p:nvSpPr>
          <p:cNvPr id="2" name="Slide Number Placeholder 1">
            <a:extLst>
              <a:ext uri="{FF2B5EF4-FFF2-40B4-BE49-F238E27FC236}">
                <a16:creationId xmlns:a16="http://schemas.microsoft.com/office/drawing/2014/main" id="{69EDE46E-053F-8596-9652-691541F18592}"/>
              </a:ext>
            </a:extLst>
          </p:cNvPr>
          <p:cNvSpPr>
            <a:spLocks noGrp="1"/>
          </p:cNvSpPr>
          <p:nvPr>
            <p:ph type="sldNum" sz="quarter" idx="12"/>
          </p:nvPr>
        </p:nvSpPr>
        <p:spPr/>
        <p:txBody>
          <a:bodyPr/>
          <a:lstStyle/>
          <a:p>
            <a:fld id="{861765F9-1B31-4893-BE12-78C176540628}" type="slidenum">
              <a:rPr lang="en-US" smtClean="0"/>
              <a:t>12</a:t>
            </a:fld>
            <a:endParaRPr lang="en-US"/>
          </a:p>
        </p:txBody>
      </p:sp>
      <p:sp>
        <p:nvSpPr>
          <p:cNvPr id="4" name="TextBox 3">
            <a:extLst>
              <a:ext uri="{FF2B5EF4-FFF2-40B4-BE49-F238E27FC236}">
                <a16:creationId xmlns:a16="http://schemas.microsoft.com/office/drawing/2014/main" id="{B1F41666-5605-19CB-6557-9643112102BB}"/>
              </a:ext>
            </a:extLst>
          </p:cNvPr>
          <p:cNvSpPr txBox="1"/>
          <p:nvPr/>
        </p:nvSpPr>
        <p:spPr>
          <a:xfrm>
            <a:off x="305918" y="6278971"/>
            <a:ext cx="12191999" cy="307777"/>
          </a:xfrm>
          <a:prstGeom prst="rect">
            <a:avLst/>
          </a:prstGeom>
          <a:noFill/>
        </p:spPr>
        <p:txBody>
          <a:bodyPr wrap="square" lIns="91440" tIns="45720" rIns="91440" bIns="45720" anchor="t">
            <a:spAutoFit/>
          </a:bodyPr>
          <a:lstStyle/>
          <a:p>
            <a:r>
              <a:rPr lang="en-US" sz="1400" i="1"/>
              <a:t>Readiness measures whether students are participating in activities preparing them for and demonstrating readiness for the next level, college, or career.  </a:t>
            </a:r>
          </a:p>
        </p:txBody>
      </p:sp>
      <p:graphicFrame>
        <p:nvGraphicFramePr>
          <p:cNvPr id="3" name="Chart 2">
            <a:extLst>
              <a:ext uri="{FF2B5EF4-FFF2-40B4-BE49-F238E27FC236}">
                <a16:creationId xmlns:a16="http://schemas.microsoft.com/office/drawing/2014/main" id="{9C024E1C-B6A5-DC04-F932-F4AD6C67B86D}"/>
              </a:ext>
            </a:extLst>
          </p:cNvPr>
          <p:cNvGraphicFramePr>
            <a:graphicFrameLocks/>
          </p:cNvGraphicFramePr>
          <p:nvPr>
            <p:extLst>
              <p:ext uri="{D42A27DB-BD31-4B8C-83A1-F6EECF244321}">
                <p14:modId xmlns:p14="http://schemas.microsoft.com/office/powerpoint/2010/main" val="896562502"/>
              </p:ext>
            </p:extLst>
          </p:nvPr>
        </p:nvGraphicFramePr>
        <p:xfrm>
          <a:off x="0" y="818608"/>
          <a:ext cx="11876926" cy="540303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12816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0A7CA-EF50-FB42-FA90-A176DBE4D7DD}"/>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CEBBA8D7-40AC-6EFF-D82C-7C7B9D8A63B7}"/>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77C932E1-BEEF-F972-D2CE-5B45E28D7FB8}"/>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D8D280F0-E7F8-A376-0367-898DA809B1F6}"/>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2E3F2343-2A87-6BF7-3486-93C130595EC1}"/>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Readiness- 3 Year Trend High Schools </a:t>
            </a:r>
            <a:endParaRPr lang="en-US" sz="4800">
              <a:cs typeface="Calibri"/>
            </a:endParaRPr>
          </a:p>
        </p:txBody>
      </p:sp>
      <p:sp>
        <p:nvSpPr>
          <p:cNvPr id="2" name="Slide Number Placeholder 1">
            <a:extLst>
              <a:ext uri="{FF2B5EF4-FFF2-40B4-BE49-F238E27FC236}">
                <a16:creationId xmlns:a16="http://schemas.microsoft.com/office/drawing/2014/main" id="{B83F5333-2872-9C2D-6DD6-0690E838C8E6}"/>
              </a:ext>
            </a:extLst>
          </p:cNvPr>
          <p:cNvSpPr>
            <a:spLocks noGrp="1"/>
          </p:cNvSpPr>
          <p:nvPr>
            <p:ph type="sldNum" sz="quarter" idx="12"/>
          </p:nvPr>
        </p:nvSpPr>
        <p:spPr/>
        <p:txBody>
          <a:bodyPr/>
          <a:lstStyle/>
          <a:p>
            <a:fld id="{861765F9-1B31-4893-BE12-78C176540628}" type="slidenum">
              <a:rPr lang="en-US" smtClean="0"/>
              <a:t>13</a:t>
            </a:fld>
            <a:endParaRPr lang="en-US"/>
          </a:p>
        </p:txBody>
      </p:sp>
      <p:sp>
        <p:nvSpPr>
          <p:cNvPr id="4" name="TextBox 3">
            <a:extLst>
              <a:ext uri="{FF2B5EF4-FFF2-40B4-BE49-F238E27FC236}">
                <a16:creationId xmlns:a16="http://schemas.microsoft.com/office/drawing/2014/main" id="{0FC0C702-A01F-6223-807C-A6E10747A643}"/>
              </a:ext>
            </a:extLst>
          </p:cNvPr>
          <p:cNvSpPr txBox="1"/>
          <p:nvPr/>
        </p:nvSpPr>
        <p:spPr>
          <a:xfrm>
            <a:off x="305918" y="6278971"/>
            <a:ext cx="12191999" cy="307777"/>
          </a:xfrm>
          <a:prstGeom prst="rect">
            <a:avLst/>
          </a:prstGeom>
          <a:noFill/>
        </p:spPr>
        <p:txBody>
          <a:bodyPr wrap="square" lIns="91440" tIns="45720" rIns="91440" bIns="45720" anchor="t">
            <a:spAutoFit/>
          </a:bodyPr>
          <a:lstStyle/>
          <a:p>
            <a:r>
              <a:rPr lang="en-US" sz="1400" i="1"/>
              <a:t>Readiness measures whether students are participating in activities preparing them for and demonstrating readiness for the next level, college, or career.  </a:t>
            </a:r>
          </a:p>
        </p:txBody>
      </p:sp>
      <p:graphicFrame>
        <p:nvGraphicFramePr>
          <p:cNvPr id="3" name="Chart 2">
            <a:extLst>
              <a:ext uri="{FF2B5EF4-FFF2-40B4-BE49-F238E27FC236}">
                <a16:creationId xmlns:a16="http://schemas.microsoft.com/office/drawing/2014/main" id="{DE05DFDE-F372-BEC2-324B-15052988D824}"/>
              </a:ext>
            </a:extLst>
          </p:cNvPr>
          <p:cNvGraphicFramePr>
            <a:graphicFrameLocks/>
          </p:cNvGraphicFramePr>
          <p:nvPr>
            <p:extLst>
              <p:ext uri="{D42A27DB-BD31-4B8C-83A1-F6EECF244321}">
                <p14:modId xmlns:p14="http://schemas.microsoft.com/office/powerpoint/2010/main" val="1143528873"/>
              </p:ext>
            </p:extLst>
          </p:nvPr>
        </p:nvGraphicFramePr>
        <p:xfrm>
          <a:off x="180814" y="875937"/>
          <a:ext cx="11172986" cy="540303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82308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460</Words>
  <Application>Microsoft Office PowerPoint</Application>
  <PresentationFormat>Widescreen</PresentationFormat>
  <Paragraphs>54</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Calibri</vt:lpstr>
      <vt:lpstr>Trade Gothic Next HvyCd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Candis, Tamara</dc:creator>
  <cp:lastModifiedBy>Sims, Dan</cp:lastModifiedBy>
  <cp:revision>7</cp:revision>
  <dcterms:created xsi:type="dcterms:W3CDTF">2026-01-13T21:20:47Z</dcterms:created>
  <dcterms:modified xsi:type="dcterms:W3CDTF">2026-01-14T19:23:20Z</dcterms:modified>
</cp:coreProperties>
</file>