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92" r:id="rId3"/>
    <p:sldId id="302" r:id="rId4"/>
    <p:sldId id="303" r:id="rId5"/>
    <p:sldId id="304" r:id="rId6"/>
    <p:sldId id="287" r:id="rId7"/>
    <p:sldId id="259" r:id="rId8"/>
    <p:sldId id="262" r:id="rId9"/>
    <p:sldId id="261" r:id="rId10"/>
    <p:sldId id="260" r:id="rId11"/>
    <p:sldId id="263" r:id="rId12"/>
    <p:sldId id="298" r:id="rId13"/>
    <p:sldId id="265" r:id="rId14"/>
    <p:sldId id="272" r:id="rId15"/>
    <p:sldId id="299" r:id="rId16"/>
    <p:sldId id="271" r:id="rId17"/>
    <p:sldId id="273" r:id="rId18"/>
    <p:sldId id="270" r:id="rId19"/>
    <p:sldId id="300" r:id="rId20"/>
    <p:sldId id="274" r:id="rId21"/>
    <p:sldId id="301" r:id="rId22"/>
    <p:sldId id="295" r:id="rId23"/>
    <p:sldId id="27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ley, Daphne" userId="42c8d935-f117-4fcd-9f52-82556fd2bc1b" providerId="ADAL" clId="{049247BE-2293-4369-AFE3-060DEAAAC210}"/>
    <pc:docChg chg="modSld">
      <pc:chgData name="Bailey, Daphne" userId="42c8d935-f117-4fcd-9f52-82556fd2bc1b" providerId="ADAL" clId="{049247BE-2293-4369-AFE3-060DEAAAC210}" dt="2023-09-20T17:32:45.666" v="5" actId="20577"/>
      <pc:docMkLst>
        <pc:docMk/>
      </pc:docMkLst>
      <pc:sldChg chg="modSp mod">
        <pc:chgData name="Bailey, Daphne" userId="42c8d935-f117-4fcd-9f52-82556fd2bc1b" providerId="ADAL" clId="{049247BE-2293-4369-AFE3-060DEAAAC210}" dt="2023-09-20T17:32:45.666" v="5" actId="20577"/>
        <pc:sldMkLst>
          <pc:docMk/>
          <pc:sldMk cId="1864590617" sldId="260"/>
        </pc:sldMkLst>
        <pc:spChg chg="mod">
          <ac:chgData name="Bailey, Daphne" userId="42c8d935-f117-4fcd-9f52-82556fd2bc1b" providerId="ADAL" clId="{049247BE-2293-4369-AFE3-060DEAAAC210}" dt="2023-09-20T17:32:45.666" v="5" actId="20577"/>
          <ac:spMkLst>
            <pc:docMk/>
            <pc:sldMk cId="1864590617" sldId="260"/>
            <ac:spMk id="18" creationId="{BFBC68CE-FD0D-F05D-30A4-CABB5196E3E9}"/>
          </ac:spMkLst>
        </pc:spChg>
      </pc:sldChg>
      <pc:sldChg chg="modSp mod">
        <pc:chgData name="Bailey, Daphne" userId="42c8d935-f117-4fcd-9f52-82556fd2bc1b" providerId="ADAL" clId="{049247BE-2293-4369-AFE3-060DEAAAC210}" dt="2023-09-20T17:31:03.901" v="4" actId="20577"/>
        <pc:sldMkLst>
          <pc:docMk/>
          <pc:sldMk cId="2700827501" sldId="287"/>
        </pc:sldMkLst>
        <pc:spChg chg="mod">
          <ac:chgData name="Bailey, Daphne" userId="42c8d935-f117-4fcd-9f52-82556fd2bc1b" providerId="ADAL" clId="{049247BE-2293-4369-AFE3-060DEAAAC210}" dt="2023-09-20T17:31:03.901" v="4" actId="20577"/>
          <ac:spMkLst>
            <pc:docMk/>
            <pc:sldMk cId="2700827501" sldId="287"/>
            <ac:spMk id="6" creationId="{8D798297-7362-57B8-363A-F6A8CB8A51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4E6415-644F-4360-9088-6C7A3B2F3BE6}" type="datetimeFigureOut">
              <a:rPr lang="en-US" smtClean="0"/>
              <a:t>9/20/2023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152B4C-504E-4E3A-849C-D8F0B94779CA}" type="slidenum">
              <a:rPr lang="en-US" smtClean="0"/>
              <a:t>‹#›</a:t>
            </a:fld>
            <a:endParaRPr lang="en-US"/>
          </a:p>
        </p:txBody>
      </p:sp>
    </p:spTree>
    <p:extLst>
      <p:ext uri="{BB962C8B-B14F-4D97-AF65-F5344CB8AC3E}">
        <p14:creationId xmlns:p14="http://schemas.microsoft.com/office/powerpoint/2010/main" val="86580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8401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5206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413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0100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4663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418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B0E4-FAF3-60BC-3991-DDB645B4DE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0A67F1-0B27-FC7C-67DD-9553AF558B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6D96C5-31D8-60C3-641B-5E6BAEB36275}"/>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5" name="Footer Placeholder 4">
            <a:extLst>
              <a:ext uri="{FF2B5EF4-FFF2-40B4-BE49-F238E27FC236}">
                <a16:creationId xmlns:a16="http://schemas.microsoft.com/office/drawing/2014/main" id="{1E390F57-8E7E-8F1A-FE47-0605F9DF93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8CD2F6-0986-C7B4-FD96-934C171A0AB8}"/>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3130095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F42C0-68AE-5955-3560-8BC1CC40DD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863D9A-59C3-F173-DAFA-94745894F6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E7D78D-419F-D9CD-E028-24B5B8FCDF6A}"/>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5" name="Footer Placeholder 4">
            <a:extLst>
              <a:ext uri="{FF2B5EF4-FFF2-40B4-BE49-F238E27FC236}">
                <a16:creationId xmlns:a16="http://schemas.microsoft.com/office/drawing/2014/main" id="{1EB6EBE3-E17B-B180-6458-166429C1C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5584CC-D690-1C10-52AB-3994115FABAF}"/>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3525854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22C4-EFB9-27B6-4F9F-862E9603AB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D514F7-E6E1-5E14-E0C1-067B875CEC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9B6118-703B-C903-4D2D-C877AF443C69}"/>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5" name="Footer Placeholder 4">
            <a:extLst>
              <a:ext uri="{FF2B5EF4-FFF2-40B4-BE49-F238E27FC236}">
                <a16:creationId xmlns:a16="http://schemas.microsoft.com/office/drawing/2014/main" id="{852FA8CC-93FE-8574-8150-16FD8E7EDD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6EA772-4D0C-03F9-1BAD-3D4D61A3E1E6}"/>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3181745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8F4B4-B5F0-EA6F-C848-9DE0C1D684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260CAD-2295-9B00-81F5-05F9A55B5E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AC23F5-D88A-CC50-9967-EE8B5EBE8B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7E47EF-7C50-FCBF-BFDB-D7CA9A80CF82}"/>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6" name="Footer Placeholder 5">
            <a:extLst>
              <a:ext uri="{FF2B5EF4-FFF2-40B4-BE49-F238E27FC236}">
                <a16:creationId xmlns:a16="http://schemas.microsoft.com/office/drawing/2014/main" id="{DCBD4090-0BD7-0E4E-2DCB-43D7B75CE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A266D3-23E6-4C75-977B-F159A71A6A86}"/>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3622893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C8B1C-7FA7-C2F9-FAA2-16F967AD21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9B1A1BE-FF4B-3F66-3C45-29F6BFF0C4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F17C7C-FEFB-68ED-D421-96E48D1489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0532FC-3332-793D-DE3B-561D89FCDD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56145A-D35E-5CD1-34CA-FCF8958171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3F7310-D7DE-6FD2-758B-268E5BA9D96E}"/>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8" name="Footer Placeholder 7">
            <a:extLst>
              <a:ext uri="{FF2B5EF4-FFF2-40B4-BE49-F238E27FC236}">
                <a16:creationId xmlns:a16="http://schemas.microsoft.com/office/drawing/2014/main" id="{CE5098F2-8267-140B-FBCA-E3A3AEDB6D7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E87AFF-2A29-76AC-5B36-87298E395557}"/>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4130209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8B328-44B6-E531-1A54-5E31FBC5A2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25A544-3CD7-D023-0789-2997FADB42BD}"/>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4" name="Footer Placeholder 3">
            <a:extLst>
              <a:ext uri="{FF2B5EF4-FFF2-40B4-BE49-F238E27FC236}">
                <a16:creationId xmlns:a16="http://schemas.microsoft.com/office/drawing/2014/main" id="{4304866C-3409-4A4D-7DD2-3F3FDDD35C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F904FC-056D-EBC8-FFFC-2A7C101BF7CD}"/>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1522301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D08E62-A6E2-A956-5ACB-A1A2BAE58D1D}"/>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3" name="Footer Placeholder 2">
            <a:extLst>
              <a:ext uri="{FF2B5EF4-FFF2-40B4-BE49-F238E27FC236}">
                <a16:creationId xmlns:a16="http://schemas.microsoft.com/office/drawing/2014/main" id="{6A601D99-B430-CD83-2D0B-9CDA3B1780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C1DB8E3-06A9-61C8-D963-82A91BBD41C3}"/>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2068887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879C-0985-C1C3-EAFF-9C1C48F2B7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8FB6C4-FF50-0169-853C-B4440CABB1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827C4B-BE73-2EE8-A083-3778B6FBF7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28D61E-4E5C-6A58-1AE9-5A04791CBC13}"/>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6" name="Footer Placeholder 5">
            <a:extLst>
              <a:ext uri="{FF2B5EF4-FFF2-40B4-BE49-F238E27FC236}">
                <a16:creationId xmlns:a16="http://schemas.microsoft.com/office/drawing/2014/main" id="{AACBF391-DC87-0440-AA8C-25594366ED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52A89D-957A-94B2-1ABA-11DDB0B26AFC}"/>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2787002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685C-267E-BD6A-3180-8F4FCF890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F47C1B-B09B-91CD-9873-AC307F4F7D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68C17A-56D8-C229-9D8B-06ED1989C7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419FB5-41D3-62DE-7301-840728B4E5CC}"/>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6" name="Footer Placeholder 5">
            <a:extLst>
              <a:ext uri="{FF2B5EF4-FFF2-40B4-BE49-F238E27FC236}">
                <a16:creationId xmlns:a16="http://schemas.microsoft.com/office/drawing/2014/main" id="{EE8DE4BA-AEED-0B1A-5D5E-F2A7E830C5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9E64EA-8DEB-A593-7B08-68D95FD4DC8E}"/>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2399717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E978B-DC6E-B485-A898-CC74CE817E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525E1F-99A6-DAFB-FA8C-C23CE27E95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D8EEA-BCFB-65C4-0B87-A018CDA04011}"/>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5" name="Footer Placeholder 4">
            <a:extLst>
              <a:ext uri="{FF2B5EF4-FFF2-40B4-BE49-F238E27FC236}">
                <a16:creationId xmlns:a16="http://schemas.microsoft.com/office/drawing/2014/main" id="{20746D70-B55D-8E22-E248-1A09C1D2E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57C196-A597-DDA7-F739-DBCD06A6E477}"/>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3187664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79AC68-4193-F498-C0DD-76072551F6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C4BA5F-8C73-1DD7-ED26-BB5D737B05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0BAE0-DD75-71CB-8054-DF5171962F63}"/>
              </a:ext>
            </a:extLst>
          </p:cNvPr>
          <p:cNvSpPr>
            <a:spLocks noGrp="1"/>
          </p:cNvSpPr>
          <p:nvPr>
            <p:ph type="dt" sz="half" idx="10"/>
          </p:nvPr>
        </p:nvSpPr>
        <p:spPr/>
        <p:txBody>
          <a:bodyPr/>
          <a:lstStyle/>
          <a:p>
            <a:fld id="{DA65123B-D438-455C-BA1E-502E3D063031}" type="datetimeFigureOut">
              <a:rPr lang="en-US" smtClean="0"/>
              <a:t>9/20/2023</a:t>
            </a:fld>
            <a:endParaRPr lang="en-US"/>
          </a:p>
        </p:txBody>
      </p:sp>
      <p:sp>
        <p:nvSpPr>
          <p:cNvPr id="5" name="Footer Placeholder 4">
            <a:extLst>
              <a:ext uri="{FF2B5EF4-FFF2-40B4-BE49-F238E27FC236}">
                <a16:creationId xmlns:a16="http://schemas.microsoft.com/office/drawing/2014/main" id="{F6C88D70-26FA-F463-7ACF-D7577AE9D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8878A2-B620-D245-FBBA-95244DBF7B4F}"/>
              </a:ext>
            </a:extLst>
          </p:cNvPr>
          <p:cNvSpPr>
            <a:spLocks noGrp="1"/>
          </p:cNvSpPr>
          <p:nvPr>
            <p:ph type="sldNum" sz="quarter" idx="12"/>
          </p:nvPr>
        </p:nvSpPr>
        <p:spPr/>
        <p:txBody>
          <a:bodyPr/>
          <a:lstStyle/>
          <a:p>
            <a:fld id="{D5A1FAD1-CCF7-47BC-84E6-D04AA1B47B7B}" type="slidenum">
              <a:rPr lang="en-US" smtClean="0"/>
              <a:t>‹#›</a:t>
            </a:fld>
            <a:endParaRPr lang="en-US"/>
          </a:p>
        </p:txBody>
      </p:sp>
    </p:spTree>
    <p:extLst>
      <p:ext uri="{BB962C8B-B14F-4D97-AF65-F5344CB8AC3E}">
        <p14:creationId xmlns:p14="http://schemas.microsoft.com/office/powerpoint/2010/main" val="901961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827259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71985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72061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300395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9/20/2023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47303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9/20/2023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458260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9/20/2023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87987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8268962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9/20/2023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05666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0269159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9/20/2023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0505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76D222-BC58-BD76-7A1D-E788229153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1A63F2-C892-5DA4-2326-0CD4463647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7CF1D-17D6-CD31-133E-126FD9E050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65123B-D438-455C-BA1E-502E3D063031}" type="datetimeFigureOut">
              <a:rPr lang="en-US" smtClean="0"/>
              <a:t>9/20/2023</a:t>
            </a:fld>
            <a:endParaRPr lang="en-US"/>
          </a:p>
        </p:txBody>
      </p:sp>
      <p:sp>
        <p:nvSpPr>
          <p:cNvPr id="5" name="Footer Placeholder 4">
            <a:extLst>
              <a:ext uri="{FF2B5EF4-FFF2-40B4-BE49-F238E27FC236}">
                <a16:creationId xmlns:a16="http://schemas.microsoft.com/office/drawing/2014/main" id="{B4C6E445-CA66-6CB2-3CC9-73364F39D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218CCC-2AF7-7716-1D6D-EECBF8D0C7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A1FAD1-CCF7-47BC-84E6-D04AA1B47B7B}" type="slidenum">
              <a:rPr lang="en-US" smtClean="0"/>
              <a:t>‹#›</a:t>
            </a:fld>
            <a:endParaRPr lang="en-US"/>
          </a:p>
        </p:txBody>
      </p:sp>
    </p:spTree>
    <p:extLst>
      <p:ext uri="{BB962C8B-B14F-4D97-AF65-F5344CB8AC3E}">
        <p14:creationId xmlns:p14="http://schemas.microsoft.com/office/powerpoint/2010/main" val="1761829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9/20/2023</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40949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1849174" y="2625394"/>
            <a:ext cx="8483202"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The Road to Reading</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Cleveland Johnson,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Assistant Superintendent of Teaching &amp; Learning</a:t>
            </a:r>
            <a:endPar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September 21, 2023</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3" y="1643402"/>
            <a:ext cx="4213671"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3" y="4746645"/>
            <a:ext cx="3590151"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6" name="Content Placeholder 2">
            <a:extLst>
              <a:ext uri="{FF2B5EF4-FFF2-40B4-BE49-F238E27FC236}">
                <a16:creationId xmlns:a16="http://schemas.microsoft.com/office/drawing/2014/main" id="{8D798297-7362-57B8-363A-F6A8CB8A5196}"/>
              </a:ext>
            </a:extLst>
          </p:cNvPr>
          <p:cNvSpPr>
            <a:spLocks noGrp="1"/>
          </p:cNvSpPr>
          <p:nvPr>
            <p:ph idx="1"/>
          </p:nvPr>
        </p:nvSpPr>
        <p:spPr>
          <a:xfrm>
            <a:off x="370393" y="1059877"/>
            <a:ext cx="8130436" cy="5401431"/>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200" dirty="0">
                <a:latin typeface="Arial Narrow"/>
              </a:rPr>
              <a:t>The purpose of this presentation is to provide an overview of the district’s literacy resources which support students becoming strong readers.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200" dirty="0">
                <a:latin typeface="Arial Narrow" panose="020B0606020202030204" pitchFamily="34" charset="0"/>
              </a:rPr>
              <a:t>Surveying the Road</a:t>
            </a:r>
          </a:p>
          <a:p>
            <a:pPr>
              <a:lnSpc>
                <a:spcPct val="100000"/>
              </a:lnSpc>
              <a:spcBef>
                <a:spcPts val="0"/>
              </a:spcBef>
            </a:pPr>
            <a:r>
              <a:rPr lang="en-US" sz="2200" dirty="0">
                <a:latin typeface="Arial Narrow" panose="020B0606020202030204" pitchFamily="34" charset="0"/>
              </a:rPr>
              <a:t>Identifying and Filling the Holes</a:t>
            </a:r>
          </a:p>
          <a:p>
            <a:pPr>
              <a:lnSpc>
                <a:spcPct val="100000"/>
              </a:lnSpc>
              <a:spcBef>
                <a:spcPts val="0"/>
              </a:spcBef>
            </a:pPr>
            <a:r>
              <a:rPr lang="en-US" sz="2200" dirty="0">
                <a:latin typeface="Arial Narrow" panose="020B0606020202030204" pitchFamily="34" charset="0"/>
              </a:rPr>
              <a:t>Summary</a:t>
            </a:r>
          </a:p>
          <a:p>
            <a:pPr marL="0" indent="0">
              <a:lnSpc>
                <a:spcPct val="100000"/>
              </a:lnSpc>
              <a:spcBef>
                <a:spcPts val="0"/>
              </a:spcBef>
              <a:buNone/>
            </a:pPr>
            <a:endParaRPr lang="en-US" sz="3000" b="1" cap="all" dirty="0">
              <a:effectLst>
                <a:outerShdw blurRad="38100" dist="38100" dir="2700000" algn="tl">
                  <a:srgbClr val="000000">
                    <a:alpha val="43137"/>
                  </a:srgbClr>
                </a:outerShdw>
              </a:effectLst>
              <a:latin typeface="Trade Gothic Next HvyCd" panose="020B0906040303020004" pitchFamily="34" charset="0"/>
            </a:endParaRPr>
          </a:p>
          <a:p>
            <a:pPr>
              <a:lnSpc>
                <a:spcPct val="100000"/>
              </a:lnSpc>
              <a:spcBef>
                <a:spcPts val="0"/>
              </a:spcBef>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200" dirty="0">
                <a:latin typeface="Arial Narrow" panose="020B0606020202030204" pitchFamily="34" charset="0"/>
              </a:rPr>
              <a:t>A student’s road to reading is complex; therefore, specific resources as well as skilled teachers and leaders are needed for </a:t>
            </a:r>
            <a:r>
              <a:rPr lang="en-US" sz="2200">
                <a:latin typeface="Arial Narrow" panose="020B0606020202030204" pitchFamily="34" charset="0"/>
              </a:rPr>
              <a:t>it to be </a:t>
            </a:r>
            <a:r>
              <a:rPr lang="en-US" sz="2200" dirty="0">
                <a:latin typeface="Arial Narrow" panose="020B0606020202030204" pitchFamily="34" charset="0"/>
              </a:rPr>
              <a:t>navigated successfully. </a:t>
            </a:r>
          </a:p>
        </p:txBody>
      </p:sp>
      <p:pic>
        <p:nvPicPr>
          <p:cNvPr id="16" name="Picture 15" descr="A curved road with yellow lines&#10;&#10;Description automatically generated">
            <a:extLst>
              <a:ext uri="{FF2B5EF4-FFF2-40B4-BE49-F238E27FC236}">
                <a16:creationId xmlns:a16="http://schemas.microsoft.com/office/drawing/2014/main" id="{63FC181E-E408-8E11-EC7E-FBE0F54067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8263" y="934956"/>
            <a:ext cx="4174745" cy="592304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2" name="TextBox 1">
            <a:extLst>
              <a:ext uri="{FF2B5EF4-FFF2-40B4-BE49-F238E27FC236}">
                <a16:creationId xmlns:a16="http://schemas.microsoft.com/office/drawing/2014/main" id="{5F28F0F4-FD74-FE3C-30D0-B7955A37E3D3}"/>
              </a:ext>
            </a:extLst>
          </p:cNvPr>
          <p:cNvSpPr txBox="1"/>
          <p:nvPr/>
        </p:nvSpPr>
        <p:spPr>
          <a:xfrm>
            <a:off x="3210944" y="336472"/>
            <a:ext cx="5662567" cy="830997"/>
          </a:xfrm>
          <a:prstGeom prst="rect">
            <a:avLst/>
          </a:prstGeom>
          <a:noFill/>
        </p:spPr>
        <p:txBody>
          <a:bodyPr wrap="square" rtlCol="0">
            <a:spAutoFit/>
          </a:bodyPr>
          <a:lstStyle/>
          <a:p>
            <a:r>
              <a:rPr lang="en-US" sz="4800" b="1">
                <a:solidFill>
                  <a:schemeClr val="accent2">
                    <a:lumMod val="75000"/>
                  </a:schemeClr>
                </a:solidFill>
              </a:rPr>
              <a:t>The Road to Reading</a:t>
            </a:r>
          </a:p>
        </p:txBody>
      </p:sp>
    </p:spTree>
    <p:extLst>
      <p:ext uri="{BB962C8B-B14F-4D97-AF65-F5344CB8AC3E}">
        <p14:creationId xmlns:p14="http://schemas.microsoft.com/office/powerpoint/2010/main" val="2060628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2" name="TextBox 1">
            <a:extLst>
              <a:ext uri="{FF2B5EF4-FFF2-40B4-BE49-F238E27FC236}">
                <a16:creationId xmlns:a16="http://schemas.microsoft.com/office/drawing/2014/main" id="{B4C37DF1-03F0-0231-5632-A3B068AF8EC3}"/>
              </a:ext>
            </a:extLst>
          </p:cNvPr>
          <p:cNvSpPr txBox="1"/>
          <p:nvPr/>
        </p:nvSpPr>
        <p:spPr>
          <a:xfrm>
            <a:off x="2167726" y="1111194"/>
            <a:ext cx="7820749" cy="4832092"/>
          </a:xfrm>
          <a:prstGeom prst="rect">
            <a:avLst/>
          </a:prstGeom>
          <a:solidFill>
            <a:schemeClr val="accent5">
              <a:lumMod val="40000"/>
              <a:lumOff val="60000"/>
            </a:schemeClr>
          </a:solidFill>
        </p:spPr>
        <p:txBody>
          <a:bodyPr wrap="square" rtlCol="0">
            <a:spAutoFit/>
          </a:bodyPr>
          <a:lstStyle/>
          <a:p>
            <a:r>
              <a:rPr lang="en-US" sz="2800" dirty="0"/>
              <a:t>Our desire is for all students to have a clear path on the road to become readers, however, this is not the case for many of our students. The interruption of learning caused by the COVID-19 pandemic continues to negatively impact our students in many areas including reading. To best meet the needs of our students, we must first assess them to identify their areas of strengths and weaknesses related to reading.</a:t>
            </a:r>
          </a:p>
          <a:p>
            <a:pPr algn="ctr"/>
            <a:r>
              <a:rPr lang="en-US" sz="2800" dirty="0">
                <a:solidFill>
                  <a:schemeClr val="accent2">
                    <a:lumMod val="75000"/>
                  </a:schemeClr>
                </a:solidFill>
              </a:rPr>
              <a:t>This is </a:t>
            </a:r>
            <a:r>
              <a:rPr lang="en-US" sz="2800">
                <a:solidFill>
                  <a:schemeClr val="accent2">
                    <a:lumMod val="75000"/>
                  </a:schemeClr>
                </a:solidFill>
              </a:rPr>
              <a:t>achieved by using </a:t>
            </a:r>
            <a:r>
              <a:rPr lang="en-US" sz="2800" dirty="0">
                <a:solidFill>
                  <a:schemeClr val="accent2">
                    <a:lumMod val="75000"/>
                  </a:schemeClr>
                </a:solidFill>
              </a:rPr>
              <a:t>the STAR Early Literacy &amp; Reading assessments.</a:t>
            </a:r>
          </a:p>
        </p:txBody>
      </p:sp>
    </p:spTree>
    <p:extLst>
      <p:ext uri="{BB962C8B-B14F-4D97-AF65-F5344CB8AC3E}">
        <p14:creationId xmlns:p14="http://schemas.microsoft.com/office/powerpoint/2010/main" val="1208973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81140" y="363528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7" name="TextBox 16">
            <a:extLst>
              <a:ext uri="{FF2B5EF4-FFF2-40B4-BE49-F238E27FC236}">
                <a16:creationId xmlns:a16="http://schemas.microsoft.com/office/drawing/2014/main" id="{D2223C0E-2ACE-1479-2AA0-16952EDC530C}"/>
              </a:ext>
            </a:extLst>
          </p:cNvPr>
          <p:cNvSpPr txBox="1"/>
          <p:nvPr/>
        </p:nvSpPr>
        <p:spPr>
          <a:xfrm>
            <a:off x="1279614" y="143673"/>
            <a:ext cx="9632771" cy="1477328"/>
          </a:xfrm>
          <a:prstGeom prst="rect">
            <a:avLst/>
          </a:prstGeom>
          <a:solidFill>
            <a:schemeClr val="accent5">
              <a:lumMod val="40000"/>
              <a:lumOff val="60000"/>
            </a:schemeClr>
          </a:solidFill>
        </p:spPr>
        <p:txBody>
          <a:bodyPr wrap="square" rtlCol="0">
            <a:spAutoFit/>
          </a:bodyPr>
          <a:lstStyle/>
          <a:p>
            <a:pPr algn="ctr"/>
            <a:r>
              <a:rPr lang="en-US" sz="2400"/>
              <a:t>The STAR Early Literacy and Reading assessments inform teachers about the </a:t>
            </a:r>
            <a:r>
              <a:rPr lang="en-US" sz="2400" u="sng"/>
              <a:t>size and number</a:t>
            </a:r>
            <a:r>
              <a:rPr lang="en-US" sz="2400"/>
              <a:t> of </a:t>
            </a:r>
            <a:r>
              <a:rPr lang="en-US" sz="2400" b="1"/>
              <a:t>“holes” </a:t>
            </a:r>
            <a:r>
              <a:rPr lang="en-US" sz="2400"/>
              <a:t>in a student’s road to reading.  This information allows teachers to provide the appropriate level of tiered support.</a:t>
            </a:r>
          </a:p>
          <a:p>
            <a:pPr algn="ctr"/>
            <a:r>
              <a:rPr lang="en-US" b="1">
                <a:solidFill>
                  <a:srgbClr val="C00000"/>
                </a:solidFill>
              </a:rPr>
              <a:t>More holes in a student’s reading road = More support the student needs in reading</a:t>
            </a:r>
            <a:endParaRPr lang="en-US" sz="2400">
              <a:solidFill>
                <a:schemeClr val="accent2">
                  <a:lumMod val="75000"/>
                </a:schemeClr>
              </a:solidFill>
            </a:endParaRPr>
          </a:p>
        </p:txBody>
      </p:sp>
      <p:sp>
        <p:nvSpPr>
          <p:cNvPr id="18" name="TextBox 17">
            <a:extLst>
              <a:ext uri="{FF2B5EF4-FFF2-40B4-BE49-F238E27FC236}">
                <a16:creationId xmlns:a16="http://schemas.microsoft.com/office/drawing/2014/main" id="{511A988C-416F-770C-0F26-E472617ABF88}"/>
              </a:ext>
            </a:extLst>
          </p:cNvPr>
          <p:cNvSpPr txBox="1"/>
          <p:nvPr/>
        </p:nvSpPr>
        <p:spPr>
          <a:xfrm>
            <a:off x="3827969" y="2091513"/>
            <a:ext cx="4496499" cy="369332"/>
          </a:xfrm>
          <a:prstGeom prst="rect">
            <a:avLst/>
          </a:prstGeom>
          <a:noFill/>
        </p:spPr>
        <p:txBody>
          <a:bodyPr wrap="square" rtlCol="0">
            <a:spAutoFit/>
          </a:bodyPr>
          <a:lstStyle/>
          <a:p>
            <a:r>
              <a:rPr lang="en-US" b="1"/>
              <a:t>Tier 1 – On grade-level support &amp; enrichment</a:t>
            </a:r>
          </a:p>
        </p:txBody>
      </p:sp>
      <p:sp>
        <p:nvSpPr>
          <p:cNvPr id="19" name="TextBox 18">
            <a:extLst>
              <a:ext uri="{FF2B5EF4-FFF2-40B4-BE49-F238E27FC236}">
                <a16:creationId xmlns:a16="http://schemas.microsoft.com/office/drawing/2014/main" id="{08028B24-7ABF-9108-C85D-A0E925956324}"/>
              </a:ext>
            </a:extLst>
          </p:cNvPr>
          <p:cNvSpPr txBox="1"/>
          <p:nvPr/>
        </p:nvSpPr>
        <p:spPr>
          <a:xfrm>
            <a:off x="4489089" y="4243165"/>
            <a:ext cx="3128116" cy="369332"/>
          </a:xfrm>
          <a:prstGeom prst="rect">
            <a:avLst/>
          </a:prstGeom>
          <a:noFill/>
        </p:spPr>
        <p:txBody>
          <a:bodyPr wrap="square" rtlCol="0">
            <a:spAutoFit/>
          </a:bodyPr>
          <a:lstStyle/>
          <a:p>
            <a:r>
              <a:rPr lang="en-US" b="1"/>
              <a:t>Tier 2 – Moderate intervention</a:t>
            </a:r>
          </a:p>
        </p:txBody>
      </p:sp>
      <p:sp>
        <p:nvSpPr>
          <p:cNvPr id="23" name="TextBox 22">
            <a:extLst>
              <a:ext uri="{FF2B5EF4-FFF2-40B4-BE49-F238E27FC236}">
                <a16:creationId xmlns:a16="http://schemas.microsoft.com/office/drawing/2014/main" id="{489DC844-D4C1-592A-1FFF-7EBBFA982A11}"/>
              </a:ext>
            </a:extLst>
          </p:cNvPr>
          <p:cNvSpPr txBox="1"/>
          <p:nvPr/>
        </p:nvSpPr>
        <p:spPr>
          <a:xfrm>
            <a:off x="3827969" y="6450407"/>
            <a:ext cx="4496499" cy="369332"/>
          </a:xfrm>
          <a:prstGeom prst="rect">
            <a:avLst/>
          </a:prstGeom>
          <a:noFill/>
        </p:spPr>
        <p:txBody>
          <a:bodyPr wrap="square" rtlCol="0">
            <a:spAutoFit/>
          </a:bodyPr>
          <a:lstStyle/>
          <a:p>
            <a:r>
              <a:rPr lang="en-US" b="1"/>
              <a:t>Tier 3 – Intensive intervention &amp; remediation</a:t>
            </a:r>
          </a:p>
        </p:txBody>
      </p:sp>
    </p:spTree>
    <p:extLst>
      <p:ext uri="{BB962C8B-B14F-4D97-AF65-F5344CB8AC3E}">
        <p14:creationId xmlns:p14="http://schemas.microsoft.com/office/powerpoint/2010/main" val="2842975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8" name="TextBox 17">
            <a:extLst>
              <a:ext uri="{FF2B5EF4-FFF2-40B4-BE49-F238E27FC236}">
                <a16:creationId xmlns:a16="http://schemas.microsoft.com/office/drawing/2014/main" id="{BFBC68CE-FD0D-F05D-30A4-CABB5196E3E9}"/>
              </a:ext>
            </a:extLst>
          </p:cNvPr>
          <p:cNvSpPr txBox="1"/>
          <p:nvPr/>
        </p:nvSpPr>
        <p:spPr>
          <a:xfrm>
            <a:off x="1476463" y="336472"/>
            <a:ext cx="9464992" cy="2554545"/>
          </a:xfrm>
          <a:prstGeom prst="rect">
            <a:avLst/>
          </a:prstGeom>
          <a:solidFill>
            <a:schemeClr val="accent5">
              <a:lumMod val="40000"/>
              <a:lumOff val="60000"/>
            </a:schemeClr>
          </a:solidFill>
        </p:spPr>
        <p:txBody>
          <a:bodyPr wrap="square">
            <a:spAutoFit/>
          </a:bodyPr>
          <a:lstStyle/>
          <a:p>
            <a:pPr algn="ctr"/>
            <a:r>
              <a:rPr lang="en-US" sz="2000" dirty="0"/>
              <a:t>These “holes” often are related to a deficit in one or more of the five pillars of reading:</a:t>
            </a:r>
          </a:p>
          <a:p>
            <a:pPr marL="514350" indent="-514350">
              <a:buFont typeface="+mj-lt"/>
              <a:buAutoNum type="arabicPeriod"/>
            </a:pPr>
            <a:r>
              <a:rPr lang="en-US" sz="2000" b="1" dirty="0"/>
              <a:t>Phonemic Awareness (PA): </a:t>
            </a:r>
            <a:r>
              <a:rPr lang="en-US" sz="2000" dirty="0"/>
              <a:t>ability to hear and manipulate sounds in spoken words</a:t>
            </a:r>
          </a:p>
          <a:p>
            <a:pPr marL="514350" indent="-514350">
              <a:buFont typeface="+mj-lt"/>
              <a:buAutoNum type="arabicPeriod"/>
            </a:pPr>
            <a:r>
              <a:rPr lang="en-US" sz="2000" b="1" dirty="0"/>
              <a:t>Phonics (PH): </a:t>
            </a:r>
            <a:r>
              <a:rPr lang="en-US" sz="2000" dirty="0"/>
              <a:t>ability to match sounds with individual and groups of letters</a:t>
            </a:r>
          </a:p>
          <a:p>
            <a:pPr marL="514350" indent="-514350">
              <a:buFont typeface="+mj-lt"/>
              <a:buAutoNum type="arabicPeriod"/>
            </a:pPr>
            <a:r>
              <a:rPr lang="en-US" sz="2000" b="1" dirty="0"/>
              <a:t>Fluency (FL): </a:t>
            </a:r>
            <a:r>
              <a:rPr lang="en-US" sz="2000" dirty="0"/>
              <a:t>ability to read with proper speed, accuracy, and expression</a:t>
            </a:r>
          </a:p>
          <a:p>
            <a:pPr marL="514350" indent="-514350">
              <a:buFont typeface="+mj-lt"/>
              <a:buAutoNum type="arabicPeriod"/>
            </a:pPr>
            <a:r>
              <a:rPr lang="en-US" sz="2000" b="1" dirty="0"/>
              <a:t>Vocabulary (VO): </a:t>
            </a:r>
            <a:r>
              <a:rPr lang="en-US" sz="2000" dirty="0"/>
              <a:t>ability to understand the meaning of words in context</a:t>
            </a:r>
          </a:p>
          <a:p>
            <a:pPr marL="514350" indent="-514350">
              <a:buFont typeface="+mj-lt"/>
              <a:buAutoNum type="arabicPeriod"/>
            </a:pPr>
            <a:r>
              <a:rPr lang="en-US" sz="2000" b="1" dirty="0"/>
              <a:t>Comprehension (CP): </a:t>
            </a:r>
            <a:r>
              <a:rPr lang="en-US" sz="2000" dirty="0"/>
              <a:t>ability to accurately understand the explicit and implicit meaning of connected text </a:t>
            </a:r>
          </a:p>
          <a:p>
            <a:pPr algn="ctr"/>
            <a:r>
              <a:rPr lang="en-US" sz="2000" dirty="0">
                <a:solidFill>
                  <a:schemeClr val="accent2">
                    <a:lumMod val="75000"/>
                  </a:schemeClr>
                </a:solidFill>
              </a:rPr>
              <a:t>The STAR CBM assessments identify the </a:t>
            </a:r>
            <a:r>
              <a:rPr lang="en-US" sz="2000" u="sng" dirty="0">
                <a:solidFill>
                  <a:schemeClr val="accent2">
                    <a:lumMod val="75000"/>
                  </a:schemeClr>
                </a:solidFill>
              </a:rPr>
              <a:t>type</a:t>
            </a:r>
            <a:r>
              <a:rPr lang="en-US" sz="2000" dirty="0">
                <a:solidFill>
                  <a:schemeClr val="accent2">
                    <a:lumMod val="75000"/>
                  </a:schemeClr>
                </a:solidFill>
              </a:rPr>
              <a:t> of “holes” within these pillars.</a:t>
            </a:r>
          </a:p>
        </p:txBody>
      </p:sp>
    </p:spTree>
    <p:extLst>
      <p:ext uri="{BB962C8B-B14F-4D97-AF65-F5344CB8AC3E}">
        <p14:creationId xmlns:p14="http://schemas.microsoft.com/office/powerpoint/2010/main" val="1864590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Tree>
    <p:extLst>
      <p:ext uri="{BB962C8B-B14F-4D97-AF65-F5344CB8AC3E}">
        <p14:creationId xmlns:p14="http://schemas.microsoft.com/office/powerpoint/2010/main" val="3347780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Tier 1 - Core Instruction for All Students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64AAD5C0-6703-4011-FA10-965608F535EE}"/>
              </a:ext>
            </a:extLst>
          </p:cNvPr>
          <p:cNvSpPr txBox="1"/>
          <p:nvPr/>
        </p:nvSpPr>
        <p:spPr>
          <a:xfrm>
            <a:off x="431134" y="1126989"/>
            <a:ext cx="6258648" cy="1938992"/>
          </a:xfrm>
          <a:prstGeom prst="rect">
            <a:avLst/>
          </a:prstGeom>
          <a:noFill/>
        </p:spPr>
        <p:txBody>
          <a:bodyPr wrap="square" rtlCol="0">
            <a:spAutoFit/>
          </a:bodyPr>
          <a:lstStyle/>
          <a:p>
            <a:pPr marL="285750" indent="-285750">
              <a:buFont typeface="Arial" panose="020B0604020202020204" pitchFamily="34" charset="0"/>
              <a:buChar char="•"/>
            </a:pPr>
            <a:r>
              <a:rPr lang="en-US" sz="2400" b="1"/>
              <a:t>Wonders</a:t>
            </a:r>
          </a:p>
          <a:p>
            <a:pPr marL="742950" lvl="1" indent="-285750">
              <a:buFont typeface="Arial" panose="020B0604020202020204" pitchFamily="34" charset="0"/>
              <a:buChar char="•"/>
            </a:pPr>
            <a:r>
              <a:rPr lang="en-US" sz="2400"/>
              <a:t>Word Work </a:t>
            </a:r>
            <a:r>
              <a:rPr lang="en-US" sz="2400" i="1"/>
              <a:t>(word recognition)</a:t>
            </a:r>
          </a:p>
          <a:p>
            <a:pPr marL="742950" lvl="1" indent="-285750">
              <a:buFont typeface="Arial" panose="020B0604020202020204" pitchFamily="34" charset="0"/>
              <a:buChar char="•"/>
            </a:pPr>
            <a:r>
              <a:rPr lang="en-US" sz="2400"/>
              <a:t>ELA Curriculum </a:t>
            </a:r>
            <a:r>
              <a:rPr lang="en-US" sz="2400" i="1"/>
              <a:t>(language comprehension)</a:t>
            </a:r>
          </a:p>
          <a:p>
            <a:pPr marL="285750" indent="-285750">
              <a:buFont typeface="Arial" panose="020B0604020202020204" pitchFamily="34" charset="0"/>
              <a:buChar char="•"/>
            </a:pPr>
            <a:r>
              <a:rPr lang="en-US" sz="2400" b="1"/>
              <a:t>Step Up to Writing</a:t>
            </a:r>
          </a:p>
          <a:p>
            <a:pPr marL="742950" lvl="1" indent="-285750">
              <a:buFont typeface="Arial" panose="020B0604020202020204" pitchFamily="34" charset="0"/>
              <a:buChar char="•"/>
            </a:pPr>
            <a:r>
              <a:rPr lang="en-US" sz="2400"/>
              <a:t>Explicit writing instruction</a:t>
            </a:r>
          </a:p>
        </p:txBody>
      </p:sp>
      <p:pic>
        <p:nvPicPr>
          <p:cNvPr id="7" name="Picture 6">
            <a:extLst>
              <a:ext uri="{FF2B5EF4-FFF2-40B4-BE49-F238E27FC236}">
                <a16:creationId xmlns:a16="http://schemas.microsoft.com/office/drawing/2014/main" id="{2A900B4B-10BF-2720-3FAB-C49C55D5622A}"/>
              </a:ext>
            </a:extLst>
          </p:cNvPr>
          <p:cNvPicPr>
            <a:picLocks noChangeAspect="1"/>
          </p:cNvPicPr>
          <p:nvPr/>
        </p:nvPicPr>
        <p:blipFill>
          <a:blip r:embed="rId4"/>
          <a:stretch>
            <a:fillRect/>
          </a:stretch>
        </p:blipFill>
        <p:spPr>
          <a:xfrm>
            <a:off x="7060203" y="1230026"/>
            <a:ext cx="1920406" cy="944962"/>
          </a:xfrm>
          <a:prstGeom prst="rect">
            <a:avLst/>
          </a:prstGeom>
        </p:spPr>
      </p:pic>
      <p:pic>
        <p:nvPicPr>
          <p:cNvPr id="8" name="Picture 7">
            <a:extLst>
              <a:ext uri="{FF2B5EF4-FFF2-40B4-BE49-F238E27FC236}">
                <a16:creationId xmlns:a16="http://schemas.microsoft.com/office/drawing/2014/main" id="{353A5A40-B378-EDD4-97F7-2CD7C487A037}"/>
              </a:ext>
            </a:extLst>
          </p:cNvPr>
          <p:cNvPicPr>
            <a:picLocks noChangeAspect="1"/>
          </p:cNvPicPr>
          <p:nvPr/>
        </p:nvPicPr>
        <p:blipFill>
          <a:blip r:embed="rId5"/>
          <a:stretch>
            <a:fillRect/>
          </a:stretch>
        </p:blipFill>
        <p:spPr>
          <a:xfrm>
            <a:off x="9325410" y="1163739"/>
            <a:ext cx="2243522" cy="1213209"/>
          </a:xfrm>
          <a:prstGeom prst="rect">
            <a:avLst/>
          </a:prstGeom>
        </p:spPr>
      </p:pic>
      <p:pic>
        <p:nvPicPr>
          <p:cNvPr id="9" name="Picture 8">
            <a:extLst>
              <a:ext uri="{FF2B5EF4-FFF2-40B4-BE49-F238E27FC236}">
                <a16:creationId xmlns:a16="http://schemas.microsoft.com/office/drawing/2014/main" id="{0B1139D1-9B27-F925-248D-F7E9E306D12C}"/>
              </a:ext>
            </a:extLst>
          </p:cNvPr>
          <p:cNvPicPr>
            <a:picLocks noChangeAspect="1"/>
          </p:cNvPicPr>
          <p:nvPr/>
        </p:nvPicPr>
        <p:blipFill>
          <a:blip r:embed="rId6"/>
          <a:stretch>
            <a:fillRect/>
          </a:stretch>
        </p:blipFill>
        <p:spPr>
          <a:xfrm>
            <a:off x="6862182" y="2863506"/>
            <a:ext cx="4444369" cy="3956647"/>
          </a:xfrm>
          <a:prstGeom prst="rect">
            <a:avLst/>
          </a:prstGeom>
        </p:spPr>
      </p:pic>
      <p:pic>
        <p:nvPicPr>
          <p:cNvPr id="10" name="Picture 9">
            <a:extLst>
              <a:ext uri="{FF2B5EF4-FFF2-40B4-BE49-F238E27FC236}">
                <a16:creationId xmlns:a16="http://schemas.microsoft.com/office/drawing/2014/main" id="{9E448FCC-516B-C6CC-907A-17F86915D02D}"/>
              </a:ext>
            </a:extLst>
          </p:cNvPr>
          <p:cNvPicPr>
            <a:picLocks noChangeAspect="1"/>
          </p:cNvPicPr>
          <p:nvPr/>
        </p:nvPicPr>
        <p:blipFill>
          <a:blip r:embed="rId7"/>
          <a:stretch>
            <a:fillRect/>
          </a:stretch>
        </p:blipFill>
        <p:spPr>
          <a:xfrm>
            <a:off x="1157075" y="3054299"/>
            <a:ext cx="5151566" cy="3383573"/>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
        <p:nvSpPr>
          <p:cNvPr id="23" name="Speech Bubble: Oval 22">
            <a:extLst>
              <a:ext uri="{FF2B5EF4-FFF2-40B4-BE49-F238E27FC236}">
                <a16:creationId xmlns:a16="http://schemas.microsoft.com/office/drawing/2014/main" id="{0C21657E-7E4E-CC4E-8D6F-DEE58A141000}"/>
              </a:ext>
            </a:extLst>
          </p:cNvPr>
          <p:cNvSpPr/>
          <p:nvPr/>
        </p:nvSpPr>
        <p:spPr>
          <a:xfrm>
            <a:off x="1875175" y="2412742"/>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Tree>
    <p:extLst>
      <p:ext uri="{BB962C8B-B14F-4D97-AF65-F5344CB8AC3E}">
        <p14:creationId xmlns:p14="http://schemas.microsoft.com/office/powerpoint/2010/main" val="1239788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
        <p:nvSpPr>
          <p:cNvPr id="23" name="Speech Bubble: Oval 22">
            <a:extLst>
              <a:ext uri="{FF2B5EF4-FFF2-40B4-BE49-F238E27FC236}">
                <a16:creationId xmlns:a16="http://schemas.microsoft.com/office/drawing/2014/main" id="{0C21657E-7E4E-CC4E-8D6F-DEE58A141000}"/>
              </a:ext>
            </a:extLst>
          </p:cNvPr>
          <p:cNvSpPr/>
          <p:nvPr/>
        </p:nvSpPr>
        <p:spPr>
          <a:xfrm>
            <a:off x="1875175" y="2412742"/>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7" name="Oval 26">
            <a:extLst>
              <a:ext uri="{FF2B5EF4-FFF2-40B4-BE49-F238E27FC236}">
                <a16:creationId xmlns:a16="http://schemas.microsoft.com/office/drawing/2014/main" id="{A53CCAA6-E345-273C-8BC4-BFADBD27181C}"/>
              </a:ext>
            </a:extLst>
          </p:cNvPr>
          <p:cNvSpPr/>
          <p:nvPr/>
        </p:nvSpPr>
        <p:spPr>
          <a:xfrm>
            <a:off x="4390419" y="230565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r>
              <a:rPr lang="en-US"/>
              <a:t>.</a:t>
            </a:r>
          </a:p>
        </p:txBody>
      </p:sp>
    </p:spTree>
    <p:extLst>
      <p:ext uri="{BB962C8B-B14F-4D97-AF65-F5344CB8AC3E}">
        <p14:creationId xmlns:p14="http://schemas.microsoft.com/office/powerpoint/2010/main" val="1536422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Tier 2 – Intervention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CFD4F1C6-B3BC-0D07-D765-354DEB066AD0}"/>
              </a:ext>
            </a:extLst>
          </p:cNvPr>
          <p:cNvSpPr txBox="1"/>
          <p:nvPr/>
        </p:nvSpPr>
        <p:spPr>
          <a:xfrm>
            <a:off x="688636" y="1527955"/>
            <a:ext cx="7012457" cy="2677656"/>
          </a:xfrm>
          <a:prstGeom prst="rect">
            <a:avLst/>
          </a:prstGeom>
          <a:noFill/>
        </p:spPr>
        <p:txBody>
          <a:bodyPr wrap="square">
            <a:spAutoFit/>
          </a:bodyPr>
          <a:lstStyle/>
          <a:p>
            <a:pPr lvl="0"/>
            <a:r>
              <a:rPr lang="en-US" sz="2400" b="1" i="0" baseline="0"/>
              <a:t>Amira</a:t>
            </a:r>
          </a:p>
          <a:p>
            <a:pPr marL="342900" lvl="0" indent="-342900">
              <a:buFont typeface="Arial" panose="020B0604020202020204" pitchFamily="34" charset="0"/>
              <a:buChar char="•"/>
            </a:pPr>
            <a:r>
              <a:rPr lang="en-US" sz="2400" b="0" i="0" baseline="0"/>
              <a:t>Provides 1-on-1 tutoring based on the Science of Reading helping to increase students foundational reading skills and increase fluency</a:t>
            </a:r>
            <a:endParaRPr lang="en-US" sz="2400"/>
          </a:p>
          <a:p>
            <a:pPr marL="342900" lvl="0" indent="-342900">
              <a:buFont typeface="Arial" panose="020B0604020202020204" pitchFamily="34" charset="0"/>
              <a:buChar char="•"/>
            </a:pPr>
            <a:r>
              <a:rPr lang="en-US" sz="2400" b="0" i="0" baseline="0"/>
              <a:t>Leading to better reading</a:t>
            </a:r>
            <a:r>
              <a:rPr lang="en-US" sz="2400"/>
              <a:t> </a:t>
            </a:r>
            <a:r>
              <a:rPr lang="en-US" sz="2400" b="0" i="0" baseline="0"/>
              <a:t>comprehension</a:t>
            </a:r>
            <a:endParaRPr lang="en-US" sz="2400"/>
          </a:p>
          <a:p>
            <a:pPr marL="800100" lvl="1" indent="-342900">
              <a:buFont typeface="Arial" panose="020B0604020202020204" pitchFamily="34" charset="0"/>
              <a:buChar char="•"/>
            </a:pPr>
            <a:r>
              <a:rPr lang="en-US" sz="2400" b="0" i="0" baseline="0"/>
              <a:t>In-the-moment feedback to students</a:t>
            </a:r>
            <a:endParaRPr lang="en-US" sz="2400"/>
          </a:p>
          <a:p>
            <a:pPr marL="800100" lvl="1" indent="-342900">
              <a:buFont typeface="Arial" panose="020B0604020202020204" pitchFamily="34" charset="0"/>
              <a:buChar char="•"/>
            </a:pPr>
            <a:r>
              <a:rPr lang="en-US" sz="2400" b="0" i="0" baseline="0"/>
              <a:t>Accessible within &amp; outside the school day </a:t>
            </a:r>
            <a:endParaRPr lang="en-US" sz="2400"/>
          </a:p>
        </p:txBody>
      </p:sp>
      <p:pic>
        <p:nvPicPr>
          <p:cNvPr id="12" name="Picture 11">
            <a:extLst>
              <a:ext uri="{FF2B5EF4-FFF2-40B4-BE49-F238E27FC236}">
                <a16:creationId xmlns:a16="http://schemas.microsoft.com/office/drawing/2014/main" id="{FC2C1B72-FA7A-BA5F-700E-35FA5D6E5196}"/>
              </a:ext>
            </a:extLst>
          </p:cNvPr>
          <p:cNvPicPr>
            <a:picLocks noChangeAspect="1"/>
          </p:cNvPicPr>
          <p:nvPr/>
        </p:nvPicPr>
        <p:blipFill>
          <a:blip r:embed="rId4"/>
          <a:stretch>
            <a:fillRect/>
          </a:stretch>
        </p:blipFill>
        <p:spPr>
          <a:xfrm>
            <a:off x="8363115" y="1248248"/>
            <a:ext cx="2426201" cy="5225664"/>
          </a:xfrm>
          <a:prstGeom prst="rect">
            <a:avLst/>
          </a:prstGeom>
        </p:spPr>
      </p:pic>
      <p:pic>
        <p:nvPicPr>
          <p:cNvPr id="14" name="Picture 13">
            <a:extLst>
              <a:ext uri="{FF2B5EF4-FFF2-40B4-BE49-F238E27FC236}">
                <a16:creationId xmlns:a16="http://schemas.microsoft.com/office/drawing/2014/main" id="{DB09F464-27CA-C16F-D01E-70597906248A}"/>
              </a:ext>
            </a:extLst>
          </p:cNvPr>
          <p:cNvPicPr>
            <a:picLocks noChangeAspect="1"/>
          </p:cNvPicPr>
          <p:nvPr/>
        </p:nvPicPr>
        <p:blipFill>
          <a:blip r:embed="rId5"/>
          <a:stretch>
            <a:fillRect/>
          </a:stretch>
        </p:blipFill>
        <p:spPr>
          <a:xfrm>
            <a:off x="2178863" y="5136927"/>
            <a:ext cx="3276600" cy="1390650"/>
          </a:xfrm>
          <a:prstGeom prst="rect">
            <a:avLst/>
          </a:prstGeom>
        </p:spPr>
      </p:pic>
    </p:spTree>
    <p:extLst>
      <p:ext uri="{BB962C8B-B14F-4D97-AF65-F5344CB8AC3E}">
        <p14:creationId xmlns:p14="http://schemas.microsoft.com/office/powerpoint/2010/main" val="2298228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a:solidFill>
            <a:schemeClr val="bg1"/>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
        <p:nvSpPr>
          <p:cNvPr id="23" name="Speech Bubble: Oval 22">
            <a:extLst>
              <a:ext uri="{FF2B5EF4-FFF2-40B4-BE49-F238E27FC236}">
                <a16:creationId xmlns:a16="http://schemas.microsoft.com/office/drawing/2014/main" id="{0C21657E-7E4E-CC4E-8D6F-DEE58A141000}"/>
              </a:ext>
            </a:extLst>
          </p:cNvPr>
          <p:cNvSpPr/>
          <p:nvPr/>
        </p:nvSpPr>
        <p:spPr>
          <a:xfrm>
            <a:off x="1875175" y="2412742"/>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5" name="Speech Bubble: Oval 24">
            <a:extLst>
              <a:ext uri="{FF2B5EF4-FFF2-40B4-BE49-F238E27FC236}">
                <a16:creationId xmlns:a16="http://schemas.microsoft.com/office/drawing/2014/main" id="{B469DDE6-E1F4-D215-C100-020924780952}"/>
              </a:ext>
            </a:extLst>
          </p:cNvPr>
          <p:cNvSpPr/>
          <p:nvPr/>
        </p:nvSpPr>
        <p:spPr>
          <a:xfrm>
            <a:off x="1885097" y="4622663"/>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7" name="Oval 26">
            <a:extLst>
              <a:ext uri="{FF2B5EF4-FFF2-40B4-BE49-F238E27FC236}">
                <a16:creationId xmlns:a16="http://schemas.microsoft.com/office/drawing/2014/main" id="{A53CCAA6-E345-273C-8BC4-BFADBD27181C}"/>
              </a:ext>
            </a:extLst>
          </p:cNvPr>
          <p:cNvSpPr/>
          <p:nvPr/>
        </p:nvSpPr>
        <p:spPr>
          <a:xfrm>
            <a:off x="4390419" y="230565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r>
              <a:rPr lang="en-US"/>
              <a:t>.</a:t>
            </a:r>
          </a:p>
        </p:txBody>
      </p:sp>
    </p:spTree>
    <p:extLst>
      <p:ext uri="{BB962C8B-B14F-4D97-AF65-F5344CB8AC3E}">
        <p14:creationId xmlns:p14="http://schemas.microsoft.com/office/powerpoint/2010/main" val="4099729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a:solidFill>
            <a:schemeClr val="bg1"/>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
        <p:nvSpPr>
          <p:cNvPr id="23" name="Speech Bubble: Oval 22">
            <a:extLst>
              <a:ext uri="{FF2B5EF4-FFF2-40B4-BE49-F238E27FC236}">
                <a16:creationId xmlns:a16="http://schemas.microsoft.com/office/drawing/2014/main" id="{0C21657E-7E4E-CC4E-8D6F-DEE58A141000}"/>
              </a:ext>
            </a:extLst>
          </p:cNvPr>
          <p:cNvSpPr/>
          <p:nvPr/>
        </p:nvSpPr>
        <p:spPr>
          <a:xfrm>
            <a:off x="1875175" y="2412742"/>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4" name="Oval 23">
            <a:extLst>
              <a:ext uri="{FF2B5EF4-FFF2-40B4-BE49-F238E27FC236}">
                <a16:creationId xmlns:a16="http://schemas.microsoft.com/office/drawing/2014/main" id="{0A9F61E3-984A-CC9A-76F2-96C2003C2316}"/>
              </a:ext>
            </a:extLst>
          </p:cNvPr>
          <p:cNvSpPr/>
          <p:nvPr/>
        </p:nvSpPr>
        <p:spPr>
          <a:xfrm>
            <a:off x="4507077" y="450739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endParaRPr lang="en-US"/>
          </a:p>
        </p:txBody>
      </p:sp>
      <p:sp>
        <p:nvSpPr>
          <p:cNvPr id="25" name="Speech Bubble: Oval 24">
            <a:extLst>
              <a:ext uri="{FF2B5EF4-FFF2-40B4-BE49-F238E27FC236}">
                <a16:creationId xmlns:a16="http://schemas.microsoft.com/office/drawing/2014/main" id="{B469DDE6-E1F4-D215-C100-020924780952}"/>
              </a:ext>
            </a:extLst>
          </p:cNvPr>
          <p:cNvSpPr/>
          <p:nvPr/>
        </p:nvSpPr>
        <p:spPr>
          <a:xfrm>
            <a:off x="1885097" y="4622663"/>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7" name="Oval 26">
            <a:extLst>
              <a:ext uri="{FF2B5EF4-FFF2-40B4-BE49-F238E27FC236}">
                <a16:creationId xmlns:a16="http://schemas.microsoft.com/office/drawing/2014/main" id="{A53CCAA6-E345-273C-8BC4-BFADBD27181C}"/>
              </a:ext>
            </a:extLst>
          </p:cNvPr>
          <p:cNvSpPr/>
          <p:nvPr/>
        </p:nvSpPr>
        <p:spPr>
          <a:xfrm>
            <a:off x="4390419" y="230565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r>
              <a:rPr lang="en-US"/>
              <a:t>.</a:t>
            </a:r>
          </a:p>
        </p:txBody>
      </p:sp>
    </p:spTree>
    <p:extLst>
      <p:ext uri="{BB962C8B-B14F-4D97-AF65-F5344CB8AC3E}">
        <p14:creationId xmlns:p14="http://schemas.microsoft.com/office/powerpoint/2010/main" val="471515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
        <p:nvSpPr>
          <p:cNvPr id="23" name="Speech Bubble: Oval 22">
            <a:extLst>
              <a:ext uri="{FF2B5EF4-FFF2-40B4-BE49-F238E27FC236}">
                <a16:creationId xmlns:a16="http://schemas.microsoft.com/office/drawing/2014/main" id="{0C21657E-7E4E-CC4E-8D6F-DEE58A141000}"/>
              </a:ext>
            </a:extLst>
          </p:cNvPr>
          <p:cNvSpPr/>
          <p:nvPr/>
        </p:nvSpPr>
        <p:spPr>
          <a:xfrm>
            <a:off x="1875175" y="2412742"/>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4" name="Oval 23">
            <a:extLst>
              <a:ext uri="{FF2B5EF4-FFF2-40B4-BE49-F238E27FC236}">
                <a16:creationId xmlns:a16="http://schemas.microsoft.com/office/drawing/2014/main" id="{0A9F61E3-984A-CC9A-76F2-96C2003C2316}"/>
              </a:ext>
            </a:extLst>
          </p:cNvPr>
          <p:cNvSpPr/>
          <p:nvPr/>
        </p:nvSpPr>
        <p:spPr>
          <a:xfrm>
            <a:off x="4507077" y="450739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endParaRPr lang="en-US"/>
          </a:p>
        </p:txBody>
      </p:sp>
      <p:sp>
        <p:nvSpPr>
          <p:cNvPr id="25" name="Speech Bubble: Oval 24">
            <a:extLst>
              <a:ext uri="{FF2B5EF4-FFF2-40B4-BE49-F238E27FC236}">
                <a16:creationId xmlns:a16="http://schemas.microsoft.com/office/drawing/2014/main" id="{B469DDE6-E1F4-D215-C100-020924780952}"/>
              </a:ext>
            </a:extLst>
          </p:cNvPr>
          <p:cNvSpPr/>
          <p:nvPr/>
        </p:nvSpPr>
        <p:spPr>
          <a:xfrm>
            <a:off x="1885097" y="4622663"/>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7" name="Oval 26">
            <a:extLst>
              <a:ext uri="{FF2B5EF4-FFF2-40B4-BE49-F238E27FC236}">
                <a16:creationId xmlns:a16="http://schemas.microsoft.com/office/drawing/2014/main" id="{A53CCAA6-E345-273C-8BC4-BFADBD27181C}"/>
              </a:ext>
            </a:extLst>
          </p:cNvPr>
          <p:cNvSpPr/>
          <p:nvPr/>
        </p:nvSpPr>
        <p:spPr>
          <a:xfrm>
            <a:off x="4390419" y="230565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r>
              <a:rPr lang="en-US"/>
              <a:t>.</a:t>
            </a:r>
          </a:p>
        </p:txBody>
      </p:sp>
      <p:sp>
        <p:nvSpPr>
          <p:cNvPr id="17" name="Oval 16">
            <a:extLst>
              <a:ext uri="{FF2B5EF4-FFF2-40B4-BE49-F238E27FC236}">
                <a16:creationId xmlns:a16="http://schemas.microsoft.com/office/drawing/2014/main" id="{1F9EF2B6-7926-1427-91D7-FF528589559B}"/>
              </a:ext>
            </a:extLst>
          </p:cNvPr>
          <p:cNvSpPr/>
          <p:nvPr/>
        </p:nvSpPr>
        <p:spPr>
          <a:xfrm>
            <a:off x="7190331" y="4507391"/>
            <a:ext cx="2399251" cy="1240456"/>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600"/>
              <a:t>&amp; I also need </a:t>
            </a:r>
            <a:endParaRPr lang="en-US" sz="1600" b="1"/>
          </a:p>
          <a:p>
            <a:pPr algn="ctr"/>
            <a:r>
              <a:rPr lang="en-US" sz="1600" b="1"/>
              <a:t>Voyager Passport</a:t>
            </a:r>
            <a:r>
              <a:rPr lang="en-US" sz="1400"/>
              <a:t>.</a:t>
            </a:r>
          </a:p>
        </p:txBody>
      </p:sp>
    </p:spTree>
    <p:extLst>
      <p:ext uri="{BB962C8B-B14F-4D97-AF65-F5344CB8AC3E}">
        <p14:creationId xmlns:p14="http://schemas.microsoft.com/office/powerpoint/2010/main" val="2964229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Tier 3 – Remediation</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DE5B24E6-E06F-39C0-5777-50CFC25DB7C7}"/>
              </a:ext>
            </a:extLst>
          </p:cNvPr>
          <p:cNvSpPr txBox="1"/>
          <p:nvPr/>
        </p:nvSpPr>
        <p:spPr>
          <a:xfrm>
            <a:off x="498193" y="1143043"/>
            <a:ext cx="8452860" cy="2554545"/>
          </a:xfrm>
          <a:prstGeom prst="rect">
            <a:avLst/>
          </a:prstGeom>
          <a:noFill/>
        </p:spPr>
        <p:txBody>
          <a:bodyPr wrap="square" rtlCol="0">
            <a:spAutoFit/>
          </a:bodyPr>
          <a:lstStyle/>
          <a:p>
            <a:r>
              <a:rPr lang="en-US" sz="2000" b="1"/>
              <a:t>Voyager Passport</a:t>
            </a:r>
          </a:p>
          <a:p>
            <a:pPr marL="742950" lvl="1" indent="-285750">
              <a:buFont typeface="Arial" panose="020B0604020202020204" pitchFamily="34" charset="0"/>
              <a:buChar char="•"/>
            </a:pPr>
            <a:r>
              <a:rPr lang="en-US" sz="2000"/>
              <a:t>Comprehensive Remediation to Intervention</a:t>
            </a:r>
          </a:p>
          <a:p>
            <a:pPr marL="742950" lvl="1" indent="-285750">
              <a:buFont typeface="Arial" panose="020B0604020202020204" pitchFamily="34" charset="0"/>
              <a:buChar char="•"/>
            </a:pPr>
            <a:r>
              <a:rPr lang="en-US" sz="2000"/>
              <a:t>Use effective model of teaching</a:t>
            </a:r>
          </a:p>
          <a:p>
            <a:pPr marL="1200150" lvl="2" indent="-285750">
              <a:buFont typeface="Arial" panose="020B0604020202020204" pitchFamily="34" charset="0"/>
              <a:buChar char="•"/>
            </a:pPr>
            <a:r>
              <a:rPr lang="en-US" sz="2000"/>
              <a:t>Teach, model, probe</a:t>
            </a:r>
          </a:p>
          <a:p>
            <a:pPr marL="1200150" lvl="2" indent="-285750">
              <a:buFont typeface="Arial" panose="020B0604020202020204" pitchFamily="34" charset="0"/>
              <a:buChar char="•"/>
            </a:pPr>
            <a:r>
              <a:rPr lang="en-US" sz="2000"/>
              <a:t>Guided practice</a:t>
            </a:r>
          </a:p>
          <a:p>
            <a:pPr marL="1200150" lvl="2" indent="-285750">
              <a:buFont typeface="Arial" panose="020B0604020202020204" pitchFamily="34" charset="0"/>
              <a:buChar char="•"/>
            </a:pPr>
            <a:r>
              <a:rPr lang="en-US" sz="2000"/>
              <a:t>Independent practice</a:t>
            </a:r>
          </a:p>
          <a:p>
            <a:pPr marL="1200150" lvl="2" indent="-285750">
              <a:buFont typeface="Arial" panose="020B0604020202020204" pitchFamily="34" charset="0"/>
              <a:buChar char="•"/>
            </a:pPr>
            <a:r>
              <a:rPr lang="en-US" sz="2000"/>
              <a:t>Cumulative review</a:t>
            </a:r>
          </a:p>
          <a:p>
            <a:pPr marL="1200150" lvl="2" indent="-285750">
              <a:buFont typeface="Arial" panose="020B0604020202020204" pitchFamily="34" charset="0"/>
              <a:buChar char="•"/>
            </a:pPr>
            <a:r>
              <a:rPr lang="en-US" sz="2000"/>
              <a:t>Assessment</a:t>
            </a:r>
            <a:endParaRPr lang="en-US" sz="2400" i="1"/>
          </a:p>
        </p:txBody>
      </p:sp>
      <p:pic>
        <p:nvPicPr>
          <p:cNvPr id="6" name="Picture 5">
            <a:extLst>
              <a:ext uri="{FF2B5EF4-FFF2-40B4-BE49-F238E27FC236}">
                <a16:creationId xmlns:a16="http://schemas.microsoft.com/office/drawing/2014/main" id="{E76FCE62-580C-194C-CF19-2B26675855C6}"/>
              </a:ext>
            </a:extLst>
          </p:cNvPr>
          <p:cNvPicPr>
            <a:picLocks noChangeAspect="1"/>
          </p:cNvPicPr>
          <p:nvPr/>
        </p:nvPicPr>
        <p:blipFill>
          <a:blip r:embed="rId4"/>
          <a:stretch>
            <a:fillRect/>
          </a:stretch>
        </p:blipFill>
        <p:spPr>
          <a:xfrm>
            <a:off x="8327527" y="1157977"/>
            <a:ext cx="3209925" cy="1227759"/>
          </a:xfrm>
          <a:prstGeom prst="rect">
            <a:avLst/>
          </a:prstGeom>
        </p:spPr>
      </p:pic>
      <p:pic>
        <p:nvPicPr>
          <p:cNvPr id="7" name="Picture 6">
            <a:extLst>
              <a:ext uri="{FF2B5EF4-FFF2-40B4-BE49-F238E27FC236}">
                <a16:creationId xmlns:a16="http://schemas.microsoft.com/office/drawing/2014/main" id="{70D50AF0-8D51-A46A-C22E-79F719F8DF78}"/>
              </a:ext>
            </a:extLst>
          </p:cNvPr>
          <p:cNvPicPr>
            <a:picLocks noChangeAspect="1"/>
          </p:cNvPicPr>
          <p:nvPr/>
        </p:nvPicPr>
        <p:blipFill>
          <a:blip r:embed="rId5"/>
          <a:stretch>
            <a:fillRect/>
          </a:stretch>
        </p:blipFill>
        <p:spPr>
          <a:xfrm>
            <a:off x="294133" y="4105182"/>
            <a:ext cx="7675335" cy="2554545"/>
          </a:xfrm>
          <a:prstGeom prst="rect">
            <a:avLst/>
          </a:prstGeom>
          <a:ln w="127000" cap="sq">
            <a:solidFill>
              <a:srgbClr val="FFC000">
                <a:lumMod val="75000"/>
              </a:srgbClr>
            </a:solidFill>
            <a:miter lim="800000"/>
          </a:ln>
          <a:effectLst>
            <a:outerShdw blurRad="57150" dist="50800" dir="2700000" algn="tl" rotWithShape="0">
              <a:srgbClr val="000000">
                <a:alpha val="40000"/>
              </a:srgbClr>
            </a:outerShdw>
          </a:effectLst>
        </p:spPr>
      </p:pic>
      <p:pic>
        <p:nvPicPr>
          <p:cNvPr id="8" name="Picture 7">
            <a:extLst>
              <a:ext uri="{FF2B5EF4-FFF2-40B4-BE49-F238E27FC236}">
                <a16:creationId xmlns:a16="http://schemas.microsoft.com/office/drawing/2014/main" id="{B0BD1292-7322-878C-EEA9-43AC2AE974FD}"/>
              </a:ext>
            </a:extLst>
          </p:cNvPr>
          <p:cNvPicPr>
            <a:picLocks noChangeAspect="1"/>
          </p:cNvPicPr>
          <p:nvPr/>
        </p:nvPicPr>
        <p:blipFill>
          <a:blip r:embed="rId6"/>
          <a:stretch>
            <a:fillRect/>
          </a:stretch>
        </p:blipFill>
        <p:spPr>
          <a:xfrm>
            <a:off x="4653247" y="2420315"/>
            <a:ext cx="7017306" cy="2789025"/>
          </a:xfrm>
          <a:prstGeom prst="rect">
            <a:avLst/>
          </a:prstGeom>
          <a:ln w="127000" cap="sq">
            <a:solidFill>
              <a:srgbClr val="FFC000">
                <a:lumMod val="75000"/>
              </a:srgbClr>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0841264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3EAF6A6-2BA1-EC26-8C2A-0BA235F9C4FA}"/>
              </a:ext>
            </a:extLst>
          </p:cNvPr>
          <p:cNvPicPr>
            <a:picLocks noChangeAspect="1"/>
          </p:cNvPicPr>
          <p:nvPr/>
        </p:nvPicPr>
        <p:blipFill rotWithShape="1">
          <a:blip r:embed="rId2"/>
          <a:srcRect b="6443"/>
          <a:stretch/>
        </p:blipFill>
        <p:spPr>
          <a:xfrm>
            <a:off x="1143000" y="1321060"/>
            <a:ext cx="9906000" cy="796989"/>
          </a:xfrm>
          <a:prstGeom prst="rect">
            <a:avLst/>
          </a:prstGeom>
        </p:spPr>
      </p:pic>
      <p:pic>
        <p:nvPicPr>
          <p:cNvPr id="15" name="Picture 14">
            <a:extLst>
              <a:ext uri="{FF2B5EF4-FFF2-40B4-BE49-F238E27FC236}">
                <a16:creationId xmlns:a16="http://schemas.microsoft.com/office/drawing/2014/main" id="{4C05DBA2-0234-5248-391A-AB57673B5F78}"/>
              </a:ext>
            </a:extLst>
          </p:cNvPr>
          <p:cNvPicPr>
            <a:picLocks noChangeAspect="1"/>
          </p:cNvPicPr>
          <p:nvPr/>
        </p:nvPicPr>
        <p:blipFill>
          <a:blip r:embed="rId3"/>
          <a:stretch>
            <a:fillRect/>
          </a:stretch>
        </p:blipFill>
        <p:spPr>
          <a:xfrm>
            <a:off x="1143000" y="3527240"/>
            <a:ext cx="9906859" cy="792549"/>
          </a:xfrm>
          <a:prstGeom prst="rect">
            <a:avLst/>
          </a:prstGeom>
        </p:spPr>
      </p:pic>
      <p:pic>
        <p:nvPicPr>
          <p:cNvPr id="16" name="Picture 15">
            <a:extLst>
              <a:ext uri="{FF2B5EF4-FFF2-40B4-BE49-F238E27FC236}">
                <a16:creationId xmlns:a16="http://schemas.microsoft.com/office/drawing/2014/main" id="{F19C1B69-15B4-AA08-1823-AE0998820816}"/>
              </a:ext>
            </a:extLst>
          </p:cNvPr>
          <p:cNvPicPr>
            <a:picLocks noChangeAspect="1"/>
          </p:cNvPicPr>
          <p:nvPr/>
        </p:nvPicPr>
        <p:blipFill>
          <a:blip r:embed="rId3"/>
          <a:stretch>
            <a:fillRect/>
          </a:stretch>
        </p:blipFill>
        <p:spPr>
          <a:xfrm>
            <a:off x="1219118" y="5728979"/>
            <a:ext cx="9906859" cy="792549"/>
          </a:xfrm>
          <a:prstGeom prst="rect">
            <a:avLst/>
          </a:prstGeom>
        </p:spPr>
      </p:pic>
      <p:pic>
        <p:nvPicPr>
          <p:cNvPr id="20" name="Picture 19">
            <a:extLst>
              <a:ext uri="{FF2B5EF4-FFF2-40B4-BE49-F238E27FC236}">
                <a16:creationId xmlns:a16="http://schemas.microsoft.com/office/drawing/2014/main" id="{E121D487-7699-2644-C94C-27EE86636B39}"/>
              </a:ext>
            </a:extLst>
          </p:cNvPr>
          <p:cNvPicPr>
            <a:picLocks noChangeAspect="1"/>
          </p:cNvPicPr>
          <p:nvPr/>
        </p:nvPicPr>
        <p:blipFill>
          <a:blip r:embed="rId4"/>
          <a:stretch>
            <a:fillRect/>
          </a:stretch>
        </p:blipFill>
        <p:spPr>
          <a:xfrm>
            <a:off x="274119" y="177282"/>
            <a:ext cx="795714" cy="1940767"/>
          </a:xfrm>
          <a:prstGeom prst="rect">
            <a:avLst/>
          </a:prstGeom>
          <a:solidFill>
            <a:srgbClr val="0070C0"/>
          </a:solidFill>
          <a:scene3d>
            <a:camera prst="orthographicFront">
              <a:rot lat="0" lon="0" rev="0"/>
            </a:camera>
            <a:lightRig rig="threePt" dir="t"/>
          </a:scene3d>
        </p:spPr>
      </p:pic>
      <p:pic>
        <p:nvPicPr>
          <p:cNvPr id="21" name="Picture 20">
            <a:extLst>
              <a:ext uri="{FF2B5EF4-FFF2-40B4-BE49-F238E27FC236}">
                <a16:creationId xmlns:a16="http://schemas.microsoft.com/office/drawing/2014/main" id="{81AE7673-1E87-E51B-AE06-933C0C780059}"/>
              </a:ext>
            </a:extLst>
          </p:cNvPr>
          <p:cNvPicPr>
            <a:picLocks noChangeAspect="1"/>
          </p:cNvPicPr>
          <p:nvPr/>
        </p:nvPicPr>
        <p:blipFill>
          <a:blip r:embed="rId5"/>
          <a:stretch>
            <a:fillRect/>
          </a:stretch>
        </p:blipFill>
        <p:spPr>
          <a:xfrm>
            <a:off x="240705" y="2350610"/>
            <a:ext cx="829128" cy="1969179"/>
          </a:xfrm>
          <a:prstGeom prst="rect">
            <a:avLst/>
          </a:prstGeom>
        </p:spPr>
      </p:pic>
      <p:pic>
        <p:nvPicPr>
          <p:cNvPr id="22" name="Picture 21">
            <a:extLst>
              <a:ext uri="{FF2B5EF4-FFF2-40B4-BE49-F238E27FC236}">
                <a16:creationId xmlns:a16="http://schemas.microsoft.com/office/drawing/2014/main" id="{47790A43-42CA-5317-EF86-57C3403A6E15}"/>
              </a:ext>
            </a:extLst>
          </p:cNvPr>
          <p:cNvPicPr>
            <a:picLocks noChangeAspect="1"/>
          </p:cNvPicPr>
          <p:nvPr/>
        </p:nvPicPr>
        <p:blipFill>
          <a:blip r:embed="rId5"/>
          <a:stretch>
            <a:fillRect/>
          </a:stretch>
        </p:blipFill>
        <p:spPr>
          <a:xfrm>
            <a:off x="240705" y="4552350"/>
            <a:ext cx="829128" cy="1969179"/>
          </a:xfrm>
          <a:prstGeom prst="rect">
            <a:avLst/>
          </a:prstGeom>
        </p:spPr>
      </p:pic>
      <p:sp>
        <p:nvSpPr>
          <p:cNvPr id="2" name="Oval 1">
            <a:extLst>
              <a:ext uri="{FF2B5EF4-FFF2-40B4-BE49-F238E27FC236}">
                <a16:creationId xmlns:a16="http://schemas.microsoft.com/office/drawing/2014/main" id="{75A7020D-4904-17AB-28D5-C595088FBD1B}"/>
              </a:ext>
            </a:extLst>
          </p:cNvPr>
          <p:cNvSpPr/>
          <p:nvPr/>
        </p:nvSpPr>
        <p:spPr>
          <a:xfrm>
            <a:off x="2291545" y="3635282"/>
            <a:ext cx="819151"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3" name="Oval 2">
            <a:extLst>
              <a:ext uri="{FF2B5EF4-FFF2-40B4-BE49-F238E27FC236}">
                <a16:creationId xmlns:a16="http://schemas.microsoft.com/office/drawing/2014/main" id="{11C6EABD-F879-4066-13BB-8EF0AAABAC93}"/>
              </a:ext>
            </a:extLst>
          </p:cNvPr>
          <p:cNvSpPr/>
          <p:nvPr/>
        </p:nvSpPr>
        <p:spPr>
          <a:xfrm>
            <a:off x="5027450"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4" name="Oval 3">
            <a:extLst>
              <a:ext uri="{FF2B5EF4-FFF2-40B4-BE49-F238E27FC236}">
                <a16:creationId xmlns:a16="http://schemas.microsoft.com/office/drawing/2014/main" id="{277AEB9C-B565-2660-9239-D1E77A2540D3}"/>
              </a:ext>
            </a:extLst>
          </p:cNvPr>
          <p:cNvSpPr/>
          <p:nvPr/>
        </p:nvSpPr>
        <p:spPr>
          <a:xfrm>
            <a:off x="7766296" y="3635282"/>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endParaRPr lang="en-US" sz="2400" b="1"/>
          </a:p>
        </p:txBody>
      </p:sp>
      <p:sp>
        <p:nvSpPr>
          <p:cNvPr id="5" name="Oval 4">
            <a:extLst>
              <a:ext uri="{FF2B5EF4-FFF2-40B4-BE49-F238E27FC236}">
                <a16:creationId xmlns:a16="http://schemas.microsoft.com/office/drawing/2014/main" id="{6381B0C0-AB72-866E-134B-200097814DCC}"/>
              </a:ext>
            </a:extLst>
          </p:cNvPr>
          <p:cNvSpPr/>
          <p:nvPr/>
        </p:nvSpPr>
        <p:spPr>
          <a:xfrm>
            <a:off x="2349564" y="5837022"/>
            <a:ext cx="819150" cy="57646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PA</a:t>
            </a:r>
          </a:p>
        </p:txBody>
      </p:sp>
      <p:sp>
        <p:nvSpPr>
          <p:cNvPr id="6" name="Oval 5">
            <a:extLst>
              <a:ext uri="{FF2B5EF4-FFF2-40B4-BE49-F238E27FC236}">
                <a16:creationId xmlns:a16="http://schemas.microsoft.com/office/drawing/2014/main" id="{303B9ED0-7FD0-DE6B-9CDA-B049958D69EA}"/>
              </a:ext>
            </a:extLst>
          </p:cNvPr>
          <p:cNvSpPr/>
          <p:nvPr/>
        </p:nvSpPr>
        <p:spPr>
          <a:xfrm>
            <a:off x="3721164" y="5837021"/>
            <a:ext cx="819150" cy="57646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PH</a:t>
            </a:r>
          </a:p>
        </p:txBody>
      </p:sp>
      <p:sp>
        <p:nvSpPr>
          <p:cNvPr id="7" name="Oval 6">
            <a:extLst>
              <a:ext uri="{FF2B5EF4-FFF2-40B4-BE49-F238E27FC236}">
                <a16:creationId xmlns:a16="http://schemas.microsoft.com/office/drawing/2014/main" id="{0FF3E7DC-C9D3-CB92-E081-CA3229435F46}"/>
              </a:ext>
            </a:extLst>
          </p:cNvPr>
          <p:cNvSpPr/>
          <p:nvPr/>
        </p:nvSpPr>
        <p:spPr>
          <a:xfrm>
            <a:off x="5027450"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PH</a:t>
            </a:r>
          </a:p>
        </p:txBody>
      </p:sp>
      <p:sp>
        <p:nvSpPr>
          <p:cNvPr id="8" name="Oval 7">
            <a:extLst>
              <a:ext uri="{FF2B5EF4-FFF2-40B4-BE49-F238E27FC236}">
                <a16:creationId xmlns:a16="http://schemas.microsoft.com/office/drawing/2014/main" id="{42576E50-48E6-0234-B456-147FC994CC5E}"/>
              </a:ext>
            </a:extLst>
          </p:cNvPr>
          <p:cNvSpPr/>
          <p:nvPr/>
        </p:nvSpPr>
        <p:spPr>
          <a:xfrm>
            <a:off x="7766296"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VO</a:t>
            </a:r>
          </a:p>
        </p:txBody>
      </p:sp>
      <p:sp>
        <p:nvSpPr>
          <p:cNvPr id="9" name="Oval 8">
            <a:extLst>
              <a:ext uri="{FF2B5EF4-FFF2-40B4-BE49-F238E27FC236}">
                <a16:creationId xmlns:a16="http://schemas.microsoft.com/office/drawing/2014/main" id="{116B5332-75B5-6231-21E3-5858BC4FBFE1}"/>
              </a:ext>
            </a:extLst>
          </p:cNvPr>
          <p:cNvSpPr/>
          <p:nvPr/>
        </p:nvSpPr>
        <p:spPr>
          <a:xfrm>
            <a:off x="6396873" y="5837021"/>
            <a:ext cx="819150" cy="576464"/>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400" b="1">
                <a:solidFill>
                  <a:schemeClr val="tx1"/>
                </a:solidFill>
              </a:rPr>
              <a:t>FL</a:t>
            </a:r>
          </a:p>
        </p:txBody>
      </p:sp>
      <p:sp>
        <p:nvSpPr>
          <p:cNvPr id="10" name="Oval 9">
            <a:extLst>
              <a:ext uri="{FF2B5EF4-FFF2-40B4-BE49-F238E27FC236}">
                <a16:creationId xmlns:a16="http://schemas.microsoft.com/office/drawing/2014/main" id="{4C009E5C-EF90-D866-7C6B-E5A02923C986}"/>
              </a:ext>
            </a:extLst>
          </p:cNvPr>
          <p:cNvSpPr/>
          <p:nvPr/>
        </p:nvSpPr>
        <p:spPr>
          <a:xfrm>
            <a:off x="9167444" y="5837021"/>
            <a:ext cx="819150" cy="576464"/>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a:solidFill>
                  <a:schemeClr val="tx1"/>
                </a:solidFill>
              </a:rPr>
              <a:t>CP</a:t>
            </a:r>
          </a:p>
        </p:txBody>
      </p:sp>
      <p:pic>
        <p:nvPicPr>
          <p:cNvPr id="11" name="Picture 10">
            <a:extLst>
              <a:ext uri="{FF2B5EF4-FFF2-40B4-BE49-F238E27FC236}">
                <a16:creationId xmlns:a16="http://schemas.microsoft.com/office/drawing/2014/main" id="{FDDF3DB3-71E0-8C98-7706-B12F7912F696}"/>
              </a:ext>
            </a:extLst>
          </p:cNvPr>
          <p:cNvPicPr>
            <a:picLocks noChangeAspect="1"/>
          </p:cNvPicPr>
          <p:nvPr/>
        </p:nvPicPr>
        <p:blipFill>
          <a:blip r:embed="rId6"/>
          <a:stretch>
            <a:fillRect/>
          </a:stretch>
        </p:blipFill>
        <p:spPr>
          <a:xfrm flipH="1">
            <a:off x="11014622" y="1026367"/>
            <a:ext cx="1171955" cy="1324243"/>
          </a:xfrm>
          <a:prstGeom prst="rect">
            <a:avLst/>
          </a:prstGeom>
        </p:spPr>
      </p:pic>
      <p:pic>
        <p:nvPicPr>
          <p:cNvPr id="12" name="Picture 11">
            <a:extLst>
              <a:ext uri="{FF2B5EF4-FFF2-40B4-BE49-F238E27FC236}">
                <a16:creationId xmlns:a16="http://schemas.microsoft.com/office/drawing/2014/main" id="{428A8E7E-254E-9DDB-29FC-48B5C1C2F103}"/>
              </a:ext>
            </a:extLst>
          </p:cNvPr>
          <p:cNvPicPr>
            <a:picLocks noChangeAspect="1"/>
          </p:cNvPicPr>
          <p:nvPr/>
        </p:nvPicPr>
        <p:blipFill>
          <a:blip r:embed="rId7"/>
          <a:stretch>
            <a:fillRect/>
          </a:stretch>
        </p:blipFill>
        <p:spPr>
          <a:xfrm>
            <a:off x="11016044" y="3184444"/>
            <a:ext cx="1170533" cy="1322947"/>
          </a:xfrm>
          <a:prstGeom prst="rect">
            <a:avLst/>
          </a:prstGeom>
        </p:spPr>
      </p:pic>
      <p:pic>
        <p:nvPicPr>
          <p:cNvPr id="13" name="Picture 12">
            <a:extLst>
              <a:ext uri="{FF2B5EF4-FFF2-40B4-BE49-F238E27FC236}">
                <a16:creationId xmlns:a16="http://schemas.microsoft.com/office/drawing/2014/main" id="{CF2FAC6F-B51E-2CA1-F5DC-0912F521D479}"/>
              </a:ext>
            </a:extLst>
          </p:cNvPr>
          <p:cNvPicPr>
            <a:picLocks noChangeAspect="1"/>
          </p:cNvPicPr>
          <p:nvPr/>
        </p:nvPicPr>
        <p:blipFill>
          <a:blip r:embed="rId7"/>
          <a:stretch>
            <a:fillRect/>
          </a:stretch>
        </p:blipFill>
        <p:spPr>
          <a:xfrm>
            <a:off x="11016044" y="5341225"/>
            <a:ext cx="1170533" cy="1322947"/>
          </a:xfrm>
          <a:prstGeom prst="rect">
            <a:avLst/>
          </a:prstGeom>
        </p:spPr>
      </p:pic>
      <p:sp>
        <p:nvSpPr>
          <p:cNvPr id="19" name="Speech Bubble: Oval 18">
            <a:extLst>
              <a:ext uri="{FF2B5EF4-FFF2-40B4-BE49-F238E27FC236}">
                <a16:creationId xmlns:a16="http://schemas.microsoft.com/office/drawing/2014/main" id="{134B5D56-6FC4-4F0A-8AB5-E04B22BCBD2B}"/>
              </a:ext>
            </a:extLst>
          </p:cNvPr>
          <p:cNvSpPr/>
          <p:nvPr/>
        </p:nvSpPr>
        <p:spPr>
          <a:xfrm>
            <a:off x="1875175" y="274438"/>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p>
        </p:txBody>
      </p:sp>
      <p:sp>
        <p:nvSpPr>
          <p:cNvPr id="23" name="Speech Bubble: Oval 22">
            <a:extLst>
              <a:ext uri="{FF2B5EF4-FFF2-40B4-BE49-F238E27FC236}">
                <a16:creationId xmlns:a16="http://schemas.microsoft.com/office/drawing/2014/main" id="{0C21657E-7E4E-CC4E-8D6F-DEE58A141000}"/>
              </a:ext>
            </a:extLst>
          </p:cNvPr>
          <p:cNvSpPr/>
          <p:nvPr/>
        </p:nvSpPr>
        <p:spPr>
          <a:xfrm>
            <a:off x="1875175" y="2412742"/>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4" name="Oval 23">
            <a:extLst>
              <a:ext uri="{FF2B5EF4-FFF2-40B4-BE49-F238E27FC236}">
                <a16:creationId xmlns:a16="http://schemas.microsoft.com/office/drawing/2014/main" id="{0A9F61E3-984A-CC9A-76F2-96C2003C2316}"/>
              </a:ext>
            </a:extLst>
          </p:cNvPr>
          <p:cNvSpPr/>
          <p:nvPr/>
        </p:nvSpPr>
        <p:spPr>
          <a:xfrm>
            <a:off x="4507077" y="450739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r>
              <a:rPr lang="en-US"/>
              <a:t>.</a:t>
            </a:r>
          </a:p>
        </p:txBody>
      </p:sp>
      <p:sp>
        <p:nvSpPr>
          <p:cNvPr id="25" name="Speech Bubble: Oval 24">
            <a:extLst>
              <a:ext uri="{FF2B5EF4-FFF2-40B4-BE49-F238E27FC236}">
                <a16:creationId xmlns:a16="http://schemas.microsoft.com/office/drawing/2014/main" id="{B469DDE6-E1F4-D215-C100-020924780952}"/>
              </a:ext>
            </a:extLst>
          </p:cNvPr>
          <p:cNvSpPr/>
          <p:nvPr/>
        </p:nvSpPr>
        <p:spPr>
          <a:xfrm>
            <a:off x="1885097" y="4622663"/>
            <a:ext cx="2350541" cy="1240457"/>
          </a:xfrm>
          <a:prstGeom prst="wedgeEllipseCallout">
            <a:avLst>
              <a:gd name="adj1" fmla="val -88812"/>
              <a:gd name="adj2" fmla="val -2431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I need </a:t>
            </a:r>
          </a:p>
          <a:p>
            <a:pPr algn="ctr"/>
            <a:r>
              <a:rPr lang="en-US" b="1"/>
              <a:t>Wonders &amp; Step Up to Writing</a:t>
            </a:r>
            <a:r>
              <a:rPr lang="en-US"/>
              <a:t>…</a:t>
            </a:r>
          </a:p>
        </p:txBody>
      </p:sp>
      <p:sp>
        <p:nvSpPr>
          <p:cNvPr id="26" name="Oval 25">
            <a:extLst>
              <a:ext uri="{FF2B5EF4-FFF2-40B4-BE49-F238E27FC236}">
                <a16:creationId xmlns:a16="http://schemas.microsoft.com/office/drawing/2014/main" id="{ECA3FBE4-5016-2E99-FAB4-22D39491A3B1}"/>
              </a:ext>
            </a:extLst>
          </p:cNvPr>
          <p:cNvSpPr/>
          <p:nvPr/>
        </p:nvSpPr>
        <p:spPr>
          <a:xfrm>
            <a:off x="7177768" y="4487741"/>
            <a:ext cx="2399251" cy="1240456"/>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600"/>
              <a:t>&amp; I also need</a:t>
            </a:r>
            <a:endParaRPr lang="en-US" sz="1600" b="1"/>
          </a:p>
          <a:p>
            <a:pPr algn="ctr"/>
            <a:r>
              <a:rPr lang="en-US" sz="1600" b="1"/>
              <a:t>Voyager Passport</a:t>
            </a:r>
            <a:r>
              <a:rPr lang="en-US" sz="1600"/>
              <a:t>.</a:t>
            </a:r>
          </a:p>
        </p:txBody>
      </p:sp>
      <p:sp>
        <p:nvSpPr>
          <p:cNvPr id="27" name="Oval 26">
            <a:extLst>
              <a:ext uri="{FF2B5EF4-FFF2-40B4-BE49-F238E27FC236}">
                <a16:creationId xmlns:a16="http://schemas.microsoft.com/office/drawing/2014/main" id="{A53CCAA6-E345-273C-8BC4-BFADBD27181C}"/>
              </a:ext>
            </a:extLst>
          </p:cNvPr>
          <p:cNvSpPr/>
          <p:nvPr/>
        </p:nvSpPr>
        <p:spPr>
          <a:xfrm>
            <a:off x="4390419" y="2305651"/>
            <a:ext cx="2399251" cy="1240456"/>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a:t>&amp; I also need </a:t>
            </a:r>
            <a:r>
              <a:rPr lang="en-US" b="1"/>
              <a:t>Amira</a:t>
            </a:r>
            <a:r>
              <a:rPr lang="en-US"/>
              <a:t>.</a:t>
            </a:r>
          </a:p>
        </p:txBody>
      </p:sp>
      <p:pic>
        <p:nvPicPr>
          <p:cNvPr id="18" name="Picture 17">
            <a:extLst>
              <a:ext uri="{FF2B5EF4-FFF2-40B4-BE49-F238E27FC236}">
                <a16:creationId xmlns:a16="http://schemas.microsoft.com/office/drawing/2014/main" id="{36788E1F-9569-98DD-F749-AA98CB25C6C8}"/>
              </a:ext>
            </a:extLst>
          </p:cNvPr>
          <p:cNvPicPr>
            <a:picLocks noChangeAspect="1"/>
          </p:cNvPicPr>
          <p:nvPr/>
        </p:nvPicPr>
        <p:blipFill>
          <a:blip r:embed="rId8"/>
          <a:stretch>
            <a:fillRect/>
          </a:stretch>
        </p:blipFill>
        <p:spPr>
          <a:xfrm>
            <a:off x="9586426" y="336472"/>
            <a:ext cx="1474397" cy="5437532"/>
          </a:xfrm>
          <a:prstGeom prst="rect">
            <a:avLst/>
          </a:prstGeom>
        </p:spPr>
      </p:pic>
      <p:sp>
        <p:nvSpPr>
          <p:cNvPr id="28" name="TextBox 27">
            <a:extLst>
              <a:ext uri="{FF2B5EF4-FFF2-40B4-BE49-F238E27FC236}">
                <a16:creationId xmlns:a16="http://schemas.microsoft.com/office/drawing/2014/main" id="{DE8B73B5-550F-CFD6-ADD3-94EEC65D0F1C}"/>
              </a:ext>
            </a:extLst>
          </p:cNvPr>
          <p:cNvSpPr txBox="1"/>
          <p:nvPr/>
        </p:nvSpPr>
        <p:spPr>
          <a:xfrm>
            <a:off x="1333010" y="329228"/>
            <a:ext cx="5377343" cy="3170099"/>
          </a:xfrm>
          <a:prstGeom prst="rect">
            <a:avLst/>
          </a:prstGeom>
          <a:solidFill>
            <a:schemeClr val="accent1">
              <a:lumMod val="40000"/>
              <a:lumOff val="60000"/>
            </a:schemeClr>
          </a:solidFill>
        </p:spPr>
        <p:txBody>
          <a:bodyPr wrap="square" rtlCol="0">
            <a:spAutoFit/>
          </a:bodyPr>
          <a:lstStyle/>
          <a:p>
            <a:r>
              <a:rPr lang="en-US" sz="2000"/>
              <a:t>Of course, students cannot cross the road to reading without assistance.  They need reading road crossing guards </a:t>
            </a:r>
            <a:r>
              <a:rPr lang="en-US" sz="2000" b="1" i="1"/>
              <a:t>(teachers &amp; leaders) </a:t>
            </a:r>
            <a:r>
              <a:rPr lang="en-US" sz="2000"/>
              <a:t>who are highly skilled &amp; capable of delivering effective instruction that aligns to the Science of Reading and supports structured literacy. This level of expertise and skill can only be developed through an in-depth training such as the Language Essentials for Teachers of Reading and Spelling (LETRS) coursework.</a:t>
            </a:r>
          </a:p>
        </p:txBody>
      </p:sp>
      <p:sp>
        <p:nvSpPr>
          <p:cNvPr id="29" name="Speech Bubble: Oval 28">
            <a:extLst>
              <a:ext uri="{FF2B5EF4-FFF2-40B4-BE49-F238E27FC236}">
                <a16:creationId xmlns:a16="http://schemas.microsoft.com/office/drawing/2014/main" id="{46AF4765-E164-0A4C-4F66-784EC9B9B8DC}"/>
              </a:ext>
            </a:extLst>
          </p:cNvPr>
          <p:cNvSpPr/>
          <p:nvPr/>
        </p:nvSpPr>
        <p:spPr>
          <a:xfrm>
            <a:off x="7252518" y="336473"/>
            <a:ext cx="2017317" cy="1047710"/>
          </a:xfrm>
          <a:prstGeom prst="wedgeEllipseCallout">
            <a:avLst>
              <a:gd name="adj1" fmla="val 100269"/>
              <a:gd name="adj2" fmla="val 6399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I need LETRS training.</a:t>
            </a:r>
          </a:p>
        </p:txBody>
      </p:sp>
    </p:spTree>
    <p:extLst>
      <p:ext uri="{BB962C8B-B14F-4D97-AF65-F5344CB8AC3E}">
        <p14:creationId xmlns:p14="http://schemas.microsoft.com/office/powerpoint/2010/main" val="279588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In-Depth Training - LETRS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DE5B24E6-E06F-39C0-5777-50CFC25DB7C7}"/>
              </a:ext>
            </a:extLst>
          </p:cNvPr>
          <p:cNvSpPr txBox="1"/>
          <p:nvPr/>
        </p:nvSpPr>
        <p:spPr>
          <a:xfrm>
            <a:off x="422692" y="1387196"/>
            <a:ext cx="5597807" cy="3416320"/>
          </a:xfrm>
          <a:prstGeom prst="rect">
            <a:avLst/>
          </a:prstGeom>
          <a:noFill/>
        </p:spPr>
        <p:txBody>
          <a:bodyPr wrap="square" rtlCol="0">
            <a:spAutoFit/>
          </a:bodyPr>
          <a:lstStyle/>
          <a:p>
            <a:r>
              <a:rPr lang="en-US" sz="2400" b="1"/>
              <a:t>Language Essentials for Teachers of Reading &amp; Spelling (LETRS)</a:t>
            </a:r>
          </a:p>
          <a:p>
            <a:pPr marL="342900" lvl="0" indent="-342900">
              <a:buFont typeface="Arial" panose="020B0604020202020204" pitchFamily="34" charset="0"/>
              <a:buChar char="•"/>
            </a:pPr>
            <a:r>
              <a:rPr lang="en-US" sz="2400"/>
              <a:t>Equip teachers and leaders with the knowledge and skills to provide and support effective literacy instruction</a:t>
            </a:r>
          </a:p>
          <a:p>
            <a:pPr marL="342900" lvl="0" indent="-342900">
              <a:buFont typeface="Arial" panose="020B0604020202020204" pitchFamily="34" charset="0"/>
              <a:buChar char="•"/>
            </a:pPr>
            <a:r>
              <a:rPr lang="en-US" sz="2400"/>
              <a:t>Students’ specific needs identified and met more quickly</a:t>
            </a:r>
          </a:p>
          <a:p>
            <a:pPr marL="800100" lvl="1" indent="-342900">
              <a:buFont typeface="Arial" panose="020B0604020202020204" pitchFamily="34" charset="0"/>
              <a:buChar char="•"/>
            </a:pPr>
            <a:r>
              <a:rPr lang="en-US" sz="2400" b="0" i="0" baseline="0"/>
              <a:t>Science of Reading</a:t>
            </a:r>
            <a:endParaRPr lang="en-US" sz="2400"/>
          </a:p>
          <a:p>
            <a:pPr marL="800100" lvl="1" indent="-342900">
              <a:buFont typeface="Arial" panose="020B0604020202020204" pitchFamily="34" charset="0"/>
              <a:buChar char="•"/>
            </a:pPr>
            <a:r>
              <a:rPr lang="en-US" sz="2400" b="0" i="0" baseline="0"/>
              <a:t>Structured literacy</a:t>
            </a:r>
            <a:endParaRPr lang="en-US" sz="2400"/>
          </a:p>
        </p:txBody>
      </p:sp>
      <p:pic>
        <p:nvPicPr>
          <p:cNvPr id="5" name="Picture 4">
            <a:extLst>
              <a:ext uri="{FF2B5EF4-FFF2-40B4-BE49-F238E27FC236}">
                <a16:creationId xmlns:a16="http://schemas.microsoft.com/office/drawing/2014/main" id="{68035EA7-2FE9-EA96-C840-C0342E9FB591}"/>
              </a:ext>
            </a:extLst>
          </p:cNvPr>
          <p:cNvPicPr>
            <a:picLocks noChangeAspect="1"/>
          </p:cNvPicPr>
          <p:nvPr/>
        </p:nvPicPr>
        <p:blipFill>
          <a:blip r:embed="rId4"/>
          <a:stretch>
            <a:fillRect/>
          </a:stretch>
        </p:blipFill>
        <p:spPr>
          <a:xfrm>
            <a:off x="7784892" y="1258711"/>
            <a:ext cx="2938072" cy="1811255"/>
          </a:xfrm>
          <a:prstGeom prst="rect">
            <a:avLst/>
          </a:prstGeom>
        </p:spPr>
      </p:pic>
      <p:pic>
        <p:nvPicPr>
          <p:cNvPr id="9" name="Picture 8">
            <a:extLst>
              <a:ext uri="{FF2B5EF4-FFF2-40B4-BE49-F238E27FC236}">
                <a16:creationId xmlns:a16="http://schemas.microsoft.com/office/drawing/2014/main" id="{EC480241-38AB-B3D7-9E1C-756FBF55EE71}"/>
              </a:ext>
            </a:extLst>
          </p:cNvPr>
          <p:cNvPicPr>
            <a:picLocks noChangeAspect="1"/>
          </p:cNvPicPr>
          <p:nvPr/>
        </p:nvPicPr>
        <p:blipFill>
          <a:blip r:embed="rId5"/>
          <a:stretch>
            <a:fillRect/>
          </a:stretch>
        </p:blipFill>
        <p:spPr>
          <a:xfrm>
            <a:off x="5872117" y="3069966"/>
            <a:ext cx="5705475" cy="3467100"/>
          </a:xfrm>
          <a:prstGeom prst="rect">
            <a:avLst/>
          </a:prstGeom>
        </p:spPr>
      </p:pic>
    </p:spTree>
    <p:extLst>
      <p:ext uri="{BB962C8B-B14F-4D97-AF65-F5344CB8AC3E}">
        <p14:creationId xmlns:p14="http://schemas.microsoft.com/office/powerpoint/2010/main" val="1452102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996</Words>
  <Application>Microsoft Office PowerPoint</Application>
  <PresentationFormat>Widescreen</PresentationFormat>
  <Paragraphs>204</Paragraphs>
  <Slides>22</Slides>
  <Notes>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Arial</vt:lpstr>
      <vt:lpstr>Arial Narrow</vt:lpstr>
      <vt:lpstr>Calibri</vt:lpstr>
      <vt:lpstr>Calibri Light</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Bailey, Daphne</cp:lastModifiedBy>
  <cp:revision>2</cp:revision>
  <dcterms:created xsi:type="dcterms:W3CDTF">2023-06-20T18:32:02Z</dcterms:created>
  <dcterms:modified xsi:type="dcterms:W3CDTF">2023-09-20T17:32:52Z</dcterms:modified>
</cp:coreProperties>
</file>