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5"/>
  </p:notesMasterIdLst>
  <p:sldIdLst>
    <p:sldId id="292" r:id="rId3"/>
    <p:sldId id="298" r:id="rId4"/>
    <p:sldId id="297" r:id="rId5"/>
    <p:sldId id="300" r:id="rId6"/>
    <p:sldId id="3311" r:id="rId7"/>
    <p:sldId id="3264" r:id="rId8"/>
    <p:sldId id="3297" r:id="rId9"/>
    <p:sldId id="3299" r:id="rId10"/>
    <p:sldId id="3283" r:id="rId11"/>
    <p:sldId id="3320" r:id="rId12"/>
    <p:sldId id="3319" r:id="rId13"/>
    <p:sldId id="3286" r:id="rId14"/>
    <p:sldId id="3302" r:id="rId15"/>
    <p:sldId id="3282" r:id="rId16"/>
    <p:sldId id="3276" r:id="rId17"/>
    <p:sldId id="3231" r:id="rId18"/>
    <p:sldId id="3275" r:id="rId19"/>
    <p:sldId id="3296" r:id="rId20"/>
    <p:sldId id="3244" r:id="rId21"/>
    <p:sldId id="3245" r:id="rId22"/>
    <p:sldId id="295" r:id="rId23"/>
    <p:sldId id="279" r:id="rId2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2BF13E-A1BD-3BEE-04AD-CD39CD34A78C}" name="Frazier, Emanuel" initials="FE" userId="S::emanuel.frazier@bcsdk12.net::cd233fb9-58e0-40e5-8a96-2146e60af659" providerId="AD"/>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107472-5C93-471B-82C8-690CA49910B5}" v="4" dt="2025-06-12T20:22:22.7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307"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6/16/2025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dirty="0"/>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In this budget season our aim is to continue the support of our strategic plan and its key elements, focused on the continued building of stakeholder engagement and strengthening staff effectiveness, leading to improved student achievement. </a:t>
            </a:r>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dirty="0"/>
          </a:p>
        </p:txBody>
      </p:sp>
    </p:spTree>
    <p:extLst>
      <p:ext uri="{BB962C8B-B14F-4D97-AF65-F5344CB8AC3E}">
        <p14:creationId xmlns:p14="http://schemas.microsoft.com/office/powerpoint/2010/main" val="2259462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dirty="0"/>
          </a:p>
        </p:txBody>
      </p:sp>
    </p:spTree>
    <p:extLst>
      <p:ext uri="{BB962C8B-B14F-4D97-AF65-F5344CB8AC3E}">
        <p14:creationId xmlns:p14="http://schemas.microsoft.com/office/powerpoint/2010/main" val="2796390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6025C-41E3-FCFA-DD5E-F4FB55CF87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6A977C-85AB-B754-CC1D-151541B9909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1F2DD4C-D94F-5E1D-D339-28048A3DEE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867373-85E5-F3C9-7816-5F71332DE4C1}"/>
              </a:ext>
            </a:extLst>
          </p:cNvPr>
          <p:cNvSpPr>
            <a:spLocks noGrp="1"/>
          </p:cNvSpPr>
          <p:nvPr>
            <p:ph type="sldNum" sz="quarter" idx="5"/>
          </p:nvPr>
        </p:nvSpPr>
        <p:spPr/>
        <p:txBody>
          <a:bodyPr/>
          <a:lstStyle/>
          <a:p>
            <a:fld id="{560E63B2-D433-497B-82B7-B837A3F36A27}" type="slidenum">
              <a:rPr lang="en-US" smtClean="0"/>
              <a:t>7</a:t>
            </a:fld>
            <a:endParaRPr lang="en-US" dirty="0"/>
          </a:p>
        </p:txBody>
      </p:sp>
    </p:spTree>
    <p:extLst>
      <p:ext uri="{BB962C8B-B14F-4D97-AF65-F5344CB8AC3E}">
        <p14:creationId xmlns:p14="http://schemas.microsoft.com/office/powerpoint/2010/main" val="2464982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E7E89-86E1-60D3-C721-1875689BE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03540D-23D8-76D7-EEF1-D260BC7D64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EC44984-7E68-6A51-567C-FA325DC16B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8EFEEF-AF51-D438-6F83-E8F3AAE10DC8}"/>
              </a:ext>
            </a:extLst>
          </p:cNvPr>
          <p:cNvSpPr>
            <a:spLocks noGrp="1"/>
          </p:cNvSpPr>
          <p:nvPr>
            <p:ph type="sldNum" sz="quarter" idx="5"/>
          </p:nvPr>
        </p:nvSpPr>
        <p:spPr/>
        <p:txBody>
          <a:bodyPr/>
          <a:lstStyle/>
          <a:p>
            <a:fld id="{560E63B2-D433-497B-82B7-B837A3F36A27}" type="slidenum">
              <a:rPr lang="en-US" smtClean="0"/>
              <a:t>9</a:t>
            </a:fld>
            <a:endParaRPr lang="en-US" dirty="0"/>
          </a:p>
        </p:txBody>
      </p:sp>
    </p:spTree>
    <p:extLst>
      <p:ext uri="{BB962C8B-B14F-4D97-AF65-F5344CB8AC3E}">
        <p14:creationId xmlns:p14="http://schemas.microsoft.com/office/powerpoint/2010/main" val="1100137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9A5A4-05E9-6004-F3E7-A8C9912FC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EECCA-7F3C-467F-E3F1-39DC1161BDA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4E10E81-A00F-9781-B089-1E29B033E3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185953-297F-E1F4-626D-2CFDAA5B0222}"/>
              </a:ext>
            </a:extLst>
          </p:cNvPr>
          <p:cNvSpPr>
            <a:spLocks noGrp="1"/>
          </p:cNvSpPr>
          <p:nvPr>
            <p:ph type="sldNum" sz="quarter" idx="5"/>
          </p:nvPr>
        </p:nvSpPr>
        <p:spPr/>
        <p:txBody>
          <a:bodyPr/>
          <a:lstStyle/>
          <a:p>
            <a:fld id="{560E63B2-D433-497B-82B7-B837A3F36A27}" type="slidenum">
              <a:rPr lang="en-US" smtClean="0"/>
              <a:t>10</a:t>
            </a:fld>
            <a:endParaRPr lang="en-US" dirty="0"/>
          </a:p>
        </p:txBody>
      </p:sp>
    </p:spTree>
    <p:extLst>
      <p:ext uri="{BB962C8B-B14F-4D97-AF65-F5344CB8AC3E}">
        <p14:creationId xmlns:p14="http://schemas.microsoft.com/office/powerpoint/2010/main" val="2824301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0FE63-8CD0-B377-8BEF-D16035890F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B74440-611E-D03B-A4EE-33B7B3BB738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031839E-DE31-2E8B-97F3-6BA63EFF56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B572A8-C0DF-A24D-402E-9EFF20A9C8BB}"/>
              </a:ext>
            </a:extLst>
          </p:cNvPr>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181339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81319-B5FC-9AB0-69DB-2C1D6794E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4E91C-9744-FF51-321D-EBCEC1EA06D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8FE1DA8-BE9B-9188-A43B-405D9389A0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539F91-95CA-0DF8-3ABC-2EF10FE322D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8612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2561-4838-802C-6DF7-66301871C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003CC-CCA1-EEE6-FCE5-0A27C41828E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510985A-918F-67AB-A15C-8CDF30DC8D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F33440-C428-D25D-5C65-D14CA0308719}"/>
              </a:ext>
            </a:extLst>
          </p:cNvPr>
          <p:cNvSpPr>
            <a:spLocks noGrp="1"/>
          </p:cNvSpPr>
          <p:nvPr>
            <p:ph type="sldNum" sz="quarter" idx="5"/>
          </p:nvPr>
        </p:nvSpPr>
        <p:spPr/>
        <p:txBody>
          <a:bodyPr/>
          <a:lstStyle/>
          <a:p>
            <a:fld id="{560E63B2-D433-497B-82B7-B837A3F36A27}" type="slidenum">
              <a:rPr lang="en-US" smtClean="0"/>
              <a:t>14</a:t>
            </a:fld>
            <a:endParaRPr lang="en-US" dirty="0"/>
          </a:p>
        </p:txBody>
      </p:sp>
    </p:spTree>
    <p:extLst>
      <p:ext uri="{BB962C8B-B14F-4D97-AF65-F5344CB8AC3E}">
        <p14:creationId xmlns:p14="http://schemas.microsoft.com/office/powerpoint/2010/main" val="3014747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79233-62F1-BE09-9E21-3B46721F4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D28C8-BC35-4299-0F49-F7B9EE74F62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D6C8618-B954-3F38-7CB0-24F7FD8FFF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C75510-2185-AC4E-7855-C7812D179FFE}"/>
              </a:ext>
            </a:extLst>
          </p:cNvPr>
          <p:cNvSpPr>
            <a:spLocks noGrp="1"/>
          </p:cNvSpPr>
          <p:nvPr>
            <p:ph type="sldNum" sz="quarter" idx="5"/>
          </p:nvPr>
        </p:nvSpPr>
        <p:spPr/>
        <p:txBody>
          <a:bodyPr/>
          <a:lstStyle/>
          <a:p>
            <a:fld id="{560E63B2-D433-497B-82B7-B837A3F36A27}" type="slidenum">
              <a:rPr lang="en-US" smtClean="0"/>
              <a:t>15</a:t>
            </a:fld>
            <a:endParaRPr lang="en-US" dirty="0"/>
          </a:p>
        </p:txBody>
      </p:sp>
    </p:spTree>
    <p:extLst>
      <p:ext uri="{BB962C8B-B14F-4D97-AF65-F5344CB8AC3E}">
        <p14:creationId xmlns:p14="http://schemas.microsoft.com/office/powerpoint/2010/main" val="4174350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8B1CB-33E3-A1CA-EC41-F8F24F5DE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272D3F-B221-2FF4-151B-5A2F57BE1ED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6C8B55B-427F-1510-B92E-D7D8652535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8F4B3A-8F42-8351-3DCF-83C9B8AA7BCE}"/>
              </a:ext>
            </a:extLst>
          </p:cNvPr>
          <p:cNvSpPr>
            <a:spLocks noGrp="1"/>
          </p:cNvSpPr>
          <p:nvPr>
            <p:ph type="sldNum" sz="quarter" idx="5"/>
          </p:nvPr>
        </p:nvSpPr>
        <p:spPr/>
        <p:txBody>
          <a:bodyPr/>
          <a:lstStyle/>
          <a:p>
            <a:fld id="{560E63B2-D433-497B-82B7-B837A3F36A27}" type="slidenum">
              <a:rPr lang="en-US" smtClean="0"/>
              <a:t>16</a:t>
            </a:fld>
            <a:endParaRPr lang="en-US" dirty="0"/>
          </a:p>
        </p:txBody>
      </p:sp>
    </p:spTree>
    <p:extLst>
      <p:ext uri="{BB962C8B-B14F-4D97-AF65-F5344CB8AC3E}">
        <p14:creationId xmlns:p14="http://schemas.microsoft.com/office/powerpoint/2010/main" val="701027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235BA-50E1-B881-D8BE-48D757543F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CF632-6424-390D-66E8-09F48F626EA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042339A-E752-D077-9F7D-06311B5628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7271DE-D4C1-40D2-1A99-7952354E3F21}"/>
              </a:ext>
            </a:extLst>
          </p:cNvPr>
          <p:cNvSpPr>
            <a:spLocks noGrp="1"/>
          </p:cNvSpPr>
          <p:nvPr>
            <p:ph type="sldNum" sz="quarter" idx="5"/>
          </p:nvPr>
        </p:nvSpPr>
        <p:spPr/>
        <p:txBody>
          <a:bodyPr/>
          <a:lstStyle/>
          <a:p>
            <a:fld id="{560E63B2-D433-497B-82B7-B837A3F36A27}" type="slidenum">
              <a:rPr lang="en-US" smtClean="0"/>
              <a:t>17</a:t>
            </a:fld>
            <a:endParaRPr lang="en-US" dirty="0"/>
          </a:p>
        </p:txBody>
      </p:sp>
    </p:spTree>
    <p:extLst>
      <p:ext uri="{BB962C8B-B14F-4D97-AF65-F5344CB8AC3E}">
        <p14:creationId xmlns:p14="http://schemas.microsoft.com/office/powerpoint/2010/main" val="20430391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06CB0-0391-FCA7-B0E3-0D98B0E7AB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6CCDE0-191C-42E9-E5C6-AE8265BD908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8DA8BE7-06FB-D11D-8C92-2B0561DA59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DE2B5B-89C9-FC7B-31F6-0B794D226871}"/>
              </a:ext>
            </a:extLst>
          </p:cNvPr>
          <p:cNvSpPr>
            <a:spLocks noGrp="1"/>
          </p:cNvSpPr>
          <p:nvPr>
            <p:ph type="sldNum" sz="quarter" idx="5"/>
          </p:nvPr>
        </p:nvSpPr>
        <p:spPr/>
        <p:txBody>
          <a:bodyPr/>
          <a:lstStyle/>
          <a:p>
            <a:fld id="{560E63B2-D433-497B-82B7-B837A3F36A27}" type="slidenum">
              <a:rPr lang="en-US" smtClean="0"/>
              <a:t>18</a:t>
            </a:fld>
            <a:endParaRPr lang="en-US" dirty="0"/>
          </a:p>
        </p:txBody>
      </p:sp>
    </p:spTree>
    <p:extLst>
      <p:ext uri="{BB962C8B-B14F-4D97-AF65-F5344CB8AC3E}">
        <p14:creationId xmlns:p14="http://schemas.microsoft.com/office/powerpoint/2010/main" val="24955198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04930-DC9C-F8DF-3085-EE7067900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D8E8BD-E54B-C89A-4FCF-4671D2F1CDD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5EDE85D-0862-5500-0E24-467D765AA5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79932C-DCA0-391C-701E-5612AC65E3EC}"/>
              </a:ext>
            </a:extLst>
          </p:cNvPr>
          <p:cNvSpPr>
            <a:spLocks noGrp="1"/>
          </p:cNvSpPr>
          <p:nvPr>
            <p:ph type="sldNum" sz="quarter" idx="5"/>
          </p:nvPr>
        </p:nvSpPr>
        <p:spPr/>
        <p:txBody>
          <a:bodyPr/>
          <a:lstStyle/>
          <a:p>
            <a:fld id="{560E63B2-D433-497B-82B7-B837A3F36A27}" type="slidenum">
              <a:rPr lang="en-US" smtClean="0"/>
              <a:t>19</a:t>
            </a:fld>
            <a:endParaRPr lang="en-US" dirty="0"/>
          </a:p>
        </p:txBody>
      </p:sp>
    </p:spTree>
    <p:extLst>
      <p:ext uri="{BB962C8B-B14F-4D97-AF65-F5344CB8AC3E}">
        <p14:creationId xmlns:p14="http://schemas.microsoft.com/office/powerpoint/2010/main" val="2051051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EB9B0-5536-D18D-BA18-DDF17075C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0C7D7E-8CF7-D004-FC36-6B68A8EC412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90EC172-C6BA-1A81-9F67-7A620D6F3D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981696-CA35-9EBC-00F4-CCD0220CEE16}"/>
              </a:ext>
            </a:extLst>
          </p:cNvPr>
          <p:cNvSpPr>
            <a:spLocks noGrp="1"/>
          </p:cNvSpPr>
          <p:nvPr>
            <p:ph type="sldNum" sz="quarter" idx="5"/>
          </p:nvPr>
        </p:nvSpPr>
        <p:spPr/>
        <p:txBody>
          <a:bodyPr/>
          <a:lstStyle/>
          <a:p>
            <a:fld id="{560E63B2-D433-497B-82B7-B837A3F36A27}" type="slidenum">
              <a:rPr lang="en-US" smtClean="0"/>
              <a:t>20</a:t>
            </a:fld>
            <a:endParaRPr lang="en-US" dirty="0"/>
          </a:p>
        </p:txBody>
      </p:sp>
    </p:spTree>
    <p:extLst>
      <p:ext uri="{BB962C8B-B14F-4D97-AF65-F5344CB8AC3E}">
        <p14:creationId xmlns:p14="http://schemas.microsoft.com/office/powerpoint/2010/main" val="1952495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dirty="0"/>
          </a:p>
        </p:txBody>
      </p:sp>
    </p:spTree>
    <p:extLst>
      <p:ext uri="{BB962C8B-B14F-4D97-AF65-F5344CB8AC3E}">
        <p14:creationId xmlns:p14="http://schemas.microsoft.com/office/powerpoint/2010/main" val="864418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22</a:t>
            </a:fld>
            <a:endParaRPr lang="en-US" dirty="0"/>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7AD95CC-D89E-40FD-80FD-B8E4D87F292F}" type="datetime1">
              <a:rPr lang="en-US" smtClean="0"/>
              <a:t>6/16/2025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E948DF-F2AC-4581-9126-C60002874F60}" type="datetime1">
              <a:rPr lang="en-US" smtClean="0"/>
              <a:t>6/16/2025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D8AC4C-0163-493F-AD1F-972BE926E6FA}" type="datetime1">
              <a:rPr lang="en-US" smtClean="0"/>
              <a:t>6/16/2025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A09176-2035-48F3-A4DA-76692DCACECD}" type="datetime1">
              <a:rPr lang="en-US" smtClean="0"/>
              <a:t>6/16/2025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70BEC55-41F6-472C-B896-F8D20301C9A5}" type="datetime1">
              <a:rPr lang="en-US" smtClean="0"/>
              <a:t>6/16/2025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7AE471-B75D-4F45-BF0F-83F4BA328545}" type="datetime1">
              <a:rPr lang="en-US" smtClean="0"/>
              <a:t>6/16/2025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067E29-EBFD-4FBF-815C-D03D73CFBD1A}" type="datetime1">
              <a:rPr lang="en-US" smtClean="0"/>
              <a:t>6/16/2025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EFBAEB-7FF7-4211-B8B1-5DB7D06D4395}" type="datetime1">
              <a:rPr lang="en-US" smtClean="0"/>
              <a:t>6/16/2025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DD5647-7F17-4069-BA72-DDFB447FFAC1}" type="datetime1">
              <a:rPr lang="en-US" smtClean="0"/>
              <a:t>6/16/2025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911D46-FFF9-47D9-95F7-5453D7B3C020}" type="datetime1">
              <a:rPr lang="en-US" smtClean="0"/>
              <a:t>6/16/2025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770507-4300-43EE-9D5D-2DFF2870FB91}" type="datetime1">
              <a:rPr lang="en-US" smtClean="0"/>
              <a:t>6/16/2025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836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0D0DEDD-2100-479F-8AFE-1B577BCF7AED}" type="datetime1">
              <a:rPr lang="en-US" smtClean="0"/>
              <a:t>6/16/2025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3466945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633C24-5059-4A10-91C5-30E1FC69CF86}" type="datetime1">
              <a:rPr lang="en-US" smtClean="0"/>
              <a:t>6/16/2025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366819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ADE658-532D-439F-8955-7EA67870259F}" type="datetime1">
              <a:rPr lang="en-US" smtClean="0"/>
              <a:t>6/16/2025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61984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A69873-AC44-4C88-BF95-5C971F266334}" type="datetime1">
              <a:rPr lang="en-US" smtClean="0"/>
              <a:t>6/16/2025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063025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EC5017-3D62-4C8B-A5F0-54E20E4EC92F}" type="datetime1">
              <a:rPr lang="en-US" smtClean="0"/>
              <a:t>6/16/2025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971221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D0931A-9D24-40AB-B977-0915E83358F4}" type="datetime1">
              <a:rPr lang="en-US" smtClean="0"/>
              <a:t>6/16/2025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6053009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8A53B4-3458-44B1-BA8A-0955DF0E6CF3}" type="datetime1">
              <a:rPr lang="en-US" smtClean="0"/>
              <a:t>6/16/2025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636076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49114E-5631-488E-A408-88A30D3E9424}" type="datetime1">
              <a:rPr lang="en-US" smtClean="0"/>
              <a:t>6/16/2025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231599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B1469E-CF11-464D-8AB0-A336ABD34677}" type="datetime1">
              <a:rPr lang="en-US" smtClean="0"/>
              <a:t>6/16/2025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201483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BE148F-7255-49C8-9DA1-88DDD2F20968}" type="datetime1">
              <a:rPr lang="en-US" smtClean="0"/>
              <a:t>6/16/2025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578942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ADEB89-A07A-45BC-A69F-A6B8F009D4C0}" type="datetime1">
              <a:rPr lang="en-US" smtClean="0"/>
              <a:t>6/16/2025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008183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A10046-FDB8-49E8-ABC8-D5BBB1F0390D}" type="datetime1">
              <a:rPr lang="en-US" smtClean="0"/>
              <a:t>6/16/2025</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0128F-1B5B-46CE-AD68-3220C0794B98}" type="datetime1">
              <a:rPr lang="en-US" smtClean="0"/>
              <a:t>6/16/2025</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10049594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image" Target="../media/image14.emf"/></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pixabay.com/en/approved-stamp-approval-quality-29149/" TargetMode="Externa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F4D4CC4-05C4-2D82-C2B7-CB8680E70154}"/>
              </a:ext>
            </a:extLst>
          </p:cNvPr>
          <p:cNvSpPr txBox="1"/>
          <p:nvPr/>
        </p:nvSpPr>
        <p:spPr>
          <a:xfrm>
            <a:off x="1534129" y="2459504"/>
            <a:ext cx="9023297" cy="2492990"/>
          </a:xfrm>
          <a:prstGeom prst="rect">
            <a:avLst/>
          </a:prstGeom>
          <a:noFill/>
        </p:spPr>
        <p:txBody>
          <a:bodyPr wrap="square" rtlCol="0">
            <a:spAutoFit/>
          </a:bodyPr>
          <a:lstStyle/>
          <a:p>
            <a:pPr algn="ctr" defTabSz="914400"/>
            <a:r>
              <a:rPr lang="en-US" sz="4800" b="1" dirty="0">
                <a:latin typeface="Trade Gothic Next HvyCd" panose="020B0906040303020004" pitchFamily="34" charset="0"/>
                <a:cs typeface="Arial" panose="020B0604020202020204" pitchFamily="34" charset="0"/>
              </a:rPr>
              <a:t>Superintendent’s Recommended</a:t>
            </a:r>
          </a:p>
          <a:p>
            <a:pPr algn="ctr" defTabSz="914400"/>
            <a:r>
              <a:rPr lang="en-US" sz="4800" b="1" dirty="0">
                <a:latin typeface="Trade Gothic Next HvyCd" panose="020B0906040303020004" pitchFamily="34" charset="0"/>
                <a:cs typeface="Arial" panose="020B0604020202020204" pitchFamily="34" charset="0"/>
              </a:rPr>
              <a:t>FY 2026 All Funds Budget </a:t>
            </a:r>
          </a:p>
          <a:p>
            <a:pPr algn="ctr" defTabSz="914400"/>
            <a:r>
              <a:rPr lang="en-US" sz="3600" b="1" dirty="0">
                <a:latin typeface="Trade Gothic Next HvyCd" panose="020B0906040303020004" pitchFamily="34" charset="0"/>
                <a:cs typeface="Arial" panose="020B0604020202020204" pitchFamily="34" charset="0"/>
              </a:rPr>
              <a:t>Public Hearing #2</a:t>
            </a:r>
            <a:r>
              <a:rPr lang="en-US" sz="6000" b="1" dirty="0">
                <a:latin typeface="Trade Gothic Next HvyCd" panose="020B0906040303020004" pitchFamily="34" charset="0"/>
                <a:cs typeface="Arial" panose="020B0604020202020204" pitchFamily="34" charset="0"/>
              </a:rPr>
              <a:t>	</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461665"/>
          </a:xfrm>
          <a:prstGeom prst="rect">
            <a:avLst/>
          </a:prstGeom>
          <a:noFill/>
        </p:spPr>
        <p:txBody>
          <a:bodyPr wrap="square" rtlCol="0">
            <a:spAutoFit/>
          </a:bodyPr>
          <a:lstStyle/>
          <a:p>
            <a:r>
              <a:rPr lang="en-US" sz="2400" b="1" dirty="0">
                <a:solidFill>
                  <a:schemeClr val="bg1"/>
                </a:solidFill>
                <a:latin typeface="Trade Gothic Next HvyCd" panose="020B0906040303020004" pitchFamily="34" charset="0"/>
                <a:cs typeface="Arial" panose="020B0604020202020204" pitchFamily="34" charset="0"/>
              </a:rPr>
              <a:t>Eric Bush, </a:t>
            </a:r>
            <a:r>
              <a:rPr lang="en-US" sz="2400" i="1" dirty="0">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002411"/>
            <a:ext cx="8829875" cy="707886"/>
          </a:xfrm>
          <a:prstGeom prst="rect">
            <a:avLst/>
          </a:prstGeom>
          <a:noFill/>
        </p:spPr>
        <p:txBody>
          <a:bodyPr wrap="square" rtlCol="0">
            <a:spAutoFit/>
          </a:bodyPr>
          <a:lstStyle/>
          <a:p>
            <a:r>
              <a:rPr lang="en-US" sz="2000" b="1" i="1" dirty="0">
                <a:solidFill>
                  <a:srgbClr val="FFC700"/>
                </a:solidFill>
                <a:latin typeface="Trade Gothic Next HvyCd" panose="020B0906040303020004" pitchFamily="34" charset="0"/>
                <a:cs typeface="Arial" panose="020B0604020202020204" pitchFamily="34" charset="0"/>
              </a:rPr>
              <a:t>June 17</a:t>
            </a:r>
            <a:r>
              <a:rPr lang="en-US" sz="2000" b="1" i="1" baseline="30000" dirty="0">
                <a:solidFill>
                  <a:srgbClr val="FFC700"/>
                </a:solidFill>
                <a:latin typeface="Trade Gothic Next HvyCd" panose="020B0906040303020004" pitchFamily="34" charset="0"/>
                <a:cs typeface="Arial" panose="020B0604020202020204" pitchFamily="34" charset="0"/>
              </a:rPr>
              <a:t>th</a:t>
            </a:r>
            <a:r>
              <a:rPr lang="en-US" sz="2000" b="1" i="1" dirty="0">
                <a:solidFill>
                  <a:srgbClr val="FFC700"/>
                </a:solidFill>
                <a:latin typeface="Trade Gothic Next HvyCd" panose="020B0906040303020004" pitchFamily="34" charset="0"/>
                <a:cs typeface="Arial" panose="020B0604020202020204" pitchFamily="34" charset="0"/>
              </a:rPr>
              <a:t>, 2025 @ 5:00 p.m. </a:t>
            </a:r>
          </a:p>
          <a:p>
            <a:r>
              <a:rPr lang="en-US" sz="2000" b="1" i="1" dirty="0">
                <a:solidFill>
                  <a:srgbClr val="FFC700"/>
                </a:solidFill>
                <a:latin typeface="Trade Gothic Next HvyCd" panose="020B0906040303020004" pitchFamily="34" charset="0"/>
                <a:cs typeface="Arial" panose="020B0604020202020204" pitchFamily="34" charset="0"/>
              </a:rPr>
              <a:t>Location: Professional Learning Center, 2003 Riverside Drive, Macon, GA </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4D6831A9-0321-7A6D-48A4-4D2A8A9F2F13}"/>
              </a:ext>
            </a:extLst>
          </p:cNvPr>
          <p:cNvSpPr>
            <a:spLocks noGrp="1"/>
          </p:cNvSpPr>
          <p:nvPr>
            <p:ph type="sldNum" sz="quarter" idx="12"/>
          </p:nvPr>
        </p:nvSpPr>
        <p:spPr/>
        <p:txBody>
          <a:bodyPr/>
          <a:lstStyle/>
          <a:p>
            <a:fld id="{28E6F07D-F62F-4C3B-A21E-2367E9A39921}" type="slidenum">
              <a:rPr lang="en-US" smtClean="0"/>
              <a:t>1</a:t>
            </a:fld>
            <a:endParaRPr lang="en-US" dirty="0"/>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dirty="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dirty="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dirty="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dirty="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8" name="Slide Number Placeholder 7">
            <a:extLst>
              <a:ext uri="{FF2B5EF4-FFF2-40B4-BE49-F238E27FC236}">
                <a16:creationId xmlns:a16="http://schemas.microsoft.com/office/drawing/2014/main" id="{5A0EC307-E2D7-455B-7B7E-5EF43F092965}"/>
              </a:ext>
            </a:extLst>
          </p:cNvPr>
          <p:cNvSpPr>
            <a:spLocks noGrp="1"/>
          </p:cNvSpPr>
          <p:nvPr>
            <p:ph type="sldNum" sz="quarter" idx="12"/>
          </p:nvPr>
        </p:nvSpPr>
        <p:spPr/>
        <p:txBody>
          <a:bodyPr/>
          <a:lstStyle/>
          <a:p>
            <a:fld id="{28E6F07D-F62F-4C3B-A21E-2367E9A39921}" type="slidenum">
              <a:rPr lang="en-US" smtClean="0"/>
              <a:t>2</a:t>
            </a:fld>
            <a:endParaRPr lang="en-US" dirty="0"/>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dirty="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n w="0"/>
                <a:effectLst>
                  <a:outerShdw blurRad="38100" dist="38100" dir="2700000" algn="tl">
                    <a:srgbClr val="000000">
                      <a:alpha val="43137"/>
                    </a:srgbClr>
                  </a:outerShdw>
                </a:effectLst>
                <a:latin typeface="Trade Gothic Next HvyCd" panose="020B0906040303020004" pitchFamily="34" charset="0"/>
              </a:rPr>
              <a:t>LEARNER </a:t>
            </a:r>
            <a:br>
              <a:rPr lang="en-US" sz="4000" b="1" dirty="0">
                <a:ln w="0"/>
                <a:effectLst>
                  <a:outerShdw blurRad="38100" dist="38100" dir="2700000" algn="tl">
                    <a:srgbClr val="000000">
                      <a:alpha val="43137"/>
                    </a:srgbClr>
                  </a:outerShdw>
                </a:effectLst>
                <a:latin typeface="Trade Gothic Next HvyCd" panose="020B0906040303020004" pitchFamily="34" charset="0"/>
              </a:rPr>
            </a:br>
            <a:r>
              <a:rPr lang="en-US" sz="4000" b="1" dirty="0">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dirty="0">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dirty="0">
                <a:latin typeface="Trade Gothic Next" panose="020B0503040303020004" pitchFamily="34" charset="0"/>
              </a:rPr>
              <a:t>Each student </a:t>
            </a:r>
          </a:p>
          <a:p>
            <a:r>
              <a:rPr lang="en-US" sz="2000" dirty="0">
                <a:latin typeface="Trade Gothic Next" panose="020B0503040303020004" pitchFamily="34" charset="0"/>
              </a:rPr>
              <a:t>will graduate </a:t>
            </a:r>
            <a:r>
              <a:rPr lang="en-US" sz="2000" b="1" i="1" dirty="0">
                <a:latin typeface="Trade Gothic Next" panose="020B0503040303020004" pitchFamily="34" charset="0"/>
              </a:rPr>
              <a:t>empowered</a:t>
            </a:r>
            <a:r>
              <a:rPr lang="en-US" sz="2000" dirty="0">
                <a:latin typeface="Trade Gothic Next" panose="020B0503040303020004" pitchFamily="34" charset="0"/>
              </a:rPr>
              <a:t> to make a well-informed decision about their next step. They will learn about themselves as they </a:t>
            </a:r>
            <a:r>
              <a:rPr lang="en-US" sz="2000" b="1" i="1" dirty="0">
                <a:latin typeface="Trade Gothic Next" panose="020B0503040303020004" pitchFamily="34" charset="0"/>
              </a:rPr>
              <a:t>engage</a:t>
            </a:r>
            <a:r>
              <a:rPr lang="en-US" sz="2000" dirty="0">
                <a:latin typeface="Trade Gothic Next" panose="020B0503040303020004" pitchFamily="34" charset="0"/>
              </a:rPr>
              <a:t> in rigorous content and gain </a:t>
            </a:r>
            <a:r>
              <a:rPr lang="en-US" sz="2000" b="1" i="1" dirty="0">
                <a:latin typeface="Trade Gothic Next" panose="020B0503040303020004" pitchFamily="34" charset="0"/>
              </a:rPr>
              <a:t>exposure</a:t>
            </a:r>
            <a:r>
              <a:rPr lang="en-US" sz="2000" dirty="0">
                <a:latin typeface="Trade Gothic Next" panose="020B0503040303020004" pitchFamily="34" charset="0"/>
              </a:rPr>
              <a:t> through personalized learning </a:t>
            </a:r>
            <a:r>
              <a:rPr lang="en-US" sz="2000" b="1" i="1" dirty="0">
                <a:latin typeface="Trade Gothic Next" panose="020B0503040303020004" pitchFamily="34" charset="0"/>
              </a:rPr>
              <a:t>experiences</a:t>
            </a:r>
            <a:r>
              <a:rPr lang="en-US" sz="2000" dirty="0">
                <a:latin typeface="Trade Gothic Next" panose="020B0503040303020004" pitchFamily="34" charset="0"/>
              </a:rPr>
              <a:t>, thereby </a:t>
            </a:r>
            <a:r>
              <a:rPr lang="en-US" sz="2000" b="1" i="1" dirty="0">
                <a:latin typeface="Trade Gothic Next" panose="020B0503040303020004" pitchFamily="34" charset="0"/>
              </a:rPr>
              <a:t>enlightening</a:t>
            </a:r>
            <a:r>
              <a:rPr lang="en-US" sz="2000" dirty="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11" name="Slide Number Placeholder 10">
            <a:extLst>
              <a:ext uri="{FF2B5EF4-FFF2-40B4-BE49-F238E27FC236}">
                <a16:creationId xmlns:a16="http://schemas.microsoft.com/office/drawing/2014/main" id="{1C90FBE4-6B93-4AD1-11C5-7B2A620377DA}"/>
              </a:ext>
            </a:extLst>
          </p:cNvPr>
          <p:cNvSpPr>
            <a:spLocks noGrp="1"/>
          </p:cNvSpPr>
          <p:nvPr>
            <p:ph type="sldNum" sz="quarter" idx="12"/>
          </p:nvPr>
        </p:nvSpPr>
        <p:spPr/>
        <p:txBody>
          <a:bodyPr/>
          <a:lstStyle/>
          <a:p>
            <a:fld id="{28E6F07D-F62F-4C3B-A21E-2367E9A39921}" type="slidenum">
              <a:rPr lang="en-US" smtClean="0"/>
              <a:t>3</a:t>
            </a:fld>
            <a:endParaRPr lang="en-US" dirty="0"/>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266408-62B9-17A3-32B4-0700193CF7B6}"/>
              </a:ext>
            </a:extLst>
          </p:cNvPr>
          <p:cNvPicPr>
            <a:picLocks noChangeAspect="1"/>
          </p:cNvPicPr>
          <p:nvPr/>
        </p:nvPicPr>
        <p:blipFill rotWithShape="1">
          <a:blip r:embed="rId3"/>
          <a:srcRect b="19"/>
          <a:stretch/>
        </p:blipFill>
        <p:spPr>
          <a:xfrm>
            <a:off x="20" y="1282"/>
            <a:ext cx="12191980" cy="6856718"/>
          </a:xfrm>
          <a:prstGeom prst="rect">
            <a:avLst/>
          </a:prstGeom>
        </p:spPr>
      </p:pic>
      <p:sp>
        <p:nvSpPr>
          <p:cNvPr id="4" name="Slide Number Placeholder 3">
            <a:extLst>
              <a:ext uri="{FF2B5EF4-FFF2-40B4-BE49-F238E27FC236}">
                <a16:creationId xmlns:a16="http://schemas.microsoft.com/office/drawing/2014/main" id="{20B67799-19CA-7A13-9FDE-B64F22486055}"/>
              </a:ext>
            </a:extLst>
          </p:cNvPr>
          <p:cNvSpPr>
            <a:spLocks noGrp="1"/>
          </p:cNvSpPr>
          <p:nvPr>
            <p:ph type="sldNum" sz="quarter" idx="12"/>
          </p:nvPr>
        </p:nvSpPr>
        <p:spPr/>
        <p:txBody>
          <a:bodyPr/>
          <a:lstStyle/>
          <a:p>
            <a:fld id="{28E6F07D-F62F-4C3B-A21E-2367E9A39921}" type="slidenum">
              <a:rPr lang="en-US" smtClean="0"/>
              <a:t>4</a:t>
            </a:fld>
            <a:endParaRPr lang="en-US" dirty="0"/>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C18E05F4-7E95-6A6E-C3FD-F8B007C06174}"/>
              </a:ext>
            </a:extLst>
          </p:cNvPr>
          <p:cNvSpPr>
            <a:spLocks noGrp="1"/>
          </p:cNvSpPr>
          <p:nvPr>
            <p:ph type="sldNum" sz="quarter" idx="12"/>
          </p:nvPr>
        </p:nvSpPr>
        <p:spPr>
          <a:xfrm>
            <a:off x="9324975" y="646351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0" name="Content Placeholder 2">
            <a:extLst>
              <a:ext uri="{FF2B5EF4-FFF2-40B4-BE49-F238E27FC236}">
                <a16:creationId xmlns:a16="http://schemas.microsoft.com/office/drawing/2014/main" id="{C34B2859-8A30-48BE-245B-F545BBD1D45D}"/>
              </a:ext>
            </a:extLst>
          </p:cNvPr>
          <p:cNvSpPr>
            <a:spLocks noGrp="1"/>
          </p:cNvSpPr>
          <p:nvPr>
            <p:ph idx="1"/>
          </p:nvPr>
        </p:nvSpPr>
        <p:spPr>
          <a:xfrm>
            <a:off x="229883" y="1083125"/>
            <a:ext cx="11858283" cy="5583244"/>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Overview</a:t>
            </a:r>
          </a:p>
          <a:p>
            <a:pPr marL="0" indent="0">
              <a:lnSpc>
                <a:spcPct val="100000"/>
              </a:lnSpc>
              <a:spcBef>
                <a:spcPts val="0"/>
              </a:spcBef>
              <a:buNone/>
            </a:pPr>
            <a:r>
              <a:rPr lang="en-US" sz="2200" dirty="0">
                <a:latin typeface="Arial Narrow"/>
              </a:rPr>
              <a:t>The purpose of this presentation is to present the FY 2026 Superintendent’s Recommended Budget for All Funds  for Public Hearing. </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Roadmap</a:t>
            </a:r>
          </a:p>
          <a:p>
            <a:pPr marL="0" indent="0">
              <a:lnSpc>
                <a:spcPct val="100000"/>
              </a:lnSpc>
              <a:spcBef>
                <a:spcPts val="0"/>
              </a:spcBef>
              <a:buNone/>
            </a:pPr>
            <a:r>
              <a:rPr lang="en-US" sz="2200" dirty="0">
                <a:latin typeface="Arial Narrow"/>
              </a:rPr>
              <a:t>Today we are holding public hearing #1 to present the FY 2026 Superintendent’s Recommended Budget for public comment.  </a:t>
            </a:r>
          </a:p>
          <a:p>
            <a:pPr marL="0" indent="0">
              <a:lnSpc>
                <a:spcPct val="100000"/>
              </a:lnSpc>
              <a:spcBef>
                <a:spcPts val="0"/>
              </a:spcBef>
              <a:buNone/>
            </a:pPr>
            <a:endParaRPr lang="en-US" sz="2200" dirty="0">
              <a:latin typeface="Arial Narrow"/>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a:rPr>
              <a:t>Takeaways</a:t>
            </a:r>
          </a:p>
          <a:p>
            <a:pPr marL="0" indent="0">
              <a:lnSpc>
                <a:spcPct val="100000"/>
              </a:lnSpc>
              <a:spcBef>
                <a:spcPts val="0"/>
              </a:spcBef>
              <a:buNone/>
            </a:pPr>
            <a:r>
              <a:rPr lang="en-US" sz="2200" dirty="0">
                <a:latin typeface="Arial Narrow"/>
              </a:rPr>
              <a:t>To present the Tentatively adopted, FY 2026 Superintendent’s Recommended Budget for All Funds for public hearing #1, June 10, 2025.</a:t>
            </a:r>
          </a:p>
        </p:txBody>
      </p:sp>
    </p:spTree>
    <p:extLst>
      <p:ext uri="{BB962C8B-B14F-4D97-AF65-F5344CB8AC3E}">
        <p14:creationId xmlns:p14="http://schemas.microsoft.com/office/powerpoint/2010/main" val="819333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Superintendent’s Budget Priorities for FY 26</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6">
            <a:extLst>
              <a:ext uri="{FF2B5EF4-FFF2-40B4-BE49-F238E27FC236}">
                <a16:creationId xmlns:a16="http://schemas.microsoft.com/office/drawing/2014/main" id="{C8F81430-4A7F-D563-217A-08D71EF1B005}"/>
              </a:ext>
            </a:extLst>
          </p:cNvPr>
          <p:cNvSpPr>
            <a:spLocks noGrp="1"/>
          </p:cNvSpPr>
          <p:nvPr/>
        </p:nvSpPr>
        <p:spPr>
          <a:xfrm>
            <a:off x="218769" y="1113613"/>
            <a:ext cx="11455052" cy="562868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Recruitment/Retention</a:t>
            </a:r>
          </a:p>
          <a:p>
            <a:pPr lvl="1"/>
            <a:r>
              <a:rPr lang="en-US" dirty="0"/>
              <a:t>Continue to offer competitive salaries and refine salary schedules</a:t>
            </a:r>
          </a:p>
          <a:p>
            <a:pPr lvl="2"/>
            <a:r>
              <a:rPr lang="en-US" sz="1800" dirty="0"/>
              <a:t>Provide a 3% Certified Increase and implement the recent School Leadership and Classified employee Salary Schedule.   Ensure that our salaries for both Certified and Classified personnel are competitive and allow for greater retention.   </a:t>
            </a:r>
            <a:endParaRPr lang="en-US" sz="1800" dirty="0">
              <a:ea typeface="Calibri"/>
              <a:cs typeface="Calibri"/>
            </a:endParaRPr>
          </a:p>
          <a:p>
            <a:r>
              <a:rPr lang="en-US" b="1" dirty="0"/>
              <a:t>Literacy</a:t>
            </a:r>
            <a:endParaRPr lang="en-US" b="1" dirty="0">
              <a:ea typeface="Calibri"/>
              <a:cs typeface="Calibri"/>
            </a:endParaRPr>
          </a:p>
          <a:p>
            <a:pPr lvl="1"/>
            <a:r>
              <a:rPr lang="en-US" dirty="0"/>
              <a:t>Engage programming for sustained impact on student literacy outcomes</a:t>
            </a:r>
          </a:p>
          <a:p>
            <a:pPr lvl="1"/>
            <a:endParaRPr lang="en-US" dirty="0"/>
          </a:p>
          <a:p>
            <a:pPr marL="1257300" lvl="2" indent="-342900">
              <a:buSzPts val="1000"/>
              <a:buFont typeface="Symbol" panose="05050102010706020507" pitchFamily="18" charset="2"/>
              <a:buChar char=""/>
              <a:tabLst>
                <a:tab pos="457200" algn="l"/>
              </a:tabLst>
            </a:pP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Continue professional learning and programming for sustained impact on literacy and numeracy outcomes, teacher development and improvement, and leader growth and development.</a:t>
            </a: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1257300" lvl="2" indent="-342900">
              <a:buSzPts val="1000"/>
              <a:buFont typeface="Symbol" panose="05050102010706020507" pitchFamily="18" charset="2"/>
              <a:buChar char=""/>
              <a:tabLst>
                <a:tab pos="457200" algn="l"/>
              </a:tabLst>
            </a:pP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Sustain efforts to increase student literacy and teacher efficacy resulting in improved Lexile scores and the ability of all BCSD students to read on or above grade level. </a:t>
            </a: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1257300" lvl="2" indent="-342900">
              <a:buSzPts val="1000"/>
              <a:buFont typeface="Symbol" panose="05050102010706020507" pitchFamily="18" charset="2"/>
              <a:buChar char=""/>
              <a:tabLst>
                <a:tab pos="457200" algn="l"/>
              </a:tabLst>
            </a:pP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Continue providing access to literacy and numeracy tools (Amira, Wonders, and LETRs) designed to increase and enhance learning outcomes matched with state expectations around the Science of Reading.</a:t>
            </a: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p:txBody>
      </p:sp>
      <p:sp>
        <p:nvSpPr>
          <p:cNvPr id="6" name="Slide Number Placeholder 5">
            <a:extLst>
              <a:ext uri="{FF2B5EF4-FFF2-40B4-BE49-F238E27FC236}">
                <a16:creationId xmlns:a16="http://schemas.microsoft.com/office/drawing/2014/main" id="{D9653F02-7D5C-F552-B7A3-CBA3037811F0}"/>
              </a:ext>
            </a:extLst>
          </p:cNvPr>
          <p:cNvSpPr>
            <a:spLocks noGrp="1"/>
          </p:cNvSpPr>
          <p:nvPr>
            <p:ph type="sldNum" sz="quarter" idx="12"/>
          </p:nvPr>
        </p:nvSpPr>
        <p:spPr/>
        <p:txBody>
          <a:bodyPr/>
          <a:lstStyle/>
          <a:p>
            <a:fld id="{28E6F07D-F62F-4C3B-A21E-2367E9A39921}" type="slidenum">
              <a:rPr lang="en-US" smtClean="0"/>
              <a:t>6</a:t>
            </a:fld>
            <a:endParaRPr lang="en-US" dirty="0"/>
          </a:p>
        </p:txBody>
      </p:sp>
    </p:spTree>
    <p:extLst>
      <p:ext uri="{BB962C8B-B14F-4D97-AF65-F5344CB8AC3E}">
        <p14:creationId xmlns:p14="http://schemas.microsoft.com/office/powerpoint/2010/main" val="1489730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68D4DD-E0B1-4389-F16B-9EEDE4290A9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8ACB557-E79C-A0E7-250E-CD4FD8D8678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3179FD6A-5B5A-F64D-2ED3-7BBC39450E1D}"/>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Superintendent’s Budget Priorities for FY 26</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6034D1C7-32A0-4BB4-D75C-73D11514A61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6">
            <a:extLst>
              <a:ext uri="{FF2B5EF4-FFF2-40B4-BE49-F238E27FC236}">
                <a16:creationId xmlns:a16="http://schemas.microsoft.com/office/drawing/2014/main" id="{60D527C1-C187-4F20-FA7D-0FC0CFDBCBAD}"/>
              </a:ext>
            </a:extLst>
          </p:cNvPr>
          <p:cNvSpPr>
            <a:spLocks noGrp="1"/>
          </p:cNvSpPr>
          <p:nvPr/>
        </p:nvSpPr>
        <p:spPr>
          <a:xfrm>
            <a:off x="424320" y="1037896"/>
            <a:ext cx="10515600" cy="559040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Attendance</a:t>
            </a:r>
            <a:endParaRPr lang="en-US" b="1" dirty="0">
              <a:ea typeface="Calibri"/>
              <a:cs typeface="Calibri"/>
            </a:endParaRPr>
          </a:p>
          <a:p>
            <a:pPr lvl="1"/>
            <a:r>
              <a:rPr lang="en-US" dirty="0"/>
              <a:t>Deepen efforts to improve attendance with an emphasis on chronically absent families</a:t>
            </a:r>
            <a:endParaRPr lang="en-US" dirty="0">
              <a:highlight>
                <a:srgbClr val="FFFF00"/>
              </a:highlight>
            </a:endParaRPr>
          </a:p>
          <a:p>
            <a:pPr lvl="2">
              <a:buFont typeface="Wingdings" panose="020B0604020202020204" pitchFamily="34" charset="0"/>
              <a:buChar char="§"/>
            </a:pPr>
            <a:endParaRPr lang="en-US" dirty="0">
              <a:highlight>
                <a:srgbClr val="FFFF00"/>
              </a:highlight>
              <a:ea typeface="Calibri"/>
              <a:cs typeface="Calibri"/>
            </a:endParaRPr>
          </a:p>
          <a:p>
            <a:pPr lvl="2">
              <a:buFont typeface="Wingdings" panose="020B0604020202020204" pitchFamily="34" charset="0"/>
              <a:buChar char="§"/>
            </a:pPr>
            <a:endParaRPr lang="en-US" dirty="0">
              <a:highlight>
                <a:srgbClr val="FFFF00"/>
              </a:highlight>
              <a:ea typeface="Calibri"/>
              <a:cs typeface="Calibri"/>
            </a:endParaRPr>
          </a:p>
          <a:p>
            <a:pPr lvl="2">
              <a:buFont typeface="Wingdings" panose="020B0604020202020204" pitchFamily="34" charset="0"/>
              <a:buChar char="§"/>
            </a:pPr>
            <a:endParaRPr lang="en-US" dirty="0">
              <a:highlight>
                <a:srgbClr val="FFFF00"/>
              </a:highlight>
              <a:ea typeface="Calibri"/>
              <a:cs typeface="Calibri"/>
            </a:endParaRPr>
          </a:p>
          <a:p>
            <a:r>
              <a:rPr lang="en-US" b="1" dirty="0"/>
              <a:t>Leader/Teacher Quality</a:t>
            </a:r>
            <a:endParaRPr lang="en-US" b="1" dirty="0">
              <a:ea typeface="Calibri"/>
              <a:cs typeface="Calibri"/>
            </a:endParaRPr>
          </a:p>
          <a:p>
            <a:pPr lvl="1"/>
            <a:r>
              <a:rPr lang="en-US" dirty="0"/>
              <a:t>Improve staff effectiveness through coaching and feedback provided to classrooms and building-level leadership. </a:t>
            </a:r>
            <a:endParaRPr lang="en-US" dirty="0">
              <a:ea typeface="Calibri"/>
              <a:cs typeface="Calibri"/>
            </a:endParaRPr>
          </a:p>
        </p:txBody>
      </p:sp>
      <p:sp>
        <p:nvSpPr>
          <p:cNvPr id="6" name="Slide Number Placeholder 5">
            <a:extLst>
              <a:ext uri="{FF2B5EF4-FFF2-40B4-BE49-F238E27FC236}">
                <a16:creationId xmlns:a16="http://schemas.microsoft.com/office/drawing/2014/main" id="{F79B09AD-2BC1-2D47-B878-9073B8D367A2}"/>
              </a:ext>
            </a:extLst>
          </p:cNvPr>
          <p:cNvSpPr>
            <a:spLocks noGrp="1"/>
          </p:cNvSpPr>
          <p:nvPr>
            <p:ph type="sldNum" sz="quarter" idx="12"/>
          </p:nvPr>
        </p:nvSpPr>
        <p:spPr/>
        <p:txBody>
          <a:bodyPr/>
          <a:lstStyle/>
          <a:p>
            <a:fld id="{28E6F07D-F62F-4C3B-A21E-2367E9A39921}" type="slidenum">
              <a:rPr lang="en-US" smtClean="0"/>
              <a:t>7</a:t>
            </a:fld>
            <a:endParaRPr lang="en-US" dirty="0"/>
          </a:p>
        </p:txBody>
      </p:sp>
    </p:spTree>
    <p:extLst>
      <p:ext uri="{BB962C8B-B14F-4D97-AF65-F5344CB8AC3E}">
        <p14:creationId xmlns:p14="http://schemas.microsoft.com/office/powerpoint/2010/main" val="2172579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51708-B616-99B2-1680-A1C7159A52E7}"/>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AD40AF06-95BA-85A4-F2E0-DD65D387066E}"/>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C880240C-E39B-33B5-E6B5-2556F138482C}"/>
              </a:ext>
            </a:extLst>
          </p:cNvPr>
          <p:cNvSpPr txBox="1"/>
          <p:nvPr/>
        </p:nvSpPr>
        <p:spPr>
          <a:xfrm>
            <a:off x="774057" y="608644"/>
            <a:ext cx="10633435" cy="4524315"/>
          </a:xfrm>
          <a:prstGeom prst="rect">
            <a:avLst/>
          </a:prstGeom>
          <a:noFill/>
        </p:spPr>
        <p:txBody>
          <a:bodyPr wrap="square" rtlCol="0">
            <a:spAutoFit/>
          </a:bodyPr>
          <a:lstStyle/>
          <a:p>
            <a:pPr algn="ctr"/>
            <a:endParaRPr lang="en-US" sz="4000" b="1" dirty="0">
              <a:latin typeface="Arial" panose="020B0604020202020204" pitchFamily="34" charset="0"/>
              <a:cs typeface="Arial" panose="020B0604020202020204" pitchFamily="34" charset="0"/>
            </a:endParaRPr>
          </a:p>
          <a:p>
            <a:pPr algn="ctr"/>
            <a:endParaRPr lang="en-US" sz="4000" b="1" dirty="0">
              <a:latin typeface="Arial" panose="020B0604020202020204" pitchFamily="34" charset="0"/>
              <a:cs typeface="Arial" panose="020B0604020202020204" pitchFamily="34" charset="0"/>
            </a:endParaRPr>
          </a:p>
          <a:p>
            <a:pPr algn="ctr"/>
            <a:r>
              <a:rPr lang="en-US" sz="4000" b="1" dirty="0">
                <a:latin typeface="Arial" panose="020B0604020202020204" pitchFamily="34" charset="0"/>
                <a:cs typeface="Arial" panose="020B0604020202020204" pitchFamily="34" charset="0"/>
              </a:rPr>
              <a:t>FY 2026 Superintendent’s Recommended Budget</a:t>
            </a:r>
          </a:p>
          <a:p>
            <a:pPr algn="ctr"/>
            <a:endParaRPr lang="en-US" sz="3200" b="1" dirty="0">
              <a:latin typeface="Arial" panose="020B0604020202020204" pitchFamily="34" charset="0"/>
              <a:cs typeface="Arial" panose="020B0604020202020204" pitchFamily="34" charset="0"/>
            </a:endParaRPr>
          </a:p>
          <a:p>
            <a:pPr algn="ctr"/>
            <a:endParaRPr lang="en-US" sz="3200" b="1" dirty="0">
              <a:latin typeface="Arial" panose="020B0604020202020204" pitchFamily="34" charset="0"/>
              <a:cs typeface="Arial" panose="020B0604020202020204" pitchFamily="34" charset="0"/>
            </a:endParaRPr>
          </a:p>
          <a:p>
            <a:pPr algn="ctr"/>
            <a:endParaRPr lang="en-US" sz="3200" b="1" dirty="0">
              <a:latin typeface="Arial"/>
              <a:cs typeface="Arial"/>
            </a:endParaRPr>
          </a:p>
          <a:p>
            <a:pPr algn="ctr"/>
            <a:endParaRPr lang="en-US" sz="3200" b="1" dirty="0">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A35D0077-7A00-22F1-4847-8F8925AD9BDF}"/>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3A8FB453-33E4-0701-187E-9F74A7761F46}"/>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C82AAD65-DC33-B497-CDF5-317768FB4278}"/>
              </a:ext>
            </a:extLst>
          </p:cNvPr>
          <p:cNvSpPr>
            <a:spLocks noGrp="1"/>
          </p:cNvSpPr>
          <p:nvPr>
            <p:ph type="sldNum" sz="quarter" idx="12"/>
          </p:nvPr>
        </p:nvSpPr>
        <p:spPr/>
        <p:txBody>
          <a:bodyPr/>
          <a:lstStyle/>
          <a:p>
            <a:fld id="{28E6F07D-F62F-4C3B-A21E-2367E9A39921}" type="slidenum">
              <a:rPr lang="en-US" smtClean="0"/>
              <a:t>8</a:t>
            </a:fld>
            <a:endParaRPr lang="en-US" dirty="0"/>
          </a:p>
        </p:txBody>
      </p:sp>
    </p:spTree>
    <p:extLst>
      <p:ext uri="{BB962C8B-B14F-4D97-AF65-F5344CB8AC3E}">
        <p14:creationId xmlns:p14="http://schemas.microsoft.com/office/powerpoint/2010/main" val="3571050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D8474-EA16-23BA-45CD-02972C0D777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634FFCB-7A91-D35E-9BD3-0820785027F8}"/>
              </a:ext>
            </a:extLst>
          </p:cNvPr>
          <p:cNvSpPr/>
          <p:nvPr/>
        </p:nvSpPr>
        <p:spPr>
          <a:xfrm>
            <a:off x="109332" y="136521"/>
            <a:ext cx="12192000" cy="54190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EEB500"/>
                </a:solidFill>
                <a:latin typeface="Arial" panose="020B0604020202020204" pitchFamily="34" charset="0"/>
                <a:cs typeface="Arial" panose="020B0604020202020204" pitchFamily="34" charset="0"/>
              </a:rPr>
              <a:t>   </a:t>
            </a:r>
            <a:r>
              <a:rPr lang="en-US" sz="2400" b="1" dirty="0">
                <a:solidFill>
                  <a:schemeClr val="bg1"/>
                </a:solidFill>
                <a:latin typeface="Arial" panose="020B0604020202020204" pitchFamily="34" charset="0"/>
                <a:cs typeface="Arial" panose="020B0604020202020204" pitchFamily="34" charset="0"/>
              </a:rPr>
              <a:t>FY26 – Advertisement published in </a:t>
            </a:r>
            <a:r>
              <a:rPr lang="en-US" sz="2400" b="1">
                <a:solidFill>
                  <a:schemeClr val="bg1"/>
                </a:solidFill>
                <a:latin typeface="Arial" panose="020B0604020202020204" pitchFamily="34" charset="0"/>
                <a:cs typeface="Arial" panose="020B0604020202020204" pitchFamily="34" charset="0"/>
              </a:rPr>
              <a:t>Macon Telegraph</a:t>
            </a:r>
            <a:endParaRPr lang="en-US" sz="2400" b="1" dirty="0">
              <a:solidFill>
                <a:schemeClr val="bg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97E3805D-D50E-B8D4-F98B-E9ED7D68FD4F}"/>
              </a:ext>
            </a:extLst>
          </p:cNvPr>
          <p:cNvPicPr>
            <a:picLocks noChangeAspect="1"/>
          </p:cNvPicPr>
          <p:nvPr/>
        </p:nvPicPr>
        <p:blipFill>
          <a:blip r:embed="rId3"/>
          <a:stretch>
            <a:fillRect/>
          </a:stretch>
        </p:blipFill>
        <p:spPr>
          <a:xfrm>
            <a:off x="10789316" y="-76332"/>
            <a:ext cx="1038890" cy="1101389"/>
          </a:xfrm>
          <a:prstGeom prst="rect">
            <a:avLst/>
          </a:prstGeom>
        </p:spPr>
      </p:pic>
      <p:sp>
        <p:nvSpPr>
          <p:cNvPr id="6" name="Slide Number Placeholder 5">
            <a:extLst>
              <a:ext uri="{FF2B5EF4-FFF2-40B4-BE49-F238E27FC236}">
                <a16:creationId xmlns:a16="http://schemas.microsoft.com/office/drawing/2014/main" id="{A26C6CBC-D11F-D05E-1919-240F49E54332}"/>
              </a:ext>
            </a:extLst>
          </p:cNvPr>
          <p:cNvSpPr>
            <a:spLocks noGrp="1"/>
          </p:cNvSpPr>
          <p:nvPr>
            <p:ph type="sldNum" sz="quarter" idx="12"/>
          </p:nvPr>
        </p:nvSpPr>
        <p:spPr>
          <a:xfrm>
            <a:off x="9173497" y="6538916"/>
            <a:ext cx="2743200" cy="365125"/>
          </a:xfrm>
        </p:spPr>
        <p:txBody>
          <a:bodyPr/>
          <a:lstStyle/>
          <a:p>
            <a:fld id="{28E6F07D-F62F-4C3B-A21E-2367E9A39921}" type="slidenum">
              <a:rPr lang="en-US" smtClean="0"/>
              <a:t>9</a:t>
            </a:fld>
            <a:endParaRPr lang="en-US" dirty="0"/>
          </a:p>
        </p:txBody>
      </p:sp>
      <p:pic>
        <p:nvPicPr>
          <p:cNvPr id="9" name="Picture 8">
            <a:extLst>
              <a:ext uri="{FF2B5EF4-FFF2-40B4-BE49-F238E27FC236}">
                <a16:creationId xmlns:a16="http://schemas.microsoft.com/office/drawing/2014/main" id="{8780AB12-FA1D-225E-4C21-95E4A8448E3F}"/>
              </a:ext>
            </a:extLst>
          </p:cNvPr>
          <p:cNvPicPr>
            <a:picLocks noChangeAspect="1"/>
          </p:cNvPicPr>
          <p:nvPr/>
        </p:nvPicPr>
        <p:blipFill>
          <a:blip r:embed="rId4"/>
          <a:stretch>
            <a:fillRect/>
          </a:stretch>
        </p:blipFill>
        <p:spPr>
          <a:xfrm>
            <a:off x="526026" y="769419"/>
            <a:ext cx="11139948" cy="5878984"/>
          </a:xfrm>
          <a:prstGeom prst="rect">
            <a:avLst/>
          </a:prstGeom>
        </p:spPr>
      </p:pic>
    </p:spTree>
    <p:extLst>
      <p:ext uri="{BB962C8B-B14F-4D97-AF65-F5344CB8AC3E}">
        <p14:creationId xmlns:p14="http://schemas.microsoft.com/office/powerpoint/2010/main" val="2279571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A22C7-21D3-F641-C1CF-4B87D54805A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BC23951-F9FF-0124-035C-02C689BE3180}"/>
              </a:ext>
            </a:extLst>
          </p:cNvPr>
          <p:cNvSpPr/>
          <p:nvPr/>
        </p:nvSpPr>
        <p:spPr>
          <a:xfrm>
            <a:off x="109332" y="136521"/>
            <a:ext cx="12192000" cy="54190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EEB500"/>
                </a:solidFill>
                <a:latin typeface="Arial" panose="020B0604020202020204" pitchFamily="34" charset="0"/>
                <a:cs typeface="Arial" panose="020B0604020202020204" pitchFamily="34" charset="0"/>
              </a:rPr>
              <a:t>   </a:t>
            </a:r>
            <a:r>
              <a:rPr lang="en-US" sz="2400" b="1" dirty="0">
                <a:solidFill>
                  <a:schemeClr val="bg1"/>
                </a:solidFill>
                <a:latin typeface="Arial" panose="020B0604020202020204" pitchFamily="34" charset="0"/>
                <a:cs typeface="Arial" panose="020B0604020202020204" pitchFamily="34" charset="0"/>
              </a:rPr>
              <a:t>FY26 -  General Fund Preliminary Budget</a:t>
            </a:r>
          </a:p>
        </p:txBody>
      </p:sp>
      <p:pic>
        <p:nvPicPr>
          <p:cNvPr id="11" name="Picture 10">
            <a:extLst>
              <a:ext uri="{FF2B5EF4-FFF2-40B4-BE49-F238E27FC236}">
                <a16:creationId xmlns:a16="http://schemas.microsoft.com/office/drawing/2014/main" id="{F6257781-3026-F4D0-C09E-64342FC28A0D}"/>
              </a:ext>
            </a:extLst>
          </p:cNvPr>
          <p:cNvPicPr>
            <a:picLocks noChangeAspect="1"/>
          </p:cNvPicPr>
          <p:nvPr/>
        </p:nvPicPr>
        <p:blipFill>
          <a:blip r:embed="rId3"/>
          <a:stretch>
            <a:fillRect/>
          </a:stretch>
        </p:blipFill>
        <p:spPr>
          <a:xfrm>
            <a:off x="10789316" y="-76332"/>
            <a:ext cx="1038890" cy="1101389"/>
          </a:xfrm>
          <a:prstGeom prst="rect">
            <a:avLst/>
          </a:prstGeom>
        </p:spPr>
      </p:pic>
      <p:sp>
        <p:nvSpPr>
          <p:cNvPr id="6" name="Slide Number Placeholder 5">
            <a:extLst>
              <a:ext uri="{FF2B5EF4-FFF2-40B4-BE49-F238E27FC236}">
                <a16:creationId xmlns:a16="http://schemas.microsoft.com/office/drawing/2014/main" id="{B7C4123A-02AF-4AA7-C58B-3E46C2D4C8C9}"/>
              </a:ext>
            </a:extLst>
          </p:cNvPr>
          <p:cNvSpPr>
            <a:spLocks noGrp="1"/>
          </p:cNvSpPr>
          <p:nvPr>
            <p:ph type="sldNum" sz="quarter" idx="12"/>
          </p:nvPr>
        </p:nvSpPr>
        <p:spPr>
          <a:xfrm>
            <a:off x="9173497" y="6538916"/>
            <a:ext cx="2743200" cy="365125"/>
          </a:xfrm>
        </p:spPr>
        <p:txBody>
          <a:bodyPr/>
          <a:lstStyle/>
          <a:p>
            <a:fld id="{28E6F07D-F62F-4C3B-A21E-2367E9A39921}" type="slidenum">
              <a:rPr lang="en-US" smtClean="0"/>
              <a:t>10</a:t>
            </a:fld>
            <a:endParaRPr lang="en-US" dirty="0"/>
          </a:p>
        </p:txBody>
      </p:sp>
      <p:pic>
        <p:nvPicPr>
          <p:cNvPr id="4" name="Picture 3">
            <a:extLst>
              <a:ext uri="{FF2B5EF4-FFF2-40B4-BE49-F238E27FC236}">
                <a16:creationId xmlns:a16="http://schemas.microsoft.com/office/drawing/2014/main" id="{934686BC-2440-95E3-0960-8645201FC1C2}"/>
              </a:ext>
            </a:extLst>
          </p:cNvPr>
          <p:cNvPicPr>
            <a:picLocks noChangeAspect="1"/>
          </p:cNvPicPr>
          <p:nvPr/>
        </p:nvPicPr>
        <p:blipFill>
          <a:blip r:embed="rId4"/>
          <a:stretch>
            <a:fillRect/>
          </a:stretch>
        </p:blipFill>
        <p:spPr>
          <a:xfrm>
            <a:off x="1823884" y="754757"/>
            <a:ext cx="8544232" cy="5966721"/>
          </a:xfrm>
          <a:prstGeom prst="rect">
            <a:avLst/>
          </a:prstGeom>
        </p:spPr>
      </p:pic>
    </p:spTree>
    <p:extLst>
      <p:ext uri="{BB962C8B-B14F-4D97-AF65-F5344CB8AC3E}">
        <p14:creationId xmlns:p14="http://schemas.microsoft.com/office/powerpoint/2010/main" val="2734920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B1810-9EBE-0FD1-6EDE-717CB5A8D4C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862CBA7-D9F5-6DE5-1740-CEA98EF558BB}"/>
              </a:ext>
            </a:extLst>
          </p:cNvPr>
          <p:cNvSpPr/>
          <p:nvPr/>
        </p:nvSpPr>
        <p:spPr>
          <a:xfrm>
            <a:off x="109332"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rgbClr val="EEB500"/>
                </a:solidFill>
                <a:latin typeface="Arial" panose="020B0604020202020204" pitchFamily="34" charset="0"/>
                <a:cs typeface="Arial" panose="020B0604020202020204" pitchFamily="34" charset="0"/>
              </a:rPr>
              <a:t>   </a:t>
            </a:r>
            <a:r>
              <a:rPr lang="en-US" sz="2400" b="1">
                <a:solidFill>
                  <a:schemeClr val="bg1"/>
                </a:solidFill>
                <a:latin typeface="Arial" panose="020B0604020202020204" pitchFamily="34" charset="0"/>
                <a:cs typeface="Arial" panose="020B0604020202020204" pitchFamily="34" charset="0"/>
              </a:rPr>
              <a:t>History of Budgeted Fund Balance vs. Actual Ending Fund Balance</a:t>
            </a:r>
          </a:p>
        </p:txBody>
      </p:sp>
      <p:pic>
        <p:nvPicPr>
          <p:cNvPr id="11" name="Picture 10">
            <a:extLst>
              <a:ext uri="{FF2B5EF4-FFF2-40B4-BE49-F238E27FC236}">
                <a16:creationId xmlns:a16="http://schemas.microsoft.com/office/drawing/2014/main" id="{E58B62A5-7369-1C7D-50DB-B763DF1CA4C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8F913555-0771-AD6D-C668-AB6AF876F126}"/>
              </a:ext>
            </a:extLst>
          </p:cNvPr>
          <p:cNvSpPr>
            <a:spLocks noGrp="1"/>
          </p:cNvSpPr>
          <p:nvPr>
            <p:ph type="sldNum" sz="quarter" idx="12"/>
          </p:nvPr>
        </p:nvSpPr>
        <p:spPr>
          <a:xfrm>
            <a:off x="9173497" y="6538916"/>
            <a:ext cx="2743200" cy="365125"/>
          </a:xfrm>
        </p:spPr>
        <p:txBody>
          <a:bodyPr/>
          <a:lstStyle/>
          <a:p>
            <a:fld id="{28E6F07D-F62F-4C3B-A21E-2367E9A39921}" type="slidenum">
              <a:rPr lang="en-US" smtClean="0"/>
              <a:t>11</a:t>
            </a:fld>
            <a:endParaRPr lang="en-US"/>
          </a:p>
        </p:txBody>
      </p:sp>
      <p:pic>
        <p:nvPicPr>
          <p:cNvPr id="4" name="Picture 3">
            <a:extLst>
              <a:ext uri="{FF2B5EF4-FFF2-40B4-BE49-F238E27FC236}">
                <a16:creationId xmlns:a16="http://schemas.microsoft.com/office/drawing/2014/main" id="{0291DA27-D52C-8AD2-3D7C-FDD1A8BF0A57}"/>
              </a:ext>
            </a:extLst>
          </p:cNvPr>
          <p:cNvPicPr>
            <a:picLocks noChangeAspect="1"/>
          </p:cNvPicPr>
          <p:nvPr/>
        </p:nvPicPr>
        <p:blipFill>
          <a:blip r:embed="rId4"/>
          <a:stretch>
            <a:fillRect/>
          </a:stretch>
        </p:blipFill>
        <p:spPr>
          <a:xfrm>
            <a:off x="480550" y="1095529"/>
            <a:ext cx="11239501" cy="5275774"/>
          </a:xfrm>
          <a:prstGeom prst="rect">
            <a:avLst/>
          </a:prstGeom>
        </p:spPr>
      </p:pic>
    </p:spTree>
    <p:extLst>
      <p:ext uri="{BB962C8B-B14F-4D97-AF65-F5344CB8AC3E}">
        <p14:creationId xmlns:p14="http://schemas.microsoft.com/office/powerpoint/2010/main" val="1199327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F9395-276D-8DD6-E1BB-C191A5D6880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5AD8A0F-D8A1-5E95-D211-B4F4F0CC3C6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EB500"/>
                </a:solidFill>
                <a:effectLst/>
                <a:uLnTx/>
                <a:uFillTx/>
                <a:latin typeface="Arial" panose="020B0604020202020204" pitchFamily="34" charset="0"/>
                <a:ea typeface="+mn-ea"/>
                <a:cs typeface="Arial" panose="020B0604020202020204" pitchFamily="34" charset="0"/>
              </a:rPr>
              <a:t>   Explanation of Changes in Revenue and Expenses per Scenario</a:t>
            </a:r>
            <a:endPar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A35B80AE-C827-D48F-4B9B-B5306A93874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61717A46-0871-F8BE-A3DC-9408C9A3F6FE}"/>
              </a:ext>
            </a:extLst>
          </p:cNvPr>
          <p:cNvSpPr>
            <a:spLocks noGrp="1"/>
          </p:cNvSpPr>
          <p:nvPr>
            <p:ph type="sldNum" sz="quarter" idx="12"/>
          </p:nvPr>
        </p:nvSpPr>
        <p:spPr>
          <a:xfrm>
            <a:off x="9125607" y="6519064"/>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B5D53AFC-F66C-5164-7B2A-FA853EEB3123}"/>
              </a:ext>
            </a:extLst>
          </p:cNvPr>
          <p:cNvPicPr>
            <a:picLocks noChangeAspect="1"/>
          </p:cNvPicPr>
          <p:nvPr/>
        </p:nvPicPr>
        <p:blipFill>
          <a:blip r:embed="rId4"/>
          <a:stretch>
            <a:fillRect/>
          </a:stretch>
        </p:blipFill>
        <p:spPr>
          <a:xfrm>
            <a:off x="2359742" y="956772"/>
            <a:ext cx="7148051" cy="5815781"/>
          </a:xfrm>
          <a:prstGeom prst="rect">
            <a:avLst/>
          </a:prstGeom>
        </p:spPr>
      </p:pic>
    </p:spTree>
    <p:extLst>
      <p:ext uri="{BB962C8B-B14F-4D97-AF65-F5344CB8AC3E}">
        <p14:creationId xmlns:p14="http://schemas.microsoft.com/office/powerpoint/2010/main" val="2351453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2F90E-7382-181E-D747-B07FE32590F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47CCDC6-7D44-BCD5-C207-DE1512D09941}"/>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180F719-A9A0-B118-B51E-E7F67A7C9DA6}"/>
              </a:ext>
            </a:extLst>
          </p:cNvPr>
          <p:cNvSpPr txBox="1"/>
          <p:nvPr/>
        </p:nvSpPr>
        <p:spPr>
          <a:xfrm>
            <a:off x="392272" y="1384793"/>
            <a:ext cx="11397006" cy="2492990"/>
          </a:xfrm>
          <a:prstGeom prst="rect">
            <a:avLst/>
          </a:prstGeom>
          <a:noFill/>
        </p:spPr>
        <p:txBody>
          <a:bodyPr wrap="square" rtlCol="0">
            <a:spAutoFit/>
          </a:bodyPr>
          <a:lstStyle/>
          <a:p>
            <a:pPr algn="ctr"/>
            <a:endParaRPr lang="en-US" sz="2800" b="1" dirty="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r>
              <a:rPr lang="en-US" sz="3600" b="1" dirty="0">
                <a:latin typeface="Arial" panose="020B0604020202020204" pitchFamily="34" charset="0"/>
                <a:cs typeface="Arial" panose="020B0604020202020204" pitchFamily="34" charset="0"/>
              </a:rPr>
              <a:t>Historical Millage Information and Comparisons with Surrounding and Similar Sized Districts</a:t>
            </a:r>
          </a:p>
          <a:p>
            <a:pPr algn="ctr"/>
            <a:endParaRPr lang="en-US" sz="2800" b="1" dirty="0">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AEE4C6A0-D97B-81C8-43C8-747D50BBD33F}"/>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65D23A3E-116A-39A2-CD79-87A8D9BAE698}"/>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6C0B8EDD-C8BE-0714-15F2-351F996C44EB}"/>
              </a:ext>
            </a:extLst>
          </p:cNvPr>
          <p:cNvSpPr>
            <a:spLocks noGrp="1"/>
          </p:cNvSpPr>
          <p:nvPr>
            <p:ph type="sldNum" sz="quarter" idx="12"/>
          </p:nvPr>
        </p:nvSpPr>
        <p:spPr/>
        <p:txBody>
          <a:bodyPr/>
          <a:lstStyle/>
          <a:p>
            <a:fld id="{28E6F07D-F62F-4C3B-A21E-2367E9A39921}" type="slidenum">
              <a:rPr lang="en-US" smtClean="0"/>
              <a:t>13</a:t>
            </a:fld>
            <a:endParaRPr lang="en-US" dirty="0"/>
          </a:p>
        </p:txBody>
      </p:sp>
    </p:spTree>
    <p:extLst>
      <p:ext uri="{BB962C8B-B14F-4D97-AF65-F5344CB8AC3E}">
        <p14:creationId xmlns:p14="http://schemas.microsoft.com/office/powerpoint/2010/main" val="3230882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6295F-D71E-6C47-3F0E-013ACD6AFEA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B757443-5BFD-B359-A74F-22559599A39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Bibb County Millage Rate and History of Taxes Levied</a:t>
            </a:r>
          </a:p>
        </p:txBody>
      </p:sp>
      <p:pic>
        <p:nvPicPr>
          <p:cNvPr id="11" name="Picture 10">
            <a:extLst>
              <a:ext uri="{FF2B5EF4-FFF2-40B4-BE49-F238E27FC236}">
                <a16:creationId xmlns:a16="http://schemas.microsoft.com/office/drawing/2014/main" id="{0357D5A7-47AC-679D-F659-3A786B7BA7C7}"/>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0B3AA738-BAC8-479E-A6D5-573BDE79143F}"/>
              </a:ext>
            </a:extLst>
          </p:cNvPr>
          <p:cNvPicPr>
            <a:picLocks noChangeAspect="1"/>
          </p:cNvPicPr>
          <p:nvPr/>
        </p:nvPicPr>
        <p:blipFill>
          <a:blip r:embed="rId4"/>
          <a:stretch>
            <a:fillRect/>
          </a:stretch>
        </p:blipFill>
        <p:spPr>
          <a:xfrm>
            <a:off x="766916" y="979052"/>
            <a:ext cx="10353368" cy="5767942"/>
          </a:xfrm>
          <a:prstGeom prst="rect">
            <a:avLst/>
          </a:prstGeom>
        </p:spPr>
      </p:pic>
      <p:sp>
        <p:nvSpPr>
          <p:cNvPr id="2" name="Slide Number Placeholder 1">
            <a:extLst>
              <a:ext uri="{FF2B5EF4-FFF2-40B4-BE49-F238E27FC236}">
                <a16:creationId xmlns:a16="http://schemas.microsoft.com/office/drawing/2014/main" id="{C6BD10EF-FA88-1A9A-4F1E-545FD9C2058D}"/>
              </a:ext>
            </a:extLst>
          </p:cNvPr>
          <p:cNvSpPr>
            <a:spLocks noGrp="1"/>
          </p:cNvSpPr>
          <p:nvPr>
            <p:ph type="sldNum" sz="quarter" idx="12"/>
          </p:nvPr>
        </p:nvSpPr>
        <p:spPr>
          <a:xfrm>
            <a:off x="9136117" y="6377174"/>
            <a:ext cx="2743200" cy="365125"/>
          </a:xfrm>
        </p:spPr>
        <p:txBody>
          <a:bodyPr/>
          <a:lstStyle/>
          <a:p>
            <a:fld id="{28E6F07D-F62F-4C3B-A21E-2367E9A39921}" type="slidenum">
              <a:rPr lang="en-US" smtClean="0"/>
              <a:t>14</a:t>
            </a:fld>
            <a:endParaRPr lang="en-US" dirty="0"/>
          </a:p>
        </p:txBody>
      </p:sp>
    </p:spTree>
    <p:extLst>
      <p:ext uri="{BB962C8B-B14F-4D97-AF65-F5344CB8AC3E}">
        <p14:creationId xmlns:p14="http://schemas.microsoft.com/office/powerpoint/2010/main" val="849127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D468F-B33B-9966-0D5F-126C72D3466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C101D8C-0182-5D5E-B9FB-447EBDDB22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Comparison of Enrollment and Tax Digest Values for Select Counties </a:t>
            </a:r>
          </a:p>
        </p:txBody>
      </p:sp>
      <p:pic>
        <p:nvPicPr>
          <p:cNvPr id="11" name="Picture 10">
            <a:extLst>
              <a:ext uri="{FF2B5EF4-FFF2-40B4-BE49-F238E27FC236}">
                <a16:creationId xmlns:a16="http://schemas.microsoft.com/office/drawing/2014/main" id="{68701DEC-A2AD-6074-4979-0621FFF5458D}"/>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0BD9D541-94A8-A7EC-80C5-9E6FB753B333}"/>
              </a:ext>
            </a:extLst>
          </p:cNvPr>
          <p:cNvPicPr>
            <a:picLocks noChangeAspect="1"/>
          </p:cNvPicPr>
          <p:nvPr/>
        </p:nvPicPr>
        <p:blipFill>
          <a:blip r:embed="rId4"/>
          <a:stretch>
            <a:fillRect/>
          </a:stretch>
        </p:blipFill>
        <p:spPr>
          <a:xfrm>
            <a:off x="161771" y="1376362"/>
            <a:ext cx="11553825" cy="4105275"/>
          </a:xfrm>
          <a:prstGeom prst="rect">
            <a:avLst/>
          </a:prstGeom>
        </p:spPr>
      </p:pic>
      <p:sp>
        <p:nvSpPr>
          <p:cNvPr id="2" name="Slide Number Placeholder 1">
            <a:extLst>
              <a:ext uri="{FF2B5EF4-FFF2-40B4-BE49-F238E27FC236}">
                <a16:creationId xmlns:a16="http://schemas.microsoft.com/office/drawing/2014/main" id="{5907B441-2255-8451-1950-1E34CC8F6AF1}"/>
              </a:ext>
            </a:extLst>
          </p:cNvPr>
          <p:cNvSpPr>
            <a:spLocks noGrp="1"/>
          </p:cNvSpPr>
          <p:nvPr>
            <p:ph type="sldNum" sz="quarter" idx="12"/>
          </p:nvPr>
        </p:nvSpPr>
        <p:spPr/>
        <p:txBody>
          <a:bodyPr/>
          <a:lstStyle/>
          <a:p>
            <a:fld id="{28E6F07D-F62F-4C3B-A21E-2367E9A39921}" type="slidenum">
              <a:rPr lang="en-US" smtClean="0"/>
              <a:t>15</a:t>
            </a:fld>
            <a:endParaRPr lang="en-US" dirty="0"/>
          </a:p>
        </p:txBody>
      </p:sp>
    </p:spTree>
    <p:extLst>
      <p:ext uri="{BB962C8B-B14F-4D97-AF65-F5344CB8AC3E}">
        <p14:creationId xmlns:p14="http://schemas.microsoft.com/office/powerpoint/2010/main" val="3557961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67BE9-6966-250E-F842-97D7CD0542A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FD0FEB6-6CA3-C7DA-382E-D71C166F50C4}"/>
              </a:ext>
            </a:extLst>
          </p:cNvPr>
          <p:cNvSpPr/>
          <p:nvPr/>
        </p:nvSpPr>
        <p:spPr>
          <a:xfrm>
            <a:off x="360144" y="207127"/>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Comparison of Taxes Levied for Select Counties Including Per Student Amounts</a:t>
            </a:r>
          </a:p>
        </p:txBody>
      </p:sp>
      <p:pic>
        <p:nvPicPr>
          <p:cNvPr id="11" name="Picture 10">
            <a:extLst>
              <a:ext uri="{FF2B5EF4-FFF2-40B4-BE49-F238E27FC236}">
                <a16:creationId xmlns:a16="http://schemas.microsoft.com/office/drawing/2014/main" id="{651DB6F4-58BD-0E76-2B0A-D0B12068628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TextBox 6">
            <a:extLst>
              <a:ext uri="{FF2B5EF4-FFF2-40B4-BE49-F238E27FC236}">
                <a16:creationId xmlns:a16="http://schemas.microsoft.com/office/drawing/2014/main" id="{1F88296C-B5F8-9FFB-4111-9727F6D619C4}"/>
              </a:ext>
            </a:extLst>
          </p:cNvPr>
          <p:cNvSpPr txBox="1"/>
          <p:nvPr/>
        </p:nvSpPr>
        <p:spPr>
          <a:xfrm>
            <a:off x="643897" y="1040984"/>
            <a:ext cx="5353781" cy="646331"/>
          </a:xfrm>
          <a:prstGeom prst="rect">
            <a:avLst/>
          </a:prstGeom>
          <a:noFill/>
        </p:spPr>
        <p:txBody>
          <a:bodyPr wrap="square" rtlCol="0">
            <a:spAutoFit/>
          </a:bodyPr>
          <a:lstStyle/>
          <a:p>
            <a:r>
              <a:rPr lang="en-US" dirty="0"/>
              <a:t>Value of 1 Mil in Bibb County CY 2024 = $5,908,847</a:t>
            </a:r>
          </a:p>
          <a:p>
            <a:r>
              <a:rPr lang="en-US" dirty="0"/>
              <a:t>						CY 2023 = $5,600,754</a:t>
            </a:r>
          </a:p>
        </p:txBody>
      </p:sp>
      <p:pic>
        <p:nvPicPr>
          <p:cNvPr id="2" name="Picture 1">
            <a:extLst>
              <a:ext uri="{FF2B5EF4-FFF2-40B4-BE49-F238E27FC236}">
                <a16:creationId xmlns:a16="http://schemas.microsoft.com/office/drawing/2014/main" id="{4F74DA50-0D8D-71A7-5A8E-C093FA7C7AED}"/>
              </a:ext>
            </a:extLst>
          </p:cNvPr>
          <p:cNvPicPr>
            <a:picLocks noChangeAspect="1"/>
          </p:cNvPicPr>
          <p:nvPr/>
        </p:nvPicPr>
        <p:blipFill>
          <a:blip r:embed="rId4"/>
          <a:stretch>
            <a:fillRect/>
          </a:stretch>
        </p:blipFill>
        <p:spPr>
          <a:xfrm>
            <a:off x="1476068" y="1793343"/>
            <a:ext cx="10570852" cy="4371962"/>
          </a:xfrm>
          <a:prstGeom prst="rect">
            <a:avLst/>
          </a:prstGeom>
        </p:spPr>
      </p:pic>
      <p:pic>
        <p:nvPicPr>
          <p:cNvPr id="9" name="Picture 8">
            <a:extLst>
              <a:ext uri="{FF2B5EF4-FFF2-40B4-BE49-F238E27FC236}">
                <a16:creationId xmlns:a16="http://schemas.microsoft.com/office/drawing/2014/main" id="{C8D63001-E92E-E7CB-DAC2-550F8D4C3BFB}"/>
              </a:ext>
            </a:extLst>
          </p:cNvPr>
          <p:cNvPicPr>
            <a:picLocks noChangeAspect="1"/>
          </p:cNvPicPr>
          <p:nvPr/>
        </p:nvPicPr>
        <p:blipFill>
          <a:blip r:embed="rId5"/>
          <a:stretch>
            <a:fillRect/>
          </a:stretch>
        </p:blipFill>
        <p:spPr>
          <a:xfrm>
            <a:off x="0" y="1793343"/>
            <a:ext cx="1485900" cy="4371961"/>
          </a:xfrm>
          <a:prstGeom prst="rect">
            <a:avLst/>
          </a:prstGeom>
        </p:spPr>
      </p:pic>
      <p:sp>
        <p:nvSpPr>
          <p:cNvPr id="5" name="Slide Number Placeholder 4">
            <a:extLst>
              <a:ext uri="{FF2B5EF4-FFF2-40B4-BE49-F238E27FC236}">
                <a16:creationId xmlns:a16="http://schemas.microsoft.com/office/drawing/2014/main" id="{E13E4845-452D-C4EA-60A2-58E2014E6DB2}"/>
              </a:ext>
            </a:extLst>
          </p:cNvPr>
          <p:cNvSpPr>
            <a:spLocks noGrp="1"/>
          </p:cNvSpPr>
          <p:nvPr>
            <p:ph type="sldNum" sz="quarter" idx="12"/>
          </p:nvPr>
        </p:nvSpPr>
        <p:spPr/>
        <p:txBody>
          <a:bodyPr/>
          <a:lstStyle/>
          <a:p>
            <a:fld id="{28E6F07D-F62F-4C3B-A21E-2367E9A39921}" type="slidenum">
              <a:rPr lang="en-US" smtClean="0"/>
              <a:t>16</a:t>
            </a:fld>
            <a:endParaRPr lang="en-US" dirty="0"/>
          </a:p>
        </p:txBody>
      </p:sp>
    </p:spTree>
    <p:extLst>
      <p:ext uri="{BB962C8B-B14F-4D97-AF65-F5344CB8AC3E}">
        <p14:creationId xmlns:p14="http://schemas.microsoft.com/office/powerpoint/2010/main" val="746997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4974C-40CD-70B3-7606-FD0FDB89636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B1A314B-7138-955D-71A9-F6A354D874F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Comparison of Tax Revenue per FTE for Select Counties </a:t>
            </a:r>
          </a:p>
        </p:txBody>
      </p:sp>
      <p:pic>
        <p:nvPicPr>
          <p:cNvPr id="11" name="Picture 10">
            <a:extLst>
              <a:ext uri="{FF2B5EF4-FFF2-40B4-BE49-F238E27FC236}">
                <a16:creationId xmlns:a16="http://schemas.microsoft.com/office/drawing/2014/main" id="{FF04D187-2579-2AA3-5FA3-21EDD5B44087}"/>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a:extLst>
              <a:ext uri="{FF2B5EF4-FFF2-40B4-BE49-F238E27FC236}">
                <a16:creationId xmlns:a16="http://schemas.microsoft.com/office/drawing/2014/main" id="{C6F36F86-3B8D-533A-FFB2-4E4646EFB2CF}"/>
              </a:ext>
            </a:extLst>
          </p:cNvPr>
          <p:cNvPicPr>
            <a:picLocks noChangeAspect="1"/>
          </p:cNvPicPr>
          <p:nvPr/>
        </p:nvPicPr>
        <p:blipFill>
          <a:blip r:embed="rId4"/>
          <a:stretch>
            <a:fillRect/>
          </a:stretch>
        </p:blipFill>
        <p:spPr>
          <a:xfrm>
            <a:off x="193250" y="1512173"/>
            <a:ext cx="11805500" cy="4102045"/>
          </a:xfrm>
          <a:prstGeom prst="rect">
            <a:avLst/>
          </a:prstGeom>
        </p:spPr>
      </p:pic>
      <p:sp>
        <p:nvSpPr>
          <p:cNvPr id="5" name="Slide Number Placeholder 4">
            <a:extLst>
              <a:ext uri="{FF2B5EF4-FFF2-40B4-BE49-F238E27FC236}">
                <a16:creationId xmlns:a16="http://schemas.microsoft.com/office/drawing/2014/main" id="{CC20D46F-EB7C-5B5B-4194-9832C75E2CB9}"/>
              </a:ext>
            </a:extLst>
          </p:cNvPr>
          <p:cNvSpPr>
            <a:spLocks noGrp="1"/>
          </p:cNvSpPr>
          <p:nvPr>
            <p:ph type="sldNum" sz="quarter" idx="12"/>
          </p:nvPr>
        </p:nvSpPr>
        <p:spPr/>
        <p:txBody>
          <a:bodyPr/>
          <a:lstStyle/>
          <a:p>
            <a:fld id="{28E6F07D-F62F-4C3B-A21E-2367E9A39921}" type="slidenum">
              <a:rPr lang="en-US" smtClean="0"/>
              <a:t>17</a:t>
            </a:fld>
            <a:endParaRPr lang="en-US" dirty="0"/>
          </a:p>
        </p:txBody>
      </p:sp>
    </p:spTree>
    <p:extLst>
      <p:ext uri="{BB962C8B-B14F-4D97-AF65-F5344CB8AC3E}">
        <p14:creationId xmlns:p14="http://schemas.microsoft.com/office/powerpoint/2010/main" val="1436784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B8A13-5454-0B86-0382-7028791E789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1903DA3-4F38-9DEB-7EDD-337ED2A388E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Next Steps – Tentative Adoption of the FY 2026 Budget </a:t>
            </a:r>
            <a:endParaRPr lang="en-US" sz="2400" b="1" dirty="0">
              <a:solidFill>
                <a:srgbClr val="EEB500"/>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8CD3E6ED-C27A-CA11-0237-217AA9E35BB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4E33654A-DC65-ED70-1806-760BFDE21528}"/>
              </a:ext>
            </a:extLst>
          </p:cNvPr>
          <p:cNvSpPr txBox="1"/>
          <p:nvPr/>
        </p:nvSpPr>
        <p:spPr>
          <a:xfrm>
            <a:off x="5083404" y="1501875"/>
            <a:ext cx="6188696" cy="4524315"/>
          </a:xfrm>
          <a:prstGeom prst="rect">
            <a:avLst/>
          </a:prstGeom>
          <a:noFill/>
        </p:spPr>
        <p:txBody>
          <a:bodyPr wrap="square">
            <a:spAutoFit/>
          </a:bodyPr>
          <a:lstStyle/>
          <a:p>
            <a:pPr algn="just"/>
            <a:r>
              <a:rPr lang="en-US" sz="3600" dirty="0">
                <a:latin typeface="Arial" panose="020B0604020202020204" pitchFamily="34" charset="0"/>
                <a:cs typeface="Arial" panose="020B0604020202020204" pitchFamily="34" charset="0"/>
              </a:rPr>
              <a:t>A tentative budget is adopted in May. Two public hearings are then held in June for public input into the budget. </a:t>
            </a:r>
          </a:p>
          <a:p>
            <a:pPr algn="just"/>
            <a:endParaRPr lang="en-US" sz="3600" dirty="0">
              <a:latin typeface="Arial" panose="020B0604020202020204" pitchFamily="34" charset="0"/>
              <a:cs typeface="Arial" panose="020B0604020202020204" pitchFamily="34" charset="0"/>
            </a:endParaRPr>
          </a:p>
          <a:p>
            <a:pPr algn="just"/>
            <a:r>
              <a:rPr lang="en-US" sz="3600" dirty="0">
                <a:latin typeface="Arial" panose="020B0604020202020204" pitchFamily="34" charset="0"/>
                <a:cs typeface="Arial" panose="020B0604020202020204" pitchFamily="34" charset="0"/>
              </a:rPr>
              <a:t>The Board may request final revisions prior to June adoption. </a:t>
            </a:r>
          </a:p>
        </p:txBody>
      </p:sp>
      <p:pic>
        <p:nvPicPr>
          <p:cNvPr id="8" name="Picture 7" descr="A brick building with a sign on the front&#10;&#10;AI-generated content may be incorrect.">
            <a:extLst>
              <a:ext uri="{FF2B5EF4-FFF2-40B4-BE49-F238E27FC236}">
                <a16:creationId xmlns:a16="http://schemas.microsoft.com/office/drawing/2014/main" id="{250AB53E-83C0-C47F-3010-7ADD29D9E3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471" y="1133547"/>
            <a:ext cx="3983569" cy="2050176"/>
          </a:xfrm>
          <a:prstGeom prst="rect">
            <a:avLst/>
          </a:prstGeom>
        </p:spPr>
      </p:pic>
      <p:pic>
        <p:nvPicPr>
          <p:cNvPr id="13" name="Picture 12" descr="A school building with a flag&#10;&#10;AI-generated content may be incorrect.">
            <a:extLst>
              <a:ext uri="{FF2B5EF4-FFF2-40B4-BE49-F238E27FC236}">
                <a16:creationId xmlns:a16="http://schemas.microsoft.com/office/drawing/2014/main" id="{1F315424-D2CD-E265-A9AA-081F28171F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720" y="3637919"/>
            <a:ext cx="4084320" cy="2722879"/>
          </a:xfrm>
          <a:prstGeom prst="rect">
            <a:avLst/>
          </a:prstGeom>
        </p:spPr>
      </p:pic>
      <p:sp>
        <p:nvSpPr>
          <p:cNvPr id="4" name="Slide Number Placeholder 3">
            <a:extLst>
              <a:ext uri="{FF2B5EF4-FFF2-40B4-BE49-F238E27FC236}">
                <a16:creationId xmlns:a16="http://schemas.microsoft.com/office/drawing/2014/main" id="{5C366AA5-BA01-807B-2948-D3611E6B2571}"/>
              </a:ext>
            </a:extLst>
          </p:cNvPr>
          <p:cNvSpPr>
            <a:spLocks noGrp="1"/>
          </p:cNvSpPr>
          <p:nvPr>
            <p:ph type="sldNum" sz="quarter" idx="12"/>
          </p:nvPr>
        </p:nvSpPr>
        <p:spPr/>
        <p:txBody>
          <a:bodyPr/>
          <a:lstStyle/>
          <a:p>
            <a:fld id="{28E6F07D-F62F-4C3B-A21E-2367E9A39921}" type="slidenum">
              <a:rPr lang="en-US" smtClean="0"/>
              <a:t>18</a:t>
            </a:fld>
            <a:endParaRPr lang="en-US" dirty="0"/>
          </a:p>
        </p:txBody>
      </p:sp>
    </p:spTree>
    <p:extLst>
      <p:ext uri="{BB962C8B-B14F-4D97-AF65-F5344CB8AC3E}">
        <p14:creationId xmlns:p14="http://schemas.microsoft.com/office/powerpoint/2010/main" val="137856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DBF36-9E52-39EF-8431-D25A1757B2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5F019E8-31D3-ADEF-4AB2-591067D0141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Next Steps -  Final adoption of Budget.                                                                                				 Approval of millage rate and public hearings if required.</a:t>
            </a:r>
          </a:p>
        </p:txBody>
      </p:sp>
      <p:pic>
        <p:nvPicPr>
          <p:cNvPr id="11" name="Picture 10">
            <a:extLst>
              <a:ext uri="{FF2B5EF4-FFF2-40B4-BE49-F238E27FC236}">
                <a16:creationId xmlns:a16="http://schemas.microsoft.com/office/drawing/2014/main" id="{40A517F2-5A28-7615-575B-DDCED453715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6528E188-E4BD-4608-A296-2BDAB1F26CEB}"/>
              </a:ext>
            </a:extLst>
          </p:cNvPr>
          <p:cNvSpPr txBox="1"/>
          <p:nvPr/>
        </p:nvSpPr>
        <p:spPr>
          <a:xfrm>
            <a:off x="460710" y="1439216"/>
            <a:ext cx="8717436" cy="4524315"/>
          </a:xfrm>
          <a:prstGeom prst="rect">
            <a:avLst/>
          </a:prstGeom>
          <a:noFill/>
        </p:spPr>
        <p:txBody>
          <a:bodyPr wrap="square">
            <a:spAutoFit/>
          </a:bodyPr>
          <a:lstStyle/>
          <a:p>
            <a:pPr algn="just"/>
            <a:r>
              <a:rPr lang="en-US" sz="3600" dirty="0">
                <a:latin typeface="Arial" panose="020B0604020202020204" pitchFamily="34" charset="0"/>
                <a:cs typeface="Arial" panose="020B0604020202020204" pitchFamily="34" charset="0"/>
              </a:rPr>
              <a:t>Following the public hearings, the Board must adopt a final budget by June 30</a:t>
            </a:r>
            <a:r>
              <a:rPr lang="en-US" sz="3600" baseline="30000" dirty="0">
                <a:latin typeface="Arial" panose="020B0604020202020204" pitchFamily="34" charset="0"/>
                <a:cs typeface="Arial" panose="020B0604020202020204" pitchFamily="34" charset="0"/>
              </a:rPr>
              <a:t>th</a:t>
            </a:r>
            <a:r>
              <a:rPr lang="en-US" sz="3600" dirty="0">
                <a:latin typeface="Arial" panose="020B0604020202020204" pitchFamily="34" charset="0"/>
                <a:cs typeface="Arial" panose="020B0604020202020204" pitchFamily="34" charset="0"/>
              </a:rPr>
              <a:t> or adopt a spending resolution until a budget has been adopted.</a:t>
            </a:r>
          </a:p>
          <a:p>
            <a:pPr algn="just"/>
            <a:endParaRPr lang="en-US" sz="3600" dirty="0">
              <a:latin typeface="Arial" panose="020B0604020202020204" pitchFamily="34" charset="0"/>
              <a:cs typeface="Arial" panose="020B0604020202020204" pitchFamily="34" charset="0"/>
            </a:endParaRPr>
          </a:p>
          <a:p>
            <a:pPr algn="just"/>
            <a:r>
              <a:rPr lang="en-US" sz="3600" dirty="0">
                <a:latin typeface="Arial" panose="020B0604020202020204" pitchFamily="34" charset="0"/>
                <a:cs typeface="Arial" panose="020B0604020202020204" pitchFamily="34" charset="0"/>
              </a:rPr>
              <a:t>Tax millage rates are determined, and public hearing meetings are held if required by law.</a:t>
            </a:r>
          </a:p>
        </p:txBody>
      </p:sp>
      <p:pic>
        <p:nvPicPr>
          <p:cNvPr id="2" name="Picture 1" descr="A picture containing text">
            <a:extLst>
              <a:ext uri="{FF2B5EF4-FFF2-40B4-BE49-F238E27FC236}">
                <a16:creationId xmlns:a16="http://schemas.microsoft.com/office/drawing/2014/main" id="{4C4A76DF-E242-00ED-3DA6-8D357F91770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20317836">
            <a:off x="9490584" y="2541199"/>
            <a:ext cx="2334959" cy="1325067"/>
          </a:xfrm>
          <a:prstGeom prst="rect">
            <a:avLst/>
          </a:prstGeom>
        </p:spPr>
      </p:pic>
      <p:sp>
        <p:nvSpPr>
          <p:cNvPr id="5" name="Slide Number Placeholder 4">
            <a:extLst>
              <a:ext uri="{FF2B5EF4-FFF2-40B4-BE49-F238E27FC236}">
                <a16:creationId xmlns:a16="http://schemas.microsoft.com/office/drawing/2014/main" id="{0A629E19-07EA-ADA1-B84E-D9FA005A85D8}"/>
              </a:ext>
            </a:extLst>
          </p:cNvPr>
          <p:cNvSpPr>
            <a:spLocks noGrp="1"/>
          </p:cNvSpPr>
          <p:nvPr>
            <p:ph type="sldNum" sz="quarter" idx="12"/>
          </p:nvPr>
        </p:nvSpPr>
        <p:spPr/>
        <p:txBody>
          <a:bodyPr/>
          <a:lstStyle/>
          <a:p>
            <a:fld id="{28E6F07D-F62F-4C3B-A21E-2367E9A39921}" type="slidenum">
              <a:rPr lang="en-US" smtClean="0"/>
              <a:t>19</a:t>
            </a:fld>
            <a:endParaRPr lang="en-US" dirty="0"/>
          </a:p>
        </p:txBody>
      </p:sp>
    </p:spTree>
    <p:extLst>
      <p:ext uri="{BB962C8B-B14F-4D97-AF65-F5344CB8AC3E}">
        <p14:creationId xmlns:p14="http://schemas.microsoft.com/office/powerpoint/2010/main" val="3098411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436DA-29AB-53CA-CF0C-EB6C3C68A62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C7D40B5-7758-67C1-E98A-DD22EECDFBD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chemeClr val="bg1"/>
                </a:solidFill>
                <a:latin typeface="Arial" panose="020B0604020202020204" pitchFamily="34" charset="0"/>
                <a:cs typeface="Arial" panose="020B0604020202020204" pitchFamily="34" charset="0"/>
              </a:rPr>
              <a:t>Next Steps – Budget and Millage Rate</a:t>
            </a:r>
          </a:p>
        </p:txBody>
      </p:sp>
      <p:pic>
        <p:nvPicPr>
          <p:cNvPr id="11" name="Picture 10">
            <a:extLst>
              <a:ext uri="{FF2B5EF4-FFF2-40B4-BE49-F238E27FC236}">
                <a16:creationId xmlns:a16="http://schemas.microsoft.com/office/drawing/2014/main" id="{AD1D2E05-24A8-5BC9-860C-C7588CB5284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AFA3CDD6-C22A-D1F5-C3EC-2B7EB368425C}"/>
              </a:ext>
            </a:extLst>
          </p:cNvPr>
          <p:cNvSpPr>
            <a:spLocks noGrp="1"/>
          </p:cNvSpPr>
          <p:nvPr>
            <p:ph type="sldNum" sz="quarter" idx="12"/>
          </p:nvPr>
        </p:nvSpPr>
        <p:spPr>
          <a:xfrm>
            <a:off x="9417716" y="6433025"/>
            <a:ext cx="2743200" cy="365125"/>
          </a:xfrm>
        </p:spPr>
        <p:txBody>
          <a:bodyPr/>
          <a:lstStyle/>
          <a:p>
            <a:fld id="{28E6F07D-F62F-4C3B-A21E-2367E9A39921}" type="slidenum">
              <a:rPr lang="en-US" smtClean="0"/>
              <a:t>20</a:t>
            </a:fld>
            <a:endParaRPr lang="en-US" dirty="0"/>
          </a:p>
        </p:txBody>
      </p:sp>
      <p:pic>
        <p:nvPicPr>
          <p:cNvPr id="7" name="Picture 6">
            <a:extLst>
              <a:ext uri="{FF2B5EF4-FFF2-40B4-BE49-F238E27FC236}">
                <a16:creationId xmlns:a16="http://schemas.microsoft.com/office/drawing/2014/main" id="{487AB4BF-E6D1-26BA-FE53-262778C0A0D0}"/>
              </a:ext>
            </a:extLst>
          </p:cNvPr>
          <p:cNvPicPr>
            <a:picLocks noChangeAspect="1"/>
          </p:cNvPicPr>
          <p:nvPr/>
        </p:nvPicPr>
        <p:blipFill>
          <a:blip r:embed="rId4"/>
          <a:stretch>
            <a:fillRect/>
          </a:stretch>
        </p:blipFill>
        <p:spPr>
          <a:xfrm>
            <a:off x="367480" y="1097953"/>
            <a:ext cx="11117673" cy="5335072"/>
          </a:xfrm>
          <a:prstGeom prst="rect">
            <a:avLst/>
          </a:prstGeom>
        </p:spPr>
      </p:pic>
    </p:spTree>
    <p:extLst>
      <p:ext uri="{BB962C8B-B14F-4D97-AF65-F5344CB8AC3E}">
        <p14:creationId xmlns:p14="http://schemas.microsoft.com/office/powerpoint/2010/main" val="2353916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6" name="Slide Number Placeholder 5">
            <a:extLst>
              <a:ext uri="{FF2B5EF4-FFF2-40B4-BE49-F238E27FC236}">
                <a16:creationId xmlns:a16="http://schemas.microsoft.com/office/drawing/2014/main" id="{80D58B3E-9693-809F-E631-00EFC0B173EE}"/>
              </a:ext>
            </a:extLst>
          </p:cNvPr>
          <p:cNvSpPr>
            <a:spLocks noGrp="1"/>
          </p:cNvSpPr>
          <p:nvPr>
            <p:ph type="sldNum" sz="quarter" idx="12"/>
          </p:nvPr>
        </p:nvSpPr>
        <p:spPr/>
        <p:txBody>
          <a:bodyPr/>
          <a:lstStyle/>
          <a:p>
            <a:fld id="{28E6F07D-F62F-4C3B-A21E-2367E9A39921}" type="slidenum">
              <a:rPr lang="en-US" smtClean="0"/>
              <a:t>21</a:t>
            </a:fld>
            <a:endParaRPr lang="en-US" dirty="0"/>
          </a:p>
        </p:txBody>
      </p:sp>
    </p:spTree>
    <p:extLst>
      <p:ext uri="{BB962C8B-B14F-4D97-AF65-F5344CB8AC3E}">
        <p14:creationId xmlns:p14="http://schemas.microsoft.com/office/powerpoint/2010/main" val="2204643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6" name="Slide Number Placeholder 5">
            <a:extLst>
              <a:ext uri="{FF2B5EF4-FFF2-40B4-BE49-F238E27FC236}">
                <a16:creationId xmlns:a16="http://schemas.microsoft.com/office/drawing/2014/main" id="{A08E8950-90A1-9414-6FBA-B2AE75A8A151}"/>
              </a:ext>
            </a:extLst>
          </p:cNvPr>
          <p:cNvSpPr>
            <a:spLocks noGrp="1"/>
          </p:cNvSpPr>
          <p:nvPr>
            <p:ph type="sldNum" sz="quarter" idx="12"/>
          </p:nvPr>
        </p:nvSpPr>
        <p:spPr/>
        <p:txBody>
          <a:bodyPr/>
          <a:lstStyle/>
          <a:p>
            <a:fld id="{28E6F07D-F62F-4C3B-A21E-2367E9A39921}" type="slidenum">
              <a:rPr lang="en-US" smtClean="0"/>
              <a:t>22</a:t>
            </a:fld>
            <a:endParaRPr lang="en-US" dirty="0"/>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1194</TotalTime>
  <Words>737</Words>
  <Application>Microsoft Office PowerPoint</Application>
  <PresentationFormat>Widescreen</PresentationFormat>
  <Paragraphs>118</Paragraphs>
  <Slides>22</Slides>
  <Notes>17</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22</vt:i4>
      </vt:variant>
    </vt:vector>
  </HeadingPairs>
  <TitlesOfParts>
    <vt:vector size="34" baseType="lpstr">
      <vt:lpstr>Aptos</vt:lpstr>
      <vt:lpstr>Arial</vt:lpstr>
      <vt:lpstr>Arial Narrow</vt:lpstr>
      <vt:lpstr>Calibri</vt:lpstr>
      <vt:lpstr>Calibri Light</vt:lpstr>
      <vt:lpstr>Symbol</vt:lpstr>
      <vt:lpstr>Trade Gothic Next</vt:lpstr>
      <vt:lpstr>Trade Gothic Next Cond</vt:lpstr>
      <vt:lpstr>Trade Gothic Next HvyCd</vt:lpstr>
      <vt:lpstr>Wingdings</vt:lpstr>
      <vt:lpstr>Office Theme</vt:lpstr>
      <vt:lpstr>1_Office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Everidge, Tiffany</cp:lastModifiedBy>
  <cp:revision>9</cp:revision>
  <cp:lastPrinted>2025-05-23T14:10:53Z</cp:lastPrinted>
  <dcterms:created xsi:type="dcterms:W3CDTF">2023-05-01T16:02:45Z</dcterms:created>
  <dcterms:modified xsi:type="dcterms:W3CDTF">2025-06-16T16:53:35Z</dcterms:modified>
</cp:coreProperties>
</file>