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92" r:id="rId2"/>
    <p:sldId id="298" r:id="rId3"/>
    <p:sldId id="297" r:id="rId4"/>
    <p:sldId id="300" r:id="rId5"/>
    <p:sldId id="287" r:id="rId6"/>
    <p:sldId id="327" r:id="rId7"/>
    <p:sldId id="331" r:id="rId8"/>
    <p:sldId id="325" r:id="rId9"/>
    <p:sldId id="345" r:id="rId10"/>
    <p:sldId id="315" r:id="rId11"/>
    <p:sldId id="308" r:id="rId12"/>
    <p:sldId id="335" r:id="rId13"/>
    <p:sldId id="332" r:id="rId14"/>
    <p:sldId id="303" r:id="rId15"/>
    <p:sldId id="319" r:id="rId16"/>
    <p:sldId id="304" r:id="rId17"/>
    <p:sldId id="307" r:id="rId18"/>
    <p:sldId id="329" r:id="rId19"/>
    <p:sldId id="352" r:id="rId20"/>
    <p:sldId id="353" r:id="rId21"/>
    <p:sldId id="351" r:id="rId22"/>
    <p:sldId id="350" r:id="rId23"/>
    <p:sldId id="342" r:id="rId24"/>
    <p:sldId id="295" r:id="rId25"/>
    <p:sldId id="279" r:id="rId26"/>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700"/>
    <a:srgbClr val="FFC30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32B9F3-03AA-6C1B-B8B5-F6E1EB964071}" v="55" dt="2023-12-19T14:29:54.741"/>
    <p1510:client id="{735B9D94-0B0E-CDCF-E049-27369B78B00E}" v="232" dt="2023-12-15T18:51:29.213"/>
    <p1510:client id="{7DAE68FD-02A5-A4E8-0FA0-953977A84E87}" v="73" dt="2024-01-04T15:05:41.992"/>
    <p1510:client id="{8B83CA6E-1A87-A43F-2DCE-A95198149BC6}" v="56" dt="2024-01-02T16:04:42.958"/>
    <p1510:client id="{932FE8D1-507A-8B6A-7A20-959F60AEEAA3}" v="464" dt="2024-01-02T16:03:45.370"/>
    <p1510:client id="{AA9C06EF-EB00-854B-F9C5-B9A8EDA4DA95}" v="1209" dt="2023-12-19T21:49:50.650"/>
    <p1510:client id="{AAAE4AFF-27A2-012D-04EA-4CD0E1C37817}" v="73" dt="2024-01-01T23:59:45.614"/>
    <p1510:client id="{AD7060A9-1524-EE50-BB64-2C68DDBB86A4}" v="14" dt="2024-01-02T14:12:19.858"/>
    <p1510:client id="{B1C22356-A099-AB71-C9B7-D86DA1CC782F}" v="12" dt="2024-01-02T13:01:17.916"/>
    <p1510:client id="{BCF2036F-CE06-4618-A939-36B87F282D46}" v="308" dt="2023-12-15T17:03:59.730"/>
    <p1510:client id="{BD166775-A056-89F9-79AD-AFFD52883692}" v="2" dt="2023-12-19T12:55:47.249"/>
    <p1510:client id="{BE4DAA85-8043-E28E-FB3E-52EE5670C918}" v="119" dt="2023-12-15T13:20:18.0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https://bibbcountyschools-my.sharepoint.com/personal/ulanda_davis_bcsdk12_net/Documents/Math%2023-24/Data/Monthly%20Data%20Update%20Dr.%20Johnson/Math%20Data%2023.24.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Georgia" panose="02040502050405020303" pitchFamily="18" charset="0"/>
                <a:ea typeface="+mn-ea"/>
                <a:cs typeface="+mn-cs"/>
              </a:defRPr>
            </a:pPr>
            <a:r>
              <a:rPr lang="en-US" dirty="0"/>
              <a:t>        </a:t>
            </a:r>
          </a:p>
        </c:rich>
      </c:tx>
      <c:layout>
        <c:manualLayout>
          <c:xMode val="edge"/>
          <c:yMode val="edge"/>
          <c:x val="0.74439590926866561"/>
          <c:y val="6.615107433604698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Georgia" panose="02040502050405020303" pitchFamily="18" charset="0"/>
              <a:ea typeface="+mn-ea"/>
              <a:cs typeface="+mn-cs"/>
            </a:defRPr>
          </a:pPr>
          <a:endParaRPr lang="en-US"/>
        </a:p>
      </c:txPr>
    </c:title>
    <c:autoTitleDeleted val="0"/>
    <c:plotArea>
      <c:layout/>
      <c:barChart>
        <c:barDir val="col"/>
        <c:grouping val="stacked"/>
        <c:varyColors val="0"/>
        <c:ser>
          <c:idx val="0"/>
          <c:order val="0"/>
          <c:tx>
            <c:strRef>
              <c:f>'[Math Data 23.24.xlsx]Star Data by Grade '!$B$27</c:f>
              <c:strCache>
                <c:ptCount val="1"/>
                <c:pt idx="0">
                  <c:v>Beginning Learner</c:v>
                </c:pt>
              </c:strCache>
            </c:strRef>
          </c:tx>
          <c:spPr>
            <a:solidFill>
              <a:srgbClr val="FF000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Georgia" panose="02040502050405020303" pitchFamily="18"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'[Math Data 23.24.xlsx]Star Data by Grade '!$A$28:$A$37</c:f>
              <c:strCache>
                <c:ptCount val="10"/>
                <c:pt idx="0">
                  <c:v>1st Grade Beginning of the Year</c:v>
                </c:pt>
                <c:pt idx="1">
                  <c:v>1st Grade Middle of the Year</c:v>
                </c:pt>
                <c:pt idx="2">
                  <c:v>2nd Grade  Beginning of the Year</c:v>
                </c:pt>
                <c:pt idx="3">
                  <c:v>2nd Grade Middle of the Year</c:v>
                </c:pt>
                <c:pt idx="4">
                  <c:v>3rd Grade  Beginning of the Year</c:v>
                </c:pt>
                <c:pt idx="5">
                  <c:v>3rd GradeMiddle of the Year</c:v>
                </c:pt>
                <c:pt idx="6">
                  <c:v>4th Grade  Beginning of the Year</c:v>
                </c:pt>
                <c:pt idx="7">
                  <c:v>4th Grade Middle of the Year</c:v>
                </c:pt>
                <c:pt idx="8">
                  <c:v>5th Grade   Beginning of the Year</c:v>
                </c:pt>
                <c:pt idx="9">
                  <c:v>5th Grade Middle of the Year</c:v>
                </c:pt>
              </c:strCache>
            </c:strRef>
          </c:cat>
          <c:val>
            <c:numRef>
              <c:f>'[Math Data 23.24.xlsx]Star Data by Grade '!$B$28:$B$37</c:f>
              <c:numCache>
                <c:formatCode>0%</c:formatCode>
                <c:ptCount val="10"/>
                <c:pt idx="0">
                  <c:v>0.26</c:v>
                </c:pt>
                <c:pt idx="1">
                  <c:v>0.18</c:v>
                </c:pt>
                <c:pt idx="2">
                  <c:v>0.35</c:v>
                </c:pt>
                <c:pt idx="3">
                  <c:v>0.28999999999999998</c:v>
                </c:pt>
                <c:pt idx="4">
                  <c:v>0.4</c:v>
                </c:pt>
                <c:pt idx="5">
                  <c:v>0.36</c:v>
                </c:pt>
                <c:pt idx="6">
                  <c:v>0.42</c:v>
                </c:pt>
                <c:pt idx="7">
                  <c:v>0.39</c:v>
                </c:pt>
                <c:pt idx="8">
                  <c:v>0.53</c:v>
                </c:pt>
                <c:pt idx="9">
                  <c:v>0.51</c:v>
                </c:pt>
              </c:numCache>
            </c:numRef>
          </c:val>
          <c:extLst>
            <c:ext xmlns:c16="http://schemas.microsoft.com/office/drawing/2014/chart" uri="{C3380CC4-5D6E-409C-BE32-E72D297353CC}">
              <c16:uniqueId val="{00000000-78EE-4FC3-963B-5FB3C795D1C3}"/>
            </c:ext>
          </c:extLst>
        </c:ser>
        <c:ser>
          <c:idx val="1"/>
          <c:order val="1"/>
          <c:tx>
            <c:strRef>
              <c:f>'[Math Data 23.24.xlsx]Star Data by Grade '!$C$27</c:f>
              <c:strCache>
                <c:ptCount val="1"/>
                <c:pt idx="0">
                  <c:v>Developing Learner</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Georgia" panose="02040502050405020303" pitchFamily="18"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'[Math Data 23.24.xlsx]Star Data by Grade '!$A$28:$A$37</c:f>
              <c:strCache>
                <c:ptCount val="10"/>
                <c:pt idx="0">
                  <c:v>1st Grade Beginning of the Year</c:v>
                </c:pt>
                <c:pt idx="1">
                  <c:v>1st Grade Middle of the Year</c:v>
                </c:pt>
                <c:pt idx="2">
                  <c:v>2nd Grade  Beginning of the Year</c:v>
                </c:pt>
                <c:pt idx="3">
                  <c:v>2nd Grade Middle of the Year</c:v>
                </c:pt>
                <c:pt idx="4">
                  <c:v>3rd Grade  Beginning of the Year</c:v>
                </c:pt>
                <c:pt idx="5">
                  <c:v>3rd GradeMiddle of the Year</c:v>
                </c:pt>
                <c:pt idx="6">
                  <c:v>4th Grade  Beginning of the Year</c:v>
                </c:pt>
                <c:pt idx="7">
                  <c:v>4th Grade Middle of the Year</c:v>
                </c:pt>
                <c:pt idx="8">
                  <c:v>5th Grade   Beginning of the Year</c:v>
                </c:pt>
                <c:pt idx="9">
                  <c:v>5th Grade Middle of the Year</c:v>
                </c:pt>
              </c:strCache>
            </c:strRef>
          </c:cat>
          <c:val>
            <c:numRef>
              <c:f>'[Math Data 23.24.xlsx]Star Data by Grade '!$C$28:$C$37</c:f>
              <c:numCache>
                <c:formatCode>0%</c:formatCode>
                <c:ptCount val="10"/>
                <c:pt idx="0">
                  <c:v>0.35</c:v>
                </c:pt>
                <c:pt idx="1">
                  <c:v>0.37</c:v>
                </c:pt>
                <c:pt idx="2">
                  <c:v>0.33</c:v>
                </c:pt>
                <c:pt idx="3">
                  <c:v>0.38</c:v>
                </c:pt>
                <c:pt idx="4">
                  <c:v>0.34</c:v>
                </c:pt>
                <c:pt idx="5">
                  <c:v>0.36</c:v>
                </c:pt>
                <c:pt idx="6">
                  <c:v>0.32</c:v>
                </c:pt>
                <c:pt idx="7">
                  <c:v>0.36</c:v>
                </c:pt>
                <c:pt idx="8">
                  <c:v>0.26</c:v>
                </c:pt>
                <c:pt idx="9">
                  <c:v>0.27</c:v>
                </c:pt>
              </c:numCache>
            </c:numRef>
          </c:val>
          <c:extLst>
            <c:ext xmlns:c16="http://schemas.microsoft.com/office/drawing/2014/chart" uri="{C3380CC4-5D6E-409C-BE32-E72D297353CC}">
              <c16:uniqueId val="{00000001-78EE-4FC3-963B-5FB3C795D1C3}"/>
            </c:ext>
          </c:extLst>
        </c:ser>
        <c:ser>
          <c:idx val="2"/>
          <c:order val="2"/>
          <c:tx>
            <c:strRef>
              <c:f>'[Math Data 23.24.xlsx]Star Data by Grade '!$D$27</c:f>
              <c:strCache>
                <c:ptCount val="1"/>
                <c:pt idx="0">
                  <c:v>Proficient Learner</c:v>
                </c:pt>
              </c:strCache>
            </c:strRef>
          </c:tx>
          <c:spPr>
            <a:solidFill>
              <a:srgbClr val="00B05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Georgia" panose="02040502050405020303" pitchFamily="18"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'[Math Data 23.24.xlsx]Star Data by Grade '!$A$28:$A$37</c:f>
              <c:strCache>
                <c:ptCount val="10"/>
                <c:pt idx="0">
                  <c:v>1st Grade Beginning of the Year</c:v>
                </c:pt>
                <c:pt idx="1">
                  <c:v>1st Grade Middle of the Year</c:v>
                </c:pt>
                <c:pt idx="2">
                  <c:v>2nd Grade  Beginning of the Year</c:v>
                </c:pt>
                <c:pt idx="3">
                  <c:v>2nd Grade Middle of the Year</c:v>
                </c:pt>
                <c:pt idx="4">
                  <c:v>3rd Grade  Beginning of the Year</c:v>
                </c:pt>
                <c:pt idx="5">
                  <c:v>3rd GradeMiddle of the Year</c:v>
                </c:pt>
                <c:pt idx="6">
                  <c:v>4th Grade  Beginning of the Year</c:v>
                </c:pt>
                <c:pt idx="7">
                  <c:v>4th Grade Middle of the Year</c:v>
                </c:pt>
                <c:pt idx="8">
                  <c:v>5th Grade   Beginning of the Year</c:v>
                </c:pt>
                <c:pt idx="9">
                  <c:v>5th Grade Middle of the Year</c:v>
                </c:pt>
              </c:strCache>
            </c:strRef>
          </c:cat>
          <c:val>
            <c:numRef>
              <c:f>'[Math Data 23.24.xlsx]Star Data by Grade '!$D$28:$D$37</c:f>
              <c:numCache>
                <c:formatCode>0%</c:formatCode>
                <c:ptCount val="10"/>
                <c:pt idx="0">
                  <c:v>0.23</c:v>
                </c:pt>
                <c:pt idx="1">
                  <c:v>0.34</c:v>
                </c:pt>
                <c:pt idx="2">
                  <c:v>0.23</c:v>
                </c:pt>
                <c:pt idx="3">
                  <c:v>0.25</c:v>
                </c:pt>
                <c:pt idx="4">
                  <c:v>0.17</c:v>
                </c:pt>
                <c:pt idx="5">
                  <c:v>0.21</c:v>
                </c:pt>
                <c:pt idx="6">
                  <c:v>0.16</c:v>
                </c:pt>
                <c:pt idx="7">
                  <c:v>0.17</c:v>
                </c:pt>
                <c:pt idx="8">
                  <c:v>0.13</c:v>
                </c:pt>
                <c:pt idx="9">
                  <c:v>0.14000000000000001</c:v>
                </c:pt>
              </c:numCache>
            </c:numRef>
          </c:val>
          <c:extLst>
            <c:ext xmlns:c16="http://schemas.microsoft.com/office/drawing/2014/chart" uri="{C3380CC4-5D6E-409C-BE32-E72D297353CC}">
              <c16:uniqueId val="{00000002-78EE-4FC3-963B-5FB3C795D1C3}"/>
            </c:ext>
          </c:extLst>
        </c:ser>
        <c:ser>
          <c:idx val="3"/>
          <c:order val="3"/>
          <c:tx>
            <c:strRef>
              <c:f>'[Math Data 23.24.xlsx]Star Data by Grade '!$E$27</c:f>
              <c:strCache>
                <c:ptCount val="1"/>
                <c:pt idx="0">
                  <c:v>Distinguished Learner</c:v>
                </c:pt>
              </c:strCache>
            </c:strRef>
          </c:tx>
          <c:spPr>
            <a:solidFill>
              <a:srgbClr val="0070C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Georgia" panose="02040502050405020303" pitchFamily="18"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'[Math Data 23.24.xlsx]Star Data by Grade '!$A$28:$A$37</c:f>
              <c:strCache>
                <c:ptCount val="10"/>
                <c:pt idx="0">
                  <c:v>1st Grade Beginning of the Year</c:v>
                </c:pt>
                <c:pt idx="1">
                  <c:v>1st Grade Middle of the Year</c:v>
                </c:pt>
                <c:pt idx="2">
                  <c:v>2nd Grade  Beginning of the Year</c:v>
                </c:pt>
                <c:pt idx="3">
                  <c:v>2nd Grade Middle of the Year</c:v>
                </c:pt>
                <c:pt idx="4">
                  <c:v>3rd Grade  Beginning of the Year</c:v>
                </c:pt>
                <c:pt idx="5">
                  <c:v>3rd GradeMiddle of the Year</c:v>
                </c:pt>
                <c:pt idx="6">
                  <c:v>4th Grade  Beginning of the Year</c:v>
                </c:pt>
                <c:pt idx="7">
                  <c:v>4th Grade Middle of the Year</c:v>
                </c:pt>
                <c:pt idx="8">
                  <c:v>5th Grade   Beginning of the Year</c:v>
                </c:pt>
                <c:pt idx="9">
                  <c:v>5th Grade Middle of the Year</c:v>
                </c:pt>
              </c:strCache>
            </c:strRef>
          </c:cat>
          <c:val>
            <c:numRef>
              <c:f>'[Math Data 23.24.xlsx]Star Data by Grade '!$E$28:$E$37</c:f>
              <c:numCache>
                <c:formatCode>0%</c:formatCode>
                <c:ptCount val="10"/>
                <c:pt idx="0">
                  <c:v>0.16</c:v>
                </c:pt>
                <c:pt idx="1">
                  <c:v>0.12</c:v>
                </c:pt>
                <c:pt idx="2">
                  <c:v>0.09</c:v>
                </c:pt>
                <c:pt idx="3">
                  <c:v>0.08</c:v>
                </c:pt>
                <c:pt idx="4">
                  <c:v>0.1</c:v>
                </c:pt>
                <c:pt idx="5">
                  <c:v>7.0000000000000007E-2</c:v>
                </c:pt>
                <c:pt idx="6">
                  <c:v>0.1</c:v>
                </c:pt>
                <c:pt idx="7">
                  <c:v>0.08</c:v>
                </c:pt>
                <c:pt idx="8">
                  <c:v>0.08</c:v>
                </c:pt>
                <c:pt idx="9">
                  <c:v>0.08</c:v>
                </c:pt>
              </c:numCache>
            </c:numRef>
          </c:val>
          <c:extLst>
            <c:ext xmlns:c16="http://schemas.microsoft.com/office/drawing/2014/chart" uri="{C3380CC4-5D6E-409C-BE32-E72D297353CC}">
              <c16:uniqueId val="{00000003-78EE-4FC3-963B-5FB3C795D1C3}"/>
            </c:ext>
          </c:extLst>
        </c:ser>
        <c:dLbls>
          <c:dLblPos val="ctr"/>
          <c:showLegendKey val="0"/>
          <c:showVal val="1"/>
          <c:showCatName val="0"/>
          <c:showSerName val="0"/>
          <c:showPercent val="0"/>
          <c:showBubbleSize val="0"/>
        </c:dLbls>
        <c:gapWidth val="134"/>
        <c:overlap val="100"/>
        <c:axId val="73771904"/>
        <c:axId val="2388064"/>
      </c:barChart>
      <c:catAx>
        <c:axId val="73771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000000"/>
                </a:solidFill>
                <a:latin typeface="Georgia" panose="02040502050405020303" pitchFamily="18" charset="0"/>
                <a:ea typeface="+mn-ea"/>
                <a:cs typeface="+mn-cs"/>
              </a:defRPr>
            </a:pPr>
            <a:endParaRPr lang="en-US"/>
          </a:p>
        </c:txPr>
        <c:crossAx val="2388064"/>
        <c:crosses val="autoZero"/>
        <c:auto val="1"/>
        <c:lblAlgn val="ctr"/>
        <c:lblOffset val="100"/>
        <c:noMultiLvlLbl val="0"/>
      </c:catAx>
      <c:valAx>
        <c:axId val="2388064"/>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Georgia" panose="02040502050405020303" pitchFamily="18" charset="0"/>
                <a:ea typeface="+mn-ea"/>
                <a:cs typeface="+mn-cs"/>
              </a:defRPr>
            </a:pPr>
            <a:endParaRPr lang="en-US"/>
          </a:p>
        </c:txPr>
        <c:crossAx val="73771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rgbClr val="000000"/>
              </a:solidFill>
              <a:latin typeface="Georgia" panose="02040502050405020303" pitchFamily="18"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Georgia" panose="02040502050405020303" pitchFamily="18"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1/4/2024</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dirty="0"/>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5</a:t>
            </a:fld>
            <a:endParaRPr lang="en-US" dirty="0"/>
          </a:p>
        </p:txBody>
      </p:sp>
    </p:spTree>
    <p:extLst>
      <p:ext uri="{BB962C8B-B14F-4D97-AF65-F5344CB8AC3E}">
        <p14:creationId xmlns:p14="http://schemas.microsoft.com/office/powerpoint/2010/main" val="634578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6</a:t>
            </a:fld>
            <a:endParaRPr lang="en-US" dirty="0"/>
          </a:p>
        </p:txBody>
      </p:sp>
    </p:spTree>
    <p:extLst>
      <p:ext uri="{BB962C8B-B14F-4D97-AF65-F5344CB8AC3E}">
        <p14:creationId xmlns:p14="http://schemas.microsoft.com/office/powerpoint/2010/main" val="3689234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7</a:t>
            </a:fld>
            <a:endParaRPr lang="en-US" dirty="0"/>
          </a:p>
        </p:txBody>
      </p:sp>
    </p:spTree>
    <p:extLst>
      <p:ext uri="{BB962C8B-B14F-4D97-AF65-F5344CB8AC3E}">
        <p14:creationId xmlns:p14="http://schemas.microsoft.com/office/powerpoint/2010/main" val="921064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9</a:t>
            </a:fld>
            <a:endParaRPr lang="en-US" dirty="0"/>
          </a:p>
        </p:txBody>
      </p:sp>
    </p:spTree>
    <p:extLst>
      <p:ext uri="{BB962C8B-B14F-4D97-AF65-F5344CB8AC3E}">
        <p14:creationId xmlns:p14="http://schemas.microsoft.com/office/powerpoint/2010/main" val="3823076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11</a:t>
            </a:fld>
            <a:endParaRPr lang="en-US" dirty="0"/>
          </a:p>
        </p:txBody>
      </p:sp>
    </p:spTree>
    <p:extLst>
      <p:ext uri="{BB962C8B-B14F-4D97-AF65-F5344CB8AC3E}">
        <p14:creationId xmlns:p14="http://schemas.microsoft.com/office/powerpoint/2010/main" val="6733856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13</a:t>
            </a:fld>
            <a:endParaRPr lang="en-US" dirty="0"/>
          </a:p>
        </p:txBody>
      </p:sp>
    </p:spTree>
    <p:extLst>
      <p:ext uri="{BB962C8B-B14F-4D97-AF65-F5344CB8AC3E}">
        <p14:creationId xmlns:p14="http://schemas.microsoft.com/office/powerpoint/2010/main" val="2427004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14</a:t>
            </a:fld>
            <a:endParaRPr lang="en-US" dirty="0"/>
          </a:p>
        </p:txBody>
      </p:sp>
    </p:spTree>
    <p:extLst>
      <p:ext uri="{BB962C8B-B14F-4D97-AF65-F5344CB8AC3E}">
        <p14:creationId xmlns:p14="http://schemas.microsoft.com/office/powerpoint/2010/main" val="14406879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15</a:t>
            </a:fld>
            <a:endParaRPr lang="en-US" dirty="0"/>
          </a:p>
        </p:txBody>
      </p:sp>
    </p:spTree>
    <p:extLst>
      <p:ext uri="{BB962C8B-B14F-4D97-AF65-F5344CB8AC3E}">
        <p14:creationId xmlns:p14="http://schemas.microsoft.com/office/powerpoint/2010/main" val="922503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16</a:t>
            </a:fld>
            <a:endParaRPr lang="en-US" dirty="0"/>
          </a:p>
        </p:txBody>
      </p:sp>
    </p:spTree>
    <p:extLst>
      <p:ext uri="{BB962C8B-B14F-4D97-AF65-F5344CB8AC3E}">
        <p14:creationId xmlns:p14="http://schemas.microsoft.com/office/powerpoint/2010/main" val="3940467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17</a:t>
            </a:fld>
            <a:endParaRPr lang="en-US" dirty="0"/>
          </a:p>
        </p:txBody>
      </p:sp>
    </p:spTree>
    <p:extLst>
      <p:ext uri="{BB962C8B-B14F-4D97-AF65-F5344CB8AC3E}">
        <p14:creationId xmlns:p14="http://schemas.microsoft.com/office/powerpoint/2010/main" val="11968567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18</a:t>
            </a:fld>
            <a:endParaRPr lang="en-US" dirty="0"/>
          </a:p>
        </p:txBody>
      </p:sp>
    </p:spTree>
    <p:extLst>
      <p:ext uri="{BB962C8B-B14F-4D97-AF65-F5344CB8AC3E}">
        <p14:creationId xmlns:p14="http://schemas.microsoft.com/office/powerpoint/2010/main" val="3393619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6F523-BF7E-6601-9658-9D05906574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59068B-087D-90A2-798E-70E01FBDC25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F8ACBC6A-07E8-9621-BA95-AAED6126487D}"/>
              </a:ext>
            </a:extLst>
          </p:cNvPr>
          <p:cNvSpPr>
            <a:spLocks noGrp="1"/>
          </p:cNvSpPr>
          <p:nvPr>
            <p:ph type="body" idx="1"/>
          </p:nvPr>
        </p:nvSpPr>
        <p:spPr/>
        <p:txBody>
          <a:bodyPr/>
          <a:lstStyle/>
          <a:p>
            <a:r>
              <a:rPr lang="en-US" dirty="0">
                <a:cs typeface="Calibri"/>
              </a:rPr>
              <a:t>Georgia Department of Education mathematics team members traveled to our district to present New Standards information and collaborate with our middle school math teachers. Each grade level had their own day to analyze student data and collaboratively plan.</a:t>
            </a:r>
            <a:endParaRPr lang="en-US" dirty="0"/>
          </a:p>
        </p:txBody>
      </p:sp>
      <p:sp>
        <p:nvSpPr>
          <p:cNvPr id="4" name="Slide Number Placeholder 3">
            <a:extLst>
              <a:ext uri="{FF2B5EF4-FFF2-40B4-BE49-F238E27FC236}">
                <a16:creationId xmlns:a16="http://schemas.microsoft.com/office/drawing/2014/main" id="{142DDC51-40FB-B788-933B-4101978CF990}"/>
              </a:ext>
            </a:extLst>
          </p:cNvPr>
          <p:cNvSpPr>
            <a:spLocks noGrp="1"/>
          </p:cNvSpPr>
          <p:nvPr>
            <p:ph type="sldNum" sz="quarter" idx="5"/>
          </p:nvPr>
        </p:nvSpPr>
        <p:spPr/>
        <p:txBody>
          <a:bodyPr/>
          <a:lstStyle/>
          <a:p>
            <a:fld id="{560E63B2-D433-497B-82B7-B837A3F36A27}" type="slidenum">
              <a:rPr lang="en-US" smtClean="0"/>
              <a:t>19</a:t>
            </a:fld>
            <a:endParaRPr lang="en-US" dirty="0"/>
          </a:p>
        </p:txBody>
      </p:sp>
    </p:spTree>
    <p:extLst>
      <p:ext uri="{BB962C8B-B14F-4D97-AF65-F5344CB8AC3E}">
        <p14:creationId xmlns:p14="http://schemas.microsoft.com/office/powerpoint/2010/main" val="16818886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986C7-594D-2404-1F35-45E25724BE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9EB5A1-3DD3-6E44-8D4B-807623594F5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99A46F38-05F8-D972-7E81-E047C8F112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87416F9-3BE9-FDD9-6FE5-76AFC708AED4}"/>
              </a:ext>
            </a:extLst>
          </p:cNvPr>
          <p:cNvSpPr>
            <a:spLocks noGrp="1"/>
          </p:cNvSpPr>
          <p:nvPr>
            <p:ph type="sldNum" sz="quarter" idx="5"/>
          </p:nvPr>
        </p:nvSpPr>
        <p:spPr/>
        <p:txBody>
          <a:bodyPr/>
          <a:lstStyle/>
          <a:p>
            <a:fld id="{560E63B2-D433-497B-82B7-B837A3F36A27}" type="slidenum">
              <a:rPr lang="en-US" smtClean="0"/>
              <a:t>20</a:t>
            </a:fld>
            <a:endParaRPr lang="en-US" dirty="0"/>
          </a:p>
        </p:txBody>
      </p:sp>
    </p:spTree>
    <p:extLst>
      <p:ext uri="{BB962C8B-B14F-4D97-AF65-F5344CB8AC3E}">
        <p14:creationId xmlns:p14="http://schemas.microsoft.com/office/powerpoint/2010/main" val="18994593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21</a:t>
            </a:fld>
            <a:endParaRPr lang="en-US" dirty="0"/>
          </a:p>
        </p:txBody>
      </p:sp>
    </p:spTree>
    <p:extLst>
      <p:ext uri="{BB962C8B-B14F-4D97-AF65-F5344CB8AC3E}">
        <p14:creationId xmlns:p14="http://schemas.microsoft.com/office/powerpoint/2010/main" val="20860344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22</a:t>
            </a:fld>
            <a:endParaRPr lang="en-US" dirty="0"/>
          </a:p>
        </p:txBody>
      </p:sp>
    </p:spTree>
    <p:extLst>
      <p:ext uri="{BB962C8B-B14F-4D97-AF65-F5344CB8AC3E}">
        <p14:creationId xmlns:p14="http://schemas.microsoft.com/office/powerpoint/2010/main" val="25221878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cs typeface="Calibri"/>
              </a:rPr>
              <a:t>Georgia Department of Education mathematics team members traveled to our district to present New Standards information and collaborate with our middle school math teachers. Each grade level had their own day to analyze student data and collaboratively plan.</a:t>
            </a:r>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23</a:t>
            </a:fld>
            <a:endParaRPr lang="en-US" dirty="0"/>
          </a:p>
        </p:txBody>
      </p:sp>
    </p:spTree>
    <p:extLst>
      <p:ext uri="{BB962C8B-B14F-4D97-AF65-F5344CB8AC3E}">
        <p14:creationId xmlns:p14="http://schemas.microsoft.com/office/powerpoint/2010/main" val="8174402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24</a:t>
            </a:fld>
            <a:endParaRPr lang="en-US" dirty="0"/>
          </a:p>
        </p:txBody>
      </p:sp>
    </p:spTree>
    <p:extLst>
      <p:ext uri="{BB962C8B-B14F-4D97-AF65-F5344CB8AC3E}">
        <p14:creationId xmlns:p14="http://schemas.microsoft.com/office/powerpoint/2010/main" val="8644185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25</a:t>
            </a:fld>
            <a:endParaRPr lang="en-US" dirty="0"/>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1213772-5A8E-4CA2-9495-07BA94319129}" type="datetimeFigureOut">
              <a:rPr lang="en-US" smtClean="0"/>
              <a:t>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213772-5A8E-4CA2-9495-07BA94319129}" type="datetimeFigureOut">
              <a:rPr lang="en-US" smtClean="0"/>
              <a:t>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213772-5A8E-4CA2-9495-07BA94319129}" type="datetimeFigureOut">
              <a:rPr lang="en-US" smtClean="0"/>
              <a:t>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213772-5A8E-4CA2-9495-07BA94319129}" type="datetimeFigureOut">
              <a:rPr lang="en-US" smtClean="0"/>
              <a:t>1/4/2024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213772-5A8E-4CA2-9495-07BA94319129}" type="datetimeFigureOut">
              <a:rPr lang="en-US" smtClean="0"/>
              <a:t>1/4/2024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13772-5A8E-4CA2-9495-07BA94319129}" type="datetimeFigureOut">
              <a:rPr lang="en-US" smtClean="0"/>
              <a:t>1/4/2024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583663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oi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1198563"/>
            <a:ext cx="11430000" cy="914400"/>
          </a:xfrm>
        </p:spPr>
        <p:txBody>
          <a:bodyPr/>
          <a:lstStyle>
            <a:lvl1pPr>
              <a:defRPr/>
            </a:lvl1pPr>
          </a:lstStyle>
          <a:p>
            <a:r>
              <a:rPr lang="en-US"/>
              <a:t>Title and Points</a:t>
            </a:r>
          </a:p>
        </p:txBody>
      </p:sp>
      <p:sp>
        <p:nvSpPr>
          <p:cNvPr id="5" name="Slide Number Placeholder 4"/>
          <p:cNvSpPr>
            <a:spLocks noGrp="1"/>
          </p:cNvSpPr>
          <p:nvPr>
            <p:ph type="sldNum" sz="quarter" idx="12"/>
          </p:nvPr>
        </p:nvSpPr>
        <p:spPr>
          <a:xfrm>
            <a:off x="9027993" y="6457950"/>
            <a:ext cx="2743200" cy="365125"/>
          </a:xfrm>
        </p:spPr>
        <p:txBody>
          <a:bodyPr/>
          <a:lstStyle/>
          <a:p>
            <a:fld id="{A23E5EAA-34AB-4363-B5C7-C812CE4C293E}" type="slidenum">
              <a:rPr lang="en-US" smtClean="0"/>
              <a:pPr/>
              <a:t>‹#›</a:t>
            </a:fld>
            <a:endParaRPr lang="en-US" dirty="0"/>
          </a:p>
        </p:txBody>
      </p:sp>
      <p:sp>
        <p:nvSpPr>
          <p:cNvPr id="8" name="Text Placeholder 7"/>
          <p:cNvSpPr>
            <a:spLocks noGrp="1"/>
          </p:cNvSpPr>
          <p:nvPr>
            <p:ph type="body" sz="quarter" idx="13"/>
          </p:nvPr>
        </p:nvSpPr>
        <p:spPr>
          <a:xfrm>
            <a:off x="736979" y="2416175"/>
            <a:ext cx="11034214" cy="37385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3314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13772-5A8E-4CA2-9495-07BA94319129}" type="datetimeFigureOut">
              <a:rPr lang="en-US" smtClean="0"/>
              <a:t>1/4/2024</a:t>
            </a:fld>
            <a:endParaRPr lang="en-US" dirty="0"/>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dirty="0"/>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6.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6.png"/><Relationship Id="rId7"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41.jpeg"/><Relationship Id="rId5" Type="http://schemas.openxmlformats.org/officeDocument/2006/relationships/image" Target="../media/image35.png"/><Relationship Id="rId10" Type="http://schemas.openxmlformats.org/officeDocument/2006/relationships/image" Target="../media/image40.jpeg"/><Relationship Id="rId4" Type="http://schemas.openxmlformats.org/officeDocument/2006/relationships/image" Target="../media/image34.png"/><Relationship Id="rId9" Type="http://schemas.openxmlformats.org/officeDocument/2006/relationships/image" Target="../media/image39.jpeg"/></Relationships>
</file>

<file path=ppt/slides/_rels/slide1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6.png"/><Relationship Id="rId7"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47.png"/></Relationships>
</file>

<file path=ppt/slides/_rels/slide1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6.png"/><Relationship Id="rId7"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jpeg"/><Relationship Id="rId4" Type="http://schemas.openxmlformats.org/officeDocument/2006/relationships/image" Target="../media/image48.jpeg"/><Relationship Id="rId9" Type="http://schemas.openxmlformats.org/officeDocument/2006/relationships/image" Target="../media/image53.jpeg"/></Relationships>
</file>

<file path=ppt/slides/_rels/slide19.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6.png"/><Relationship Id="rId7" Type="http://schemas.openxmlformats.org/officeDocument/2006/relationships/image" Target="../media/image57.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jpeg"/><Relationship Id="rId4" Type="http://schemas.openxmlformats.org/officeDocument/2006/relationships/image" Target="../media/image54.jpe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2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EF4D4CC4-05C4-2D82-C2B7-CB8680E70154}"/>
              </a:ext>
            </a:extLst>
          </p:cNvPr>
          <p:cNvSpPr txBox="1"/>
          <p:nvPr/>
        </p:nvSpPr>
        <p:spPr>
          <a:xfrm>
            <a:off x="564816" y="2459504"/>
            <a:ext cx="11100479" cy="2123658"/>
          </a:xfrm>
          <a:prstGeom prst="rect">
            <a:avLst/>
          </a:prstGeom>
          <a:noFill/>
        </p:spPr>
        <p:txBody>
          <a:bodyPr wrap="square" lIns="91440" tIns="45720" rIns="91440" bIns="45720" rtlCol="0" anchor="t">
            <a:spAutoFit/>
          </a:bodyPr>
          <a:lstStyle/>
          <a:p>
            <a:pPr algn="ctr" defTabSz="914400"/>
            <a:r>
              <a:rPr lang="en-US" sz="6600" b="1" dirty="0">
                <a:latin typeface="Trade Gothic Next HvyCd"/>
                <a:cs typeface="Arial"/>
              </a:rPr>
              <a:t>Georgia’s New K-12 Mathematics</a:t>
            </a:r>
          </a:p>
          <a:p>
            <a:pPr algn="ctr" defTabSz="914400"/>
            <a:r>
              <a:rPr lang="en-US" sz="6600" b="1" dirty="0">
                <a:latin typeface="Trade Gothic Next HvyCd"/>
                <a:cs typeface="Arial"/>
              </a:rPr>
              <a:t>Standards Update</a:t>
            </a:r>
            <a:endParaRPr lang="en-US" dirty="0"/>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lIns="91440" tIns="45720" rIns="91440" bIns="45720" rtlCol="0" anchor="t">
            <a:spAutoFit/>
          </a:bodyPr>
          <a:lstStyle/>
          <a:p>
            <a:r>
              <a:rPr lang="en-US" sz="2400" b="1" dirty="0">
                <a:solidFill>
                  <a:schemeClr val="bg1"/>
                </a:solidFill>
                <a:latin typeface="Trade Gothic Next HvyCd"/>
                <a:cs typeface="Arial"/>
              </a:rPr>
              <a:t>Ulanda Davis, Ed.D                                 Mary Fischer</a:t>
            </a:r>
            <a:endParaRPr lang="en-US" sz="2400" b="1" dirty="0">
              <a:solidFill>
                <a:schemeClr val="bg1"/>
              </a:solidFill>
              <a:latin typeface="Trade Gothic Next HvyCd" panose="020B0906040303020004" pitchFamily="34" charset="0"/>
              <a:cs typeface="Arial" panose="020B0604020202020204" pitchFamily="34" charset="0"/>
            </a:endParaRPr>
          </a:p>
          <a:p>
            <a:r>
              <a:rPr lang="en-US" sz="2400" i="1" dirty="0">
                <a:solidFill>
                  <a:schemeClr val="bg1"/>
                </a:solidFill>
                <a:latin typeface="Trade Gothic Next Cond"/>
                <a:cs typeface="Arial"/>
              </a:rPr>
              <a:t>Elementary Mathematics Coordinator 	Secondary Mathematics Coordinator</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lIns="91440" tIns="45720" rIns="91440" bIns="45720" rtlCol="0" anchor="t">
            <a:spAutoFit/>
          </a:bodyPr>
          <a:lstStyle/>
          <a:p>
            <a:r>
              <a:rPr lang="en-US" sz="2000" b="1" i="1" dirty="0">
                <a:solidFill>
                  <a:srgbClr val="FFC700"/>
                </a:solidFill>
                <a:latin typeface="Trade Gothic Next HvyCd"/>
                <a:cs typeface="Arial"/>
              </a:rPr>
              <a:t>January 18, 2024</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dirty="0">
                <a:ln/>
                <a:solidFill>
                  <a:schemeClr val="accent4"/>
                </a:solidFill>
                <a:latin typeface="Trade Gothic Next HvyCd" panose="020B0906040303020004" pitchFamily="34" charset="0"/>
              </a:rPr>
              <a:t>OUR VISION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dirty="0">
              <a:solidFill>
                <a:prstClr val="white"/>
              </a:solidFill>
              <a:latin typeface="Calibri" panose="020F0502020204030204"/>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n/>
                <a:solidFill>
                  <a:srgbClr val="FFC000"/>
                </a:solidFill>
                <a:latin typeface="Trade Gothic Next HvyCd" panose="020B0906040303020004" pitchFamily="34" charset="0"/>
              </a:rPr>
              <a:t>OUR MISSION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1643402"/>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dirty="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dirty="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dirty="0">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Content Placeholder 9">
            <a:extLst>
              <a:ext uri="{FF2B5EF4-FFF2-40B4-BE49-F238E27FC236}">
                <a16:creationId xmlns:a16="http://schemas.microsoft.com/office/drawing/2014/main" id="{5787B405-7BA7-D82A-4585-5F63B7101249}"/>
              </a:ext>
            </a:extLst>
          </p:cNvPr>
          <p:cNvSpPr txBox="1">
            <a:spLocks/>
          </p:cNvSpPr>
          <p:nvPr/>
        </p:nvSpPr>
        <p:spPr>
          <a:xfrm>
            <a:off x="1047164" y="4746645"/>
            <a:ext cx="4213672" cy="191888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kern="100" dirty="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dirty="0">
              <a:latin typeface="Trade Gothic Next HvyCd" panose="020B0906040303020004" pitchFamily="34" charset="0"/>
            </a:endParaRPr>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dirty="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n w="0"/>
                <a:effectLst>
                  <a:outerShdw blurRad="38100" dist="38100" dir="2700000" algn="tl">
                    <a:srgbClr val="000000">
                      <a:alpha val="43137"/>
                    </a:srgbClr>
                  </a:outerShdw>
                </a:effectLst>
                <a:latin typeface="Trade Gothic Next HvyCd" panose="020B0906040303020004" pitchFamily="34" charset="0"/>
              </a:rPr>
              <a:t>LEARNER </a:t>
            </a:r>
            <a:br>
              <a:rPr lang="en-US" sz="4000" b="1" dirty="0">
                <a:ln w="0"/>
                <a:effectLst>
                  <a:outerShdw blurRad="38100" dist="38100" dir="2700000" algn="tl">
                    <a:srgbClr val="000000">
                      <a:alpha val="43137"/>
                    </a:srgbClr>
                  </a:outerShdw>
                </a:effectLst>
                <a:latin typeface="Trade Gothic Next HvyCd" panose="020B0906040303020004" pitchFamily="34" charset="0"/>
              </a:rPr>
            </a:br>
            <a:r>
              <a:rPr lang="en-US" sz="4000" b="1" dirty="0">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dirty="0">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dirty="0">
                <a:latin typeface="Trade Gothic Next" panose="020B0503040303020004" pitchFamily="34" charset="0"/>
              </a:rPr>
              <a:t>Each student </a:t>
            </a:r>
          </a:p>
          <a:p>
            <a:r>
              <a:rPr lang="en-US" sz="2000" dirty="0">
                <a:latin typeface="Trade Gothic Next" panose="020B0503040303020004" pitchFamily="34" charset="0"/>
              </a:rPr>
              <a:t>will graduate </a:t>
            </a:r>
            <a:r>
              <a:rPr lang="en-US" sz="2000" b="1" i="1" dirty="0">
                <a:latin typeface="Trade Gothic Next" panose="020B0503040303020004" pitchFamily="34" charset="0"/>
              </a:rPr>
              <a:t>empowered</a:t>
            </a:r>
            <a:r>
              <a:rPr lang="en-US" sz="2000" dirty="0">
                <a:latin typeface="Trade Gothic Next" panose="020B0503040303020004" pitchFamily="34" charset="0"/>
              </a:rPr>
              <a:t> to make a well-informed decision about their next step. They will learn about themselves as they </a:t>
            </a:r>
            <a:r>
              <a:rPr lang="en-US" sz="2000" b="1" i="1" dirty="0">
                <a:latin typeface="Trade Gothic Next" panose="020B0503040303020004" pitchFamily="34" charset="0"/>
              </a:rPr>
              <a:t>engage</a:t>
            </a:r>
            <a:r>
              <a:rPr lang="en-US" sz="2000" dirty="0">
                <a:latin typeface="Trade Gothic Next" panose="020B0503040303020004" pitchFamily="34" charset="0"/>
              </a:rPr>
              <a:t> in rigorous content and gain </a:t>
            </a:r>
            <a:r>
              <a:rPr lang="en-US" sz="2000" b="1" i="1" dirty="0">
                <a:latin typeface="Trade Gothic Next" panose="020B0503040303020004" pitchFamily="34" charset="0"/>
              </a:rPr>
              <a:t>exposure</a:t>
            </a:r>
            <a:r>
              <a:rPr lang="en-US" sz="2000" dirty="0">
                <a:latin typeface="Trade Gothic Next" panose="020B0503040303020004" pitchFamily="34" charset="0"/>
              </a:rPr>
              <a:t> through personalized learning </a:t>
            </a:r>
            <a:r>
              <a:rPr lang="en-US" sz="2000" b="1" i="1" dirty="0">
                <a:latin typeface="Trade Gothic Next" panose="020B0503040303020004" pitchFamily="34" charset="0"/>
              </a:rPr>
              <a:t>experiences</a:t>
            </a:r>
            <a:r>
              <a:rPr lang="en-US" sz="2000" dirty="0">
                <a:latin typeface="Trade Gothic Next" panose="020B0503040303020004" pitchFamily="34" charset="0"/>
              </a:rPr>
              <a:t>, thereby </a:t>
            </a:r>
            <a:r>
              <a:rPr lang="en-US" sz="2000" b="1" i="1" dirty="0">
                <a:latin typeface="Trade Gothic Next" panose="020B0503040303020004" pitchFamily="34" charset="0"/>
              </a:rPr>
              <a:t>enlightening</a:t>
            </a:r>
            <a:r>
              <a:rPr lang="en-US" sz="2000" dirty="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sign with white text&#10;&#10;Description automatically generated">
            <a:extLst>
              <a:ext uri="{FF2B5EF4-FFF2-40B4-BE49-F238E27FC236}">
                <a16:creationId xmlns:a16="http://schemas.microsoft.com/office/drawing/2014/main" id="{836A6F51-24CE-541D-AC48-04DF5C135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4307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255342" y="972388"/>
            <a:ext cx="11674912" cy="5630093"/>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a:rPr>
              <a:t>Overview</a:t>
            </a:r>
          </a:p>
          <a:p>
            <a:pPr marL="0" indent="0">
              <a:lnSpc>
                <a:spcPct val="100000"/>
              </a:lnSpc>
              <a:spcBef>
                <a:spcPts val="0"/>
              </a:spcBef>
              <a:buNone/>
            </a:pPr>
            <a:r>
              <a:rPr lang="en-US" sz="2200" dirty="0">
                <a:latin typeface="Arial Narrow"/>
              </a:rPr>
              <a:t>The purpose of this presentation is to provide an overview for the implementation of Georgia's K-12 Mathematics Standards in Bibb County Schools and supports provided for teacher development that will increase student achievement.</a:t>
            </a:r>
          </a:p>
          <a:p>
            <a:pPr marL="0" indent="0">
              <a:lnSpc>
                <a:spcPct val="100000"/>
              </a:lnSpc>
              <a:spcBef>
                <a:spcPts val="0"/>
              </a:spcBef>
              <a:buNone/>
            </a:pPr>
            <a:endParaRPr lang="en-US" sz="2200" dirty="0">
              <a:latin typeface="Arial Narrow"/>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a:rPr>
              <a:t>Roadmap</a:t>
            </a:r>
            <a:endParaRPr lang="en-US" dirty="0"/>
          </a:p>
          <a:p>
            <a:pPr marL="0" indent="0">
              <a:lnSpc>
                <a:spcPct val="100000"/>
              </a:lnSpc>
              <a:spcBef>
                <a:spcPts val="0"/>
              </a:spcBef>
              <a:buNone/>
            </a:pPr>
            <a:r>
              <a:rPr lang="en-US" sz="2200" dirty="0">
                <a:latin typeface="Arial Narrow"/>
              </a:rPr>
              <a:t>This presentation will cover: </a:t>
            </a:r>
            <a:endParaRPr lang="en-US" sz="2200" dirty="0">
              <a:latin typeface="Arial Narrow" panose="020B0606020202030204" pitchFamily="34" charset="0"/>
            </a:endParaRPr>
          </a:p>
          <a:p>
            <a:pPr marL="342900" indent="-342900">
              <a:lnSpc>
                <a:spcPct val="100000"/>
              </a:lnSpc>
              <a:spcBef>
                <a:spcPts val="0"/>
              </a:spcBef>
            </a:pPr>
            <a:r>
              <a:rPr lang="en-US" sz="2200" dirty="0">
                <a:latin typeface="Arial Narrow"/>
              </a:rPr>
              <a:t>An overview of Georgia's K-12 Mathematics Standards </a:t>
            </a:r>
            <a:endParaRPr lang="en-US" sz="2200" dirty="0">
              <a:latin typeface="Arial Narrow" panose="020B0606020202030204" pitchFamily="34" charset="0"/>
            </a:endParaRPr>
          </a:p>
          <a:p>
            <a:pPr marL="342900" indent="-342900">
              <a:lnSpc>
                <a:spcPct val="100000"/>
              </a:lnSpc>
              <a:spcBef>
                <a:spcPts val="0"/>
              </a:spcBef>
            </a:pPr>
            <a:r>
              <a:rPr lang="en-US" sz="2200" dirty="0">
                <a:latin typeface="Arial Narrow"/>
              </a:rPr>
              <a:t>Professional Development for K-12 mathematics teachers</a:t>
            </a:r>
          </a:p>
          <a:p>
            <a:pPr marL="342900" indent="-342900">
              <a:lnSpc>
                <a:spcPct val="100000"/>
              </a:lnSpc>
              <a:spcBef>
                <a:spcPts val="0"/>
              </a:spcBef>
            </a:pPr>
            <a:r>
              <a:rPr lang="en-US" sz="2200" dirty="0">
                <a:latin typeface="Arial Narrow"/>
              </a:rPr>
              <a:t>Personalized learning mathematics data</a:t>
            </a:r>
          </a:p>
          <a:p>
            <a:pPr marL="342900" indent="-342900">
              <a:lnSpc>
                <a:spcPct val="100000"/>
              </a:lnSpc>
              <a:spcBef>
                <a:spcPts val="0"/>
              </a:spcBef>
            </a:pPr>
            <a:r>
              <a:rPr lang="en-US" sz="2200" dirty="0">
                <a:latin typeface="Arial Narrow"/>
              </a:rPr>
              <a:t>Next steps for increasing staff effectiveness and student achievement in mathematics</a:t>
            </a:r>
            <a:endParaRPr lang="en-US" dirty="0"/>
          </a:p>
          <a:p>
            <a:pPr marL="342900" indent="-342900">
              <a:lnSpc>
                <a:spcPct val="100000"/>
              </a:lnSpc>
              <a:spcBef>
                <a:spcPts val="0"/>
              </a:spcBef>
            </a:pPr>
            <a:endParaRPr lang="en-US" sz="2200" dirty="0">
              <a:latin typeface="Arial Narrow"/>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a:rPr>
              <a:t>Takeaway</a:t>
            </a:r>
            <a:endParaRPr lang="en-US" sz="2200" dirty="0">
              <a:latin typeface="Arial Narrow" panose="020B0606020202030204" pitchFamily="34" charset="0"/>
            </a:endParaRPr>
          </a:p>
          <a:p>
            <a:pPr marL="0" indent="0">
              <a:lnSpc>
                <a:spcPct val="100000"/>
              </a:lnSpc>
              <a:spcBef>
                <a:spcPts val="0"/>
              </a:spcBef>
              <a:buNone/>
            </a:pPr>
            <a:r>
              <a:rPr lang="en-US" sz="2200" dirty="0">
                <a:latin typeface="Arial Narrow"/>
              </a:rPr>
              <a:t>Georgia’s new K-12 Mathematics Standards focus on equipping students to persevere through the solving of real world math problems and the district is supporting students, teachers, and administrators in pursuit of this goal. </a:t>
            </a:r>
            <a:endParaRPr lang="en-US" sz="2200" dirty="0">
              <a:latin typeface="Arial Narrow" panose="020B0606020202030204" pitchFamily="34" charset="0"/>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Tree>
    <p:extLst>
      <p:ext uri="{BB962C8B-B14F-4D97-AF65-F5344CB8AC3E}">
        <p14:creationId xmlns:p14="http://schemas.microsoft.com/office/powerpoint/2010/main" val="2700827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C9BDD50-ED43-E2E2-EE87-A2E84A46A6E4}"/>
              </a:ext>
            </a:extLst>
          </p:cNvPr>
          <p:cNvSpPr>
            <a:spLocks noGrp="1"/>
          </p:cNvSpPr>
          <p:nvPr>
            <p:ph type="title"/>
          </p:nvPr>
        </p:nvSpPr>
        <p:spPr>
          <a:xfrm>
            <a:off x="0" y="131375"/>
            <a:ext cx="12192000" cy="824480"/>
          </a:xfrm>
        </p:spPr>
        <p:style>
          <a:lnRef idx="1">
            <a:schemeClr val="dk1"/>
          </a:lnRef>
          <a:fillRef idx="3">
            <a:schemeClr val="dk1"/>
          </a:fillRef>
          <a:effectRef idx="2">
            <a:schemeClr val="dk1"/>
          </a:effectRef>
          <a:fontRef idx="minor">
            <a:schemeClr val="lt1"/>
          </a:fontRef>
        </p:style>
        <p:txBody>
          <a:bodyPr/>
          <a:lstStyle/>
          <a:p>
            <a:r>
              <a:rPr lang="en-US" cap="all" dirty="0">
                <a:effectLst>
                  <a:outerShdw blurRad="38100" dist="38100" dir="2700000" algn="tl">
                    <a:srgbClr val="000000">
                      <a:alpha val="43137"/>
                    </a:srgbClr>
                  </a:outerShdw>
                </a:effectLst>
                <a:latin typeface="Trade Gothic Next HvyCd" panose="020B0906040303020004" pitchFamily="34" charset="0"/>
              </a:rPr>
              <a:t>Positive Mathematical Mindset </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041536" y="-253325"/>
            <a:ext cx="1391675" cy="1386174"/>
          </a:xfrm>
          <a:prstGeom prst="rect">
            <a:avLst/>
          </a:prstGeom>
        </p:spPr>
      </p:pic>
      <p:pic>
        <p:nvPicPr>
          <p:cNvPr id="3" name="Picture 2">
            <a:extLst>
              <a:ext uri="{FF2B5EF4-FFF2-40B4-BE49-F238E27FC236}">
                <a16:creationId xmlns:a16="http://schemas.microsoft.com/office/drawing/2014/main" id="{3BEEED97-70D3-7E2F-C58A-4409103EBB14}"/>
              </a:ext>
            </a:extLst>
          </p:cNvPr>
          <p:cNvPicPr>
            <a:picLocks noChangeAspect="1"/>
          </p:cNvPicPr>
          <p:nvPr/>
        </p:nvPicPr>
        <p:blipFill>
          <a:blip r:embed="rId4"/>
          <a:stretch>
            <a:fillRect/>
          </a:stretch>
        </p:blipFill>
        <p:spPr>
          <a:xfrm>
            <a:off x="66271" y="1424873"/>
            <a:ext cx="12067189" cy="426536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extLst>
      <p:ext uri="{BB962C8B-B14F-4D97-AF65-F5344CB8AC3E}">
        <p14:creationId xmlns:p14="http://schemas.microsoft.com/office/powerpoint/2010/main" val="1209420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8BC5ADD2-B554-73F4-6893-22F136A7D49F}"/>
              </a:ext>
            </a:extLst>
          </p:cNvPr>
          <p:cNvSpPr txBox="1"/>
          <p:nvPr/>
        </p:nvSpPr>
        <p:spPr>
          <a:xfrm>
            <a:off x="550826" y="1309843"/>
            <a:ext cx="11048991" cy="430887"/>
          </a:xfrm>
          <a:prstGeom prst="rect">
            <a:avLst/>
          </a:prstGeom>
          <a:noFill/>
        </p:spPr>
        <p:txBody>
          <a:bodyPr wrap="square" lIns="91440" tIns="45720" rIns="91440" bIns="45720" rtlCol="0" anchor="t">
            <a:spAutoFit/>
          </a:bodyPr>
          <a:lstStyle/>
          <a:p>
            <a:endParaRPr lang="en-US" sz="2200" dirty="0">
              <a:latin typeface="Georgia"/>
              <a:cs typeface="Arial"/>
            </a:endParaRPr>
          </a:p>
        </p:txBody>
      </p:sp>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Mathematics Big Ideas K12</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6" name="Picture 5">
            <a:extLst>
              <a:ext uri="{FF2B5EF4-FFF2-40B4-BE49-F238E27FC236}">
                <a16:creationId xmlns:a16="http://schemas.microsoft.com/office/drawing/2014/main" id="{FC4B272A-CE8D-8B48-17A2-AA818D96B697}"/>
              </a:ext>
            </a:extLst>
          </p:cNvPr>
          <p:cNvPicPr>
            <a:picLocks noChangeAspect="1"/>
          </p:cNvPicPr>
          <p:nvPr/>
        </p:nvPicPr>
        <p:blipFill>
          <a:blip r:embed="rId4"/>
          <a:stretch>
            <a:fillRect/>
          </a:stretch>
        </p:blipFill>
        <p:spPr>
          <a:xfrm>
            <a:off x="425836" y="1186274"/>
            <a:ext cx="11172824" cy="51375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53565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meline&#10;&#10;Description automatically generated">
            <a:extLst>
              <a:ext uri="{FF2B5EF4-FFF2-40B4-BE49-F238E27FC236}">
                <a16:creationId xmlns:a16="http://schemas.microsoft.com/office/drawing/2014/main" id="{ED01A9A7-87D9-445C-A2F2-358F07BC9D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94346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8BC5ADD2-B554-73F4-6893-22F136A7D49F}"/>
              </a:ext>
            </a:extLst>
          </p:cNvPr>
          <p:cNvSpPr txBox="1"/>
          <p:nvPr/>
        </p:nvSpPr>
        <p:spPr>
          <a:xfrm>
            <a:off x="-28426" y="2224281"/>
            <a:ext cx="7740073" cy="1107996"/>
          </a:xfrm>
          <a:prstGeom prst="rect">
            <a:avLst/>
          </a:prstGeom>
          <a:noFill/>
        </p:spPr>
        <p:txBody>
          <a:bodyPr wrap="square" lIns="91440" tIns="45720" rIns="91440" bIns="45720" rtlCol="0" anchor="t">
            <a:spAutoFit/>
          </a:bodyPr>
          <a:lstStyle/>
          <a:p>
            <a:r>
              <a:rPr lang="en-US" sz="2200" dirty="0">
                <a:latin typeface="Georgia"/>
                <a:cs typeface="Arial"/>
              </a:rPr>
              <a:t>1.NR.2 Explain the relationship between addition and subtraction and apply the properties of operations to solve real life addition and subtraction problems within 20.</a:t>
            </a:r>
          </a:p>
        </p:txBody>
      </p:sp>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86010" y="162968"/>
            <a:ext cx="10283396" cy="1446550"/>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Sample Instructional Learning Plan </a:t>
            </a:r>
            <a:r>
              <a:rPr lang="en-US" sz="4400" dirty="0">
                <a:solidFill>
                  <a:srgbClr val="0070C0"/>
                </a:solidFill>
                <a:effectLst>
                  <a:outerShdw blurRad="38100" dist="38100" dir="2700000" algn="tl">
                    <a:srgbClr val="000000">
                      <a:alpha val="43137"/>
                    </a:srgbClr>
                  </a:outerShdw>
                </a:effectLst>
                <a:latin typeface="Trade Gothic Next HvyCd"/>
              </a:rPr>
              <a:t>Addition/Subtractions Relationships Within 10</a:t>
            </a:r>
            <a:endParaRPr lang="en-US" sz="4400" dirty="0">
              <a:solidFill>
                <a:srgbClr val="0070C0"/>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04C154DC-5537-EC1F-9992-587FC1F10925}"/>
              </a:ext>
            </a:extLst>
          </p:cNvPr>
          <p:cNvPicPr>
            <a:picLocks noChangeAspect="1"/>
          </p:cNvPicPr>
          <p:nvPr/>
        </p:nvPicPr>
        <p:blipFill>
          <a:blip r:embed="rId4"/>
          <a:stretch>
            <a:fillRect/>
          </a:stretch>
        </p:blipFill>
        <p:spPr>
          <a:xfrm>
            <a:off x="7452619" y="1717114"/>
            <a:ext cx="4727510" cy="486391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7" name="Picture 6">
            <a:extLst>
              <a:ext uri="{FF2B5EF4-FFF2-40B4-BE49-F238E27FC236}">
                <a16:creationId xmlns:a16="http://schemas.microsoft.com/office/drawing/2014/main" id="{BD9F7117-C366-D2C2-3512-964896659CF3}"/>
              </a:ext>
            </a:extLst>
          </p:cNvPr>
          <p:cNvPicPr>
            <a:picLocks noChangeAspect="1"/>
          </p:cNvPicPr>
          <p:nvPr/>
        </p:nvPicPr>
        <p:blipFill>
          <a:blip r:embed="rId5"/>
          <a:stretch>
            <a:fillRect/>
          </a:stretch>
        </p:blipFill>
        <p:spPr>
          <a:xfrm>
            <a:off x="238789" y="3969500"/>
            <a:ext cx="5405656" cy="1304203"/>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9" name="Picture 8">
            <a:extLst>
              <a:ext uri="{FF2B5EF4-FFF2-40B4-BE49-F238E27FC236}">
                <a16:creationId xmlns:a16="http://schemas.microsoft.com/office/drawing/2014/main" id="{B67B50DA-7CF3-7C61-60E3-656F9DF4A8FF}"/>
              </a:ext>
            </a:extLst>
          </p:cNvPr>
          <p:cNvPicPr>
            <a:picLocks noChangeAspect="1"/>
          </p:cNvPicPr>
          <p:nvPr/>
        </p:nvPicPr>
        <p:blipFill>
          <a:blip r:embed="rId6"/>
          <a:stretch>
            <a:fillRect/>
          </a:stretch>
        </p:blipFill>
        <p:spPr>
          <a:xfrm>
            <a:off x="191997" y="1115045"/>
            <a:ext cx="4278548" cy="5772926"/>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2" name="Picture 11">
            <a:extLst>
              <a:ext uri="{FF2B5EF4-FFF2-40B4-BE49-F238E27FC236}">
                <a16:creationId xmlns:a16="http://schemas.microsoft.com/office/drawing/2014/main" id="{5C12E03A-8C82-2CC4-124E-393CD5825171}"/>
              </a:ext>
            </a:extLst>
          </p:cNvPr>
          <p:cNvPicPr>
            <a:picLocks noChangeAspect="1"/>
          </p:cNvPicPr>
          <p:nvPr/>
        </p:nvPicPr>
        <p:blipFill>
          <a:blip r:embed="rId7"/>
          <a:stretch>
            <a:fillRect/>
          </a:stretch>
        </p:blipFill>
        <p:spPr>
          <a:xfrm>
            <a:off x="252592" y="1385729"/>
            <a:ext cx="6550547" cy="438171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6" name="Picture 5">
            <a:extLst>
              <a:ext uri="{FF2B5EF4-FFF2-40B4-BE49-F238E27FC236}">
                <a16:creationId xmlns:a16="http://schemas.microsoft.com/office/drawing/2014/main" id="{C7B3E797-09CA-ABE8-8252-5F941952CDAE}"/>
              </a:ext>
            </a:extLst>
          </p:cNvPr>
          <p:cNvPicPr>
            <a:picLocks noChangeAspect="1"/>
          </p:cNvPicPr>
          <p:nvPr/>
        </p:nvPicPr>
        <p:blipFill>
          <a:blip r:embed="rId8"/>
          <a:stretch>
            <a:fillRect/>
          </a:stretch>
        </p:blipFill>
        <p:spPr>
          <a:xfrm>
            <a:off x="458467" y="1845543"/>
            <a:ext cx="7562850" cy="348615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0" name="Picture 9">
            <a:extLst>
              <a:ext uri="{FF2B5EF4-FFF2-40B4-BE49-F238E27FC236}">
                <a16:creationId xmlns:a16="http://schemas.microsoft.com/office/drawing/2014/main" id="{E45E69EC-3826-67FD-4F44-824FB0D2BAE2}"/>
              </a:ext>
            </a:extLst>
          </p:cNvPr>
          <p:cNvPicPr>
            <a:picLocks noChangeAspect="1"/>
          </p:cNvPicPr>
          <p:nvPr/>
        </p:nvPicPr>
        <p:blipFill>
          <a:blip r:embed="rId9"/>
          <a:stretch>
            <a:fillRect/>
          </a:stretch>
        </p:blipFill>
        <p:spPr>
          <a:xfrm>
            <a:off x="701064" y="2402710"/>
            <a:ext cx="8004251" cy="3536296"/>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4" name="Picture 13">
            <a:extLst>
              <a:ext uri="{FF2B5EF4-FFF2-40B4-BE49-F238E27FC236}">
                <a16:creationId xmlns:a16="http://schemas.microsoft.com/office/drawing/2014/main" id="{A40D76CA-B845-4E59-D8BC-C652B2F4DF35}"/>
              </a:ext>
            </a:extLst>
          </p:cNvPr>
          <p:cNvPicPr>
            <a:picLocks noChangeAspect="1"/>
          </p:cNvPicPr>
          <p:nvPr/>
        </p:nvPicPr>
        <p:blipFill>
          <a:blip r:embed="rId10"/>
          <a:stretch>
            <a:fillRect/>
          </a:stretch>
        </p:blipFill>
        <p:spPr>
          <a:xfrm>
            <a:off x="1352418" y="2898843"/>
            <a:ext cx="8382000" cy="20955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7" name="Picture 16">
            <a:extLst>
              <a:ext uri="{FF2B5EF4-FFF2-40B4-BE49-F238E27FC236}">
                <a16:creationId xmlns:a16="http://schemas.microsoft.com/office/drawing/2014/main" id="{2592E2A3-3D56-EEBB-0CD3-C50AD9381D16}"/>
              </a:ext>
            </a:extLst>
          </p:cNvPr>
          <p:cNvPicPr>
            <a:picLocks noChangeAspect="1"/>
          </p:cNvPicPr>
          <p:nvPr/>
        </p:nvPicPr>
        <p:blipFill>
          <a:blip r:embed="rId11"/>
          <a:stretch>
            <a:fillRect/>
          </a:stretch>
        </p:blipFill>
        <p:spPr>
          <a:xfrm>
            <a:off x="855114" y="2838199"/>
            <a:ext cx="9552848" cy="2382397"/>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9" name="Picture 18">
            <a:extLst>
              <a:ext uri="{FF2B5EF4-FFF2-40B4-BE49-F238E27FC236}">
                <a16:creationId xmlns:a16="http://schemas.microsoft.com/office/drawing/2014/main" id="{858E7D71-BBF5-8C30-F993-B32D832D7690}"/>
              </a:ext>
            </a:extLst>
          </p:cNvPr>
          <p:cNvPicPr>
            <a:picLocks noChangeAspect="1"/>
          </p:cNvPicPr>
          <p:nvPr/>
        </p:nvPicPr>
        <p:blipFill>
          <a:blip r:embed="rId12"/>
          <a:stretch>
            <a:fillRect/>
          </a:stretch>
        </p:blipFill>
        <p:spPr>
          <a:xfrm>
            <a:off x="286624" y="1054850"/>
            <a:ext cx="8791575" cy="58293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21" name="Picture 20">
            <a:extLst>
              <a:ext uri="{FF2B5EF4-FFF2-40B4-BE49-F238E27FC236}">
                <a16:creationId xmlns:a16="http://schemas.microsoft.com/office/drawing/2014/main" id="{BA9183B0-6D1E-4214-6212-D3427A3C19AB}"/>
              </a:ext>
            </a:extLst>
          </p:cNvPr>
          <p:cNvPicPr>
            <a:picLocks noChangeAspect="1"/>
          </p:cNvPicPr>
          <p:nvPr/>
        </p:nvPicPr>
        <p:blipFill>
          <a:blip r:embed="rId13"/>
          <a:stretch>
            <a:fillRect/>
          </a:stretch>
        </p:blipFill>
        <p:spPr>
          <a:xfrm>
            <a:off x="413002" y="2499451"/>
            <a:ext cx="8734425" cy="1952625"/>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239612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8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3">
            <a:extLst>
              <a:ext uri="{FF2B5EF4-FFF2-40B4-BE49-F238E27FC236}">
                <a16:creationId xmlns:a16="http://schemas.microsoft.com/office/drawing/2014/main" id="{2606A1EE-8E8D-39BD-0AEA-A8B4395085D4}"/>
              </a:ext>
            </a:extLst>
          </p:cNvPr>
          <p:cNvPicPr>
            <a:picLocks noChangeAspect="1"/>
          </p:cNvPicPr>
          <p:nvPr/>
        </p:nvPicPr>
        <p:blipFill>
          <a:blip r:embed="rId2"/>
          <a:stretch>
            <a:fillRect/>
          </a:stretch>
        </p:blipFill>
        <p:spPr>
          <a:xfrm>
            <a:off x="643467" y="1316144"/>
            <a:ext cx="10905066" cy="4225712"/>
          </a:xfrm>
          <a:prstGeom prst="rect">
            <a:avLst/>
          </a:prstGeom>
        </p:spPr>
      </p:pic>
      <p:sp>
        <p:nvSpPr>
          <p:cNvPr id="2" name="Slide Number Placeholder 1">
            <a:extLst>
              <a:ext uri="{FF2B5EF4-FFF2-40B4-BE49-F238E27FC236}">
                <a16:creationId xmlns:a16="http://schemas.microsoft.com/office/drawing/2014/main" id="{D21AA4B5-4701-9CEB-B90A-E6DBEB13C1B2}"/>
              </a:ext>
            </a:extLst>
          </p:cNvPr>
          <p:cNvSpPr>
            <a:spLocks noGrp="1"/>
          </p:cNvSpPr>
          <p:nvPr>
            <p:ph type="sldNum" sz="quarter" idx="10"/>
          </p:nvPr>
        </p:nvSpPr>
        <p:spPr>
          <a:xfrm>
            <a:off x="8610600" y="6356350"/>
            <a:ext cx="2743200" cy="365125"/>
          </a:xfrm>
        </p:spPr>
        <p:txBody>
          <a:bodyPr vert="horz" lIns="91440" tIns="45720" rIns="91440" bIns="45720" rtlCol="0">
            <a:normAutofit/>
          </a:bodyPr>
          <a:lstStyle/>
          <a:p>
            <a:pPr>
              <a:spcAft>
                <a:spcPts val="600"/>
              </a:spcAft>
            </a:pPr>
            <a:fld id="{A23E5EAA-34AB-4363-B5C7-C812CE4C293E}" type="slidenum">
              <a:rPr lang="en-US">
                <a:solidFill>
                  <a:srgbClr val="FFFFFF"/>
                </a:solidFill>
              </a:rPr>
              <a:pPr>
                <a:spcAft>
                  <a:spcPts val="600"/>
                </a:spcAft>
              </a:pPr>
              <a:t>10</a:t>
            </a:fld>
            <a:endParaRPr lang="en-US" dirty="0">
              <a:solidFill>
                <a:srgbClr val="FFFFFF"/>
              </a:solidFill>
            </a:endParaRPr>
          </a:p>
        </p:txBody>
      </p:sp>
    </p:spTree>
    <p:extLst>
      <p:ext uri="{BB962C8B-B14F-4D97-AF65-F5344CB8AC3E}">
        <p14:creationId xmlns:p14="http://schemas.microsoft.com/office/powerpoint/2010/main" val="15436530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8BC5ADD2-B554-73F4-6893-22F136A7D49F}"/>
              </a:ext>
            </a:extLst>
          </p:cNvPr>
          <p:cNvSpPr txBox="1"/>
          <p:nvPr/>
        </p:nvSpPr>
        <p:spPr>
          <a:xfrm>
            <a:off x="3148643" y="998604"/>
            <a:ext cx="8970577" cy="1384995"/>
          </a:xfrm>
          <a:prstGeom prst="rect">
            <a:avLst/>
          </a:prstGeom>
          <a:noFill/>
        </p:spPr>
        <p:txBody>
          <a:bodyPr wrap="square" lIns="91440" tIns="45720" rIns="91440" bIns="45720" rtlCol="0" anchor="t">
            <a:spAutoFit/>
          </a:bodyPr>
          <a:lstStyle/>
          <a:p>
            <a:r>
              <a:rPr lang="en-US" sz="2800" dirty="0">
                <a:latin typeface="Georgia"/>
                <a:cs typeface="Arial"/>
              </a:rPr>
              <a:t>Mrs. Gainey, at Martin Luther King, Jr., has already</a:t>
            </a:r>
            <a:r>
              <a:rPr lang="en-US" sz="2800" dirty="0">
                <a:solidFill>
                  <a:srgbClr val="00B0F0"/>
                </a:solidFill>
                <a:latin typeface="Georgia"/>
                <a:cs typeface="Arial"/>
              </a:rPr>
              <a:t> engaged </a:t>
            </a:r>
            <a:r>
              <a:rPr lang="en-US" sz="2800" dirty="0">
                <a:latin typeface="Georgia"/>
                <a:cs typeface="Arial"/>
              </a:rPr>
              <a:t>her students with estimating. Now, Students are </a:t>
            </a:r>
            <a:r>
              <a:rPr lang="en-US" sz="2800" dirty="0">
                <a:solidFill>
                  <a:srgbClr val="00B0F0"/>
                </a:solidFill>
                <a:latin typeface="Georgia"/>
                <a:cs typeface="Arial"/>
              </a:rPr>
              <a:t>exploring</a:t>
            </a:r>
            <a:r>
              <a:rPr lang="en-US" sz="2800" dirty="0">
                <a:latin typeface="Georgia"/>
                <a:cs typeface="Arial"/>
              </a:rPr>
              <a:t> volume.</a:t>
            </a:r>
          </a:p>
        </p:txBody>
      </p:sp>
      <p:sp>
        <p:nvSpPr>
          <p:cNvPr id="3" name="Rectangle 2">
            <a:extLst>
              <a:ext uri="{FF2B5EF4-FFF2-40B4-BE49-F238E27FC236}">
                <a16:creationId xmlns:a16="http://schemas.microsoft.com/office/drawing/2014/main" id="{5CED5A45-F39A-FB1E-451E-860C74F2EFAA}"/>
              </a:ext>
            </a:extLst>
          </p:cNvPr>
          <p:cNvSpPr/>
          <p:nvPr/>
        </p:nvSpPr>
        <p:spPr>
          <a:xfrm>
            <a:off x="41901" y="243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94349" y="144920"/>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Mathematical Modeling </a:t>
            </a:r>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descr="A person pointing at a screen&#10;&#10;Description automatically generated">
            <a:extLst>
              <a:ext uri="{FF2B5EF4-FFF2-40B4-BE49-F238E27FC236}">
                <a16:creationId xmlns:a16="http://schemas.microsoft.com/office/drawing/2014/main" id="{7B57CA12-D3BE-C2C5-7C0D-0DD4095AA6AB}"/>
              </a:ext>
            </a:extLst>
          </p:cNvPr>
          <p:cNvPicPr>
            <a:picLocks noChangeAspect="1"/>
          </p:cNvPicPr>
          <p:nvPr/>
        </p:nvPicPr>
        <p:blipFill>
          <a:blip r:embed="rId4"/>
          <a:stretch>
            <a:fillRect/>
          </a:stretch>
        </p:blipFill>
        <p:spPr>
          <a:xfrm>
            <a:off x="71210" y="4210050"/>
            <a:ext cx="3441897" cy="256749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A cube of multicolored plastic blocks&#10;&#10;Description automatically generated">
            <a:extLst>
              <a:ext uri="{FF2B5EF4-FFF2-40B4-BE49-F238E27FC236}">
                <a16:creationId xmlns:a16="http://schemas.microsoft.com/office/drawing/2014/main" id="{9C0C7E9B-9276-233E-504E-C53D7095BD10}"/>
              </a:ext>
            </a:extLst>
          </p:cNvPr>
          <p:cNvPicPr>
            <a:picLocks noChangeAspect="1"/>
          </p:cNvPicPr>
          <p:nvPr/>
        </p:nvPicPr>
        <p:blipFill>
          <a:blip r:embed="rId5"/>
          <a:stretch>
            <a:fillRect/>
          </a:stretch>
        </p:blipFill>
        <p:spPr>
          <a:xfrm>
            <a:off x="9315805" y="4210050"/>
            <a:ext cx="2743200" cy="256749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Picture 9">
            <a:extLst>
              <a:ext uri="{FF2B5EF4-FFF2-40B4-BE49-F238E27FC236}">
                <a16:creationId xmlns:a16="http://schemas.microsoft.com/office/drawing/2014/main" id="{6B30CB94-9CC3-0ED8-C2E7-D003893FFADE}"/>
              </a:ext>
            </a:extLst>
          </p:cNvPr>
          <p:cNvPicPr>
            <a:picLocks noChangeAspect="1"/>
          </p:cNvPicPr>
          <p:nvPr/>
        </p:nvPicPr>
        <p:blipFill>
          <a:blip r:embed="rId6"/>
          <a:stretch>
            <a:fillRect/>
          </a:stretch>
        </p:blipFill>
        <p:spPr>
          <a:xfrm>
            <a:off x="7722445" y="2249734"/>
            <a:ext cx="4250835" cy="18586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TextBox 13">
            <a:extLst>
              <a:ext uri="{FF2B5EF4-FFF2-40B4-BE49-F238E27FC236}">
                <a16:creationId xmlns:a16="http://schemas.microsoft.com/office/drawing/2014/main" id="{0E037229-054C-5EAA-C750-0F268139FC10}"/>
              </a:ext>
            </a:extLst>
          </p:cNvPr>
          <p:cNvSpPr txBox="1"/>
          <p:nvPr/>
        </p:nvSpPr>
        <p:spPr>
          <a:xfrm>
            <a:off x="4144838" y="4685460"/>
            <a:ext cx="5136660" cy="2246769"/>
          </a:xfrm>
          <a:prstGeom prst="rect">
            <a:avLst/>
          </a:prstGeom>
          <a:noFill/>
        </p:spPr>
        <p:txBody>
          <a:bodyPr wrap="square" rtlCol="0">
            <a:spAutoFit/>
          </a:bodyPr>
          <a:lstStyle/>
          <a:p>
            <a:r>
              <a:rPr lang="en-US" sz="2800" dirty="0">
                <a:latin typeface="Georgia Pro" panose="02040502050405020303" pitchFamily="18" charset="0"/>
              </a:rPr>
              <a:t>Mrs. Bellaire has completed the instructional learning plan and uses technology to check for understanding and capture each student's response. </a:t>
            </a:r>
          </a:p>
        </p:txBody>
      </p:sp>
      <p:pic>
        <p:nvPicPr>
          <p:cNvPr id="7" name="Picture 6" descr="A group of people sitting at a table with a stack of colorful blocks&#10;&#10;Description automatically generated">
            <a:extLst>
              <a:ext uri="{FF2B5EF4-FFF2-40B4-BE49-F238E27FC236}">
                <a16:creationId xmlns:a16="http://schemas.microsoft.com/office/drawing/2014/main" id="{D2D994F1-258E-F959-724C-A5C7FBE5017B}"/>
              </a:ext>
            </a:extLst>
          </p:cNvPr>
          <p:cNvPicPr>
            <a:picLocks noChangeAspect="1"/>
          </p:cNvPicPr>
          <p:nvPr/>
        </p:nvPicPr>
        <p:blipFill>
          <a:blip r:embed="rId7"/>
          <a:stretch>
            <a:fillRect/>
          </a:stretch>
        </p:blipFill>
        <p:spPr>
          <a:xfrm>
            <a:off x="465953" y="1060620"/>
            <a:ext cx="2311743" cy="27390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18961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10;&#10;Description automatically generated">
            <a:extLst>
              <a:ext uri="{FF2B5EF4-FFF2-40B4-BE49-F238E27FC236}">
                <a16:creationId xmlns:a16="http://schemas.microsoft.com/office/drawing/2014/main" id="{851AE0BA-E3DE-B953-6D9A-0C739F45E7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27520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8BC5ADD2-B554-73F4-6893-22F136A7D49F}"/>
              </a:ext>
            </a:extLst>
          </p:cNvPr>
          <p:cNvSpPr txBox="1"/>
          <p:nvPr/>
        </p:nvSpPr>
        <p:spPr>
          <a:xfrm>
            <a:off x="550826" y="1309843"/>
            <a:ext cx="11048991" cy="430887"/>
          </a:xfrm>
          <a:prstGeom prst="rect">
            <a:avLst/>
          </a:prstGeom>
          <a:noFill/>
        </p:spPr>
        <p:txBody>
          <a:bodyPr wrap="square" lIns="91440" tIns="45720" rIns="91440" bIns="45720" rtlCol="0" anchor="t">
            <a:spAutoFit/>
          </a:bodyPr>
          <a:lstStyle/>
          <a:p>
            <a:endParaRPr lang="en-US" sz="2200" dirty="0">
              <a:latin typeface="Georgia"/>
              <a:cs typeface="Arial"/>
            </a:endParaRPr>
          </a:p>
        </p:txBody>
      </p:sp>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Georgia's K-12 Mathematics Parent Letters </a:t>
            </a:r>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collage of a group of students&#10;&#10;Description automatically generated">
            <a:extLst>
              <a:ext uri="{FF2B5EF4-FFF2-40B4-BE49-F238E27FC236}">
                <a16:creationId xmlns:a16="http://schemas.microsoft.com/office/drawing/2014/main" id="{808E296C-0F28-B8FB-CD13-4CC99BC74B14}"/>
              </a:ext>
            </a:extLst>
          </p:cNvPr>
          <p:cNvPicPr>
            <a:picLocks noChangeAspect="1"/>
          </p:cNvPicPr>
          <p:nvPr/>
        </p:nvPicPr>
        <p:blipFill>
          <a:blip r:embed="rId4"/>
          <a:stretch>
            <a:fillRect/>
          </a:stretch>
        </p:blipFill>
        <p:spPr>
          <a:xfrm>
            <a:off x="70023" y="1005361"/>
            <a:ext cx="5688226" cy="4404495"/>
          </a:xfrm>
          <a:prstGeom prst="rect">
            <a:avLst/>
          </a:prstGeom>
        </p:spPr>
      </p:pic>
      <p:pic>
        <p:nvPicPr>
          <p:cNvPr id="5" name="Picture 4" descr="A poster of a child writing on a book&#10;&#10;Description automatically generated">
            <a:extLst>
              <a:ext uri="{FF2B5EF4-FFF2-40B4-BE49-F238E27FC236}">
                <a16:creationId xmlns:a16="http://schemas.microsoft.com/office/drawing/2014/main" id="{7E253DA2-91E5-5AFD-8FDD-49F28E526B40}"/>
              </a:ext>
            </a:extLst>
          </p:cNvPr>
          <p:cNvPicPr>
            <a:picLocks noChangeAspect="1"/>
          </p:cNvPicPr>
          <p:nvPr/>
        </p:nvPicPr>
        <p:blipFill>
          <a:blip r:embed="rId5"/>
          <a:stretch>
            <a:fillRect/>
          </a:stretch>
        </p:blipFill>
        <p:spPr>
          <a:xfrm>
            <a:off x="5712940" y="969957"/>
            <a:ext cx="4236308" cy="4773927"/>
          </a:xfrm>
          <a:prstGeom prst="rect">
            <a:avLst/>
          </a:prstGeom>
        </p:spPr>
      </p:pic>
      <p:pic>
        <p:nvPicPr>
          <p:cNvPr id="6" name="Picture 5">
            <a:extLst>
              <a:ext uri="{FF2B5EF4-FFF2-40B4-BE49-F238E27FC236}">
                <a16:creationId xmlns:a16="http://schemas.microsoft.com/office/drawing/2014/main" id="{36588DD6-5396-6B8F-2B53-C7BF2609B5E9}"/>
              </a:ext>
            </a:extLst>
          </p:cNvPr>
          <p:cNvPicPr>
            <a:picLocks noChangeAspect="1"/>
          </p:cNvPicPr>
          <p:nvPr/>
        </p:nvPicPr>
        <p:blipFill>
          <a:blip r:embed="rId6"/>
          <a:stretch>
            <a:fillRect/>
          </a:stretch>
        </p:blipFill>
        <p:spPr>
          <a:xfrm>
            <a:off x="8688859" y="3215531"/>
            <a:ext cx="3515497" cy="3639695"/>
          </a:xfrm>
          <a:prstGeom prst="rect">
            <a:avLst/>
          </a:prstGeom>
        </p:spPr>
      </p:pic>
    </p:spTree>
    <p:extLst>
      <p:ext uri="{BB962C8B-B14F-4D97-AF65-F5344CB8AC3E}">
        <p14:creationId xmlns:p14="http://schemas.microsoft.com/office/powerpoint/2010/main" val="16488085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8BC5ADD2-B554-73F4-6893-22F136A7D49F}"/>
              </a:ext>
            </a:extLst>
          </p:cNvPr>
          <p:cNvSpPr txBox="1"/>
          <p:nvPr/>
        </p:nvSpPr>
        <p:spPr>
          <a:xfrm>
            <a:off x="550826" y="1309843"/>
            <a:ext cx="11048991" cy="430887"/>
          </a:xfrm>
          <a:prstGeom prst="rect">
            <a:avLst/>
          </a:prstGeom>
          <a:noFill/>
        </p:spPr>
        <p:txBody>
          <a:bodyPr wrap="square" lIns="91440" tIns="45720" rIns="91440" bIns="45720" rtlCol="0" anchor="t">
            <a:spAutoFit/>
          </a:bodyPr>
          <a:lstStyle/>
          <a:p>
            <a:endParaRPr lang="en-US" sz="2200" dirty="0">
              <a:latin typeface="Georgia"/>
              <a:cs typeface="Arial"/>
            </a:endParaRPr>
          </a:p>
        </p:txBody>
      </p:sp>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124" y="165515"/>
            <a:ext cx="11759731" cy="707886"/>
          </a:xfrm>
          <a:prstGeom prst="rect">
            <a:avLst/>
          </a:prstGeom>
          <a:noFill/>
        </p:spPr>
        <p:txBody>
          <a:bodyPr wrap="square" lIns="91440" tIns="45720" rIns="91440" bIns="45720" rtlCol="0" anchor="t">
            <a:spAutoFit/>
          </a:bodyPr>
          <a:lstStyle/>
          <a:p>
            <a:r>
              <a:rPr lang="en-US" sz="4000" dirty="0">
                <a:solidFill>
                  <a:schemeClr val="bg1"/>
                </a:solidFill>
                <a:effectLst>
                  <a:outerShdw blurRad="38100" dist="38100" dir="2700000" algn="tl">
                    <a:srgbClr val="000000">
                      <a:alpha val="43137"/>
                    </a:srgbClr>
                  </a:outerShdw>
                </a:effectLst>
                <a:latin typeface="Trade Gothic Next HvyCd"/>
              </a:rPr>
              <a:t>Preparing for Implementation of the Georgia's K12 Math </a:t>
            </a:r>
            <a:endParaRPr lang="en-US" sz="4000" dirty="0">
              <a:solidFill>
                <a:schemeClr val="bg1"/>
              </a:solidFill>
              <a:ea typeface="Calibri" panose="020F0502020204030204"/>
              <a:cs typeface="Calibri" panose="020F0502020204030204"/>
            </a:endParaRPr>
          </a:p>
        </p:txBody>
      </p:sp>
      <p:graphicFrame>
        <p:nvGraphicFramePr>
          <p:cNvPr id="5" name="Table 4">
            <a:extLst>
              <a:ext uri="{FF2B5EF4-FFF2-40B4-BE49-F238E27FC236}">
                <a16:creationId xmlns:a16="http://schemas.microsoft.com/office/drawing/2014/main" id="{5E855BFF-CD7B-6798-C4BB-FDD3D88A0BA0}"/>
              </a:ext>
            </a:extLst>
          </p:cNvPr>
          <p:cNvGraphicFramePr>
            <a:graphicFrameLocks noGrp="1"/>
          </p:cNvGraphicFramePr>
          <p:nvPr>
            <p:extLst>
              <p:ext uri="{D42A27DB-BD31-4B8C-83A1-F6EECF244321}">
                <p14:modId xmlns:p14="http://schemas.microsoft.com/office/powerpoint/2010/main" val="3770875293"/>
              </p:ext>
            </p:extLst>
          </p:nvPr>
        </p:nvGraphicFramePr>
        <p:xfrm>
          <a:off x="11010" y="822960"/>
          <a:ext cx="12169982" cy="5860327"/>
        </p:xfrm>
        <a:graphic>
          <a:graphicData uri="http://schemas.openxmlformats.org/drawingml/2006/table">
            <a:tbl>
              <a:tblPr firstRow="1" bandRow="1">
                <a:tableStyleId>{5C22544A-7EE6-4342-B048-85BDC9FD1C3A}</a:tableStyleId>
              </a:tblPr>
              <a:tblGrid>
                <a:gridCol w="1528341">
                  <a:extLst>
                    <a:ext uri="{9D8B030D-6E8A-4147-A177-3AD203B41FA5}">
                      <a16:colId xmlns:a16="http://schemas.microsoft.com/office/drawing/2014/main" val="2306048739"/>
                    </a:ext>
                  </a:extLst>
                </a:gridCol>
                <a:gridCol w="10641641">
                  <a:extLst>
                    <a:ext uri="{9D8B030D-6E8A-4147-A177-3AD203B41FA5}">
                      <a16:colId xmlns:a16="http://schemas.microsoft.com/office/drawing/2014/main" val="3075635811"/>
                    </a:ext>
                  </a:extLst>
                </a:gridCol>
              </a:tblGrid>
              <a:tr h="309489">
                <a:tc>
                  <a:txBody>
                    <a:bodyPr/>
                    <a:lstStyle/>
                    <a:p>
                      <a:pPr fontAlgn="base"/>
                      <a:r>
                        <a:rPr lang="en-US" sz="1400" b="1" dirty="0">
                          <a:solidFill>
                            <a:srgbClr val="FFFFFF"/>
                          </a:solidFill>
                          <a:effectLst/>
                          <a:latin typeface="Times New Roman"/>
                        </a:rPr>
                        <a:t>Dates </a:t>
                      </a:r>
                      <a:endParaRPr lang="en-US" b="1" dirty="0">
                        <a:solidFill>
                          <a:srgbClr val="FFFFFF"/>
                        </a:solidFill>
                        <a:effectLst/>
                        <a:latin typeface="Times New Roman"/>
                      </a:endParaRPr>
                    </a:p>
                  </a:txBody>
                  <a:tcPr>
                    <a:lnL w="9592" cap="flat" cmpd="sng" algn="ctr">
                      <a:solidFill>
                        <a:srgbClr val="FFFFFF"/>
                      </a:solidFill>
                      <a:prstDash val="solid"/>
                      <a:round/>
                      <a:headEnd type="none" w="med" len="med"/>
                      <a:tailEnd type="none" w="med" len="med"/>
                    </a:lnL>
                    <a:lnR w="9592" cap="flat" cmpd="sng" algn="ctr">
                      <a:solidFill>
                        <a:srgbClr val="FFFFFF"/>
                      </a:solidFill>
                      <a:prstDash val="solid"/>
                      <a:round/>
                      <a:headEnd type="none" w="med" len="med"/>
                      <a:tailEnd type="none" w="med" len="med"/>
                    </a:lnR>
                    <a:lnT w="9592" cap="flat" cmpd="sng" algn="ctr">
                      <a:solidFill>
                        <a:srgbClr val="FFFFFF"/>
                      </a:solidFill>
                      <a:prstDash val="solid"/>
                      <a:round/>
                      <a:headEnd type="none" w="med" len="med"/>
                      <a:tailEnd type="none" w="med" len="med"/>
                    </a:lnT>
                    <a:lnB w="9592" cap="flat" cmpd="sng" algn="ctr">
                      <a:solidFill>
                        <a:srgbClr val="FFFFFF"/>
                      </a:solidFill>
                      <a:prstDash val="solid"/>
                      <a:round/>
                      <a:headEnd type="none" w="med" len="med"/>
                      <a:tailEnd type="none" w="med" len="med"/>
                    </a:lnB>
                    <a:solidFill>
                      <a:srgbClr val="000000"/>
                    </a:solidFill>
                  </a:tcPr>
                </a:tc>
                <a:tc>
                  <a:txBody>
                    <a:bodyPr/>
                    <a:lstStyle/>
                    <a:p>
                      <a:pPr fontAlgn="auto"/>
                      <a:endParaRPr lang="en-US" sz="1400" b="1" dirty="0">
                        <a:solidFill>
                          <a:srgbClr val="FFFFFF"/>
                        </a:solidFill>
                        <a:effectLst/>
                        <a:latin typeface="Times New Roman" panose="02020603050405020304" pitchFamily="18" charset="0"/>
                      </a:endParaRPr>
                    </a:p>
                  </a:txBody>
                  <a:tcPr>
                    <a:lnL w="9592" cap="flat" cmpd="sng" algn="ctr">
                      <a:solidFill>
                        <a:srgbClr val="FFFFFF"/>
                      </a:solidFill>
                      <a:prstDash val="solid"/>
                      <a:round/>
                      <a:headEnd type="none" w="med" len="med"/>
                      <a:tailEnd type="none" w="med" len="med"/>
                    </a:lnL>
                    <a:lnR w="9592" cap="flat" cmpd="sng" algn="ctr">
                      <a:solidFill>
                        <a:srgbClr val="FFFFFF"/>
                      </a:solidFill>
                      <a:prstDash val="solid"/>
                      <a:round/>
                      <a:headEnd type="none" w="med" len="med"/>
                      <a:tailEnd type="none" w="med" len="med"/>
                    </a:lnR>
                    <a:lnT w="9592" cap="flat" cmpd="sng" algn="ctr">
                      <a:solidFill>
                        <a:srgbClr val="FFFFFF"/>
                      </a:solidFill>
                      <a:prstDash val="solid"/>
                      <a:round/>
                      <a:headEnd type="none" w="med" len="med"/>
                      <a:tailEnd type="none" w="med" len="med"/>
                    </a:lnT>
                    <a:lnB w="9592" cap="flat" cmpd="sng" algn="ctr">
                      <a:solidFill>
                        <a:srgbClr val="FFFFFF"/>
                      </a:solidFill>
                      <a:prstDash val="solid"/>
                      <a:round/>
                      <a:headEnd type="none" w="med" len="med"/>
                      <a:tailEnd type="none" w="med" len="med"/>
                    </a:lnB>
                    <a:solidFill>
                      <a:srgbClr val="000000"/>
                    </a:solidFill>
                  </a:tcPr>
                </a:tc>
                <a:extLst>
                  <a:ext uri="{0D108BD9-81ED-4DB2-BD59-A6C34878D82A}">
                    <a16:rowId xmlns:a16="http://schemas.microsoft.com/office/drawing/2014/main" val="1438669387"/>
                  </a:ext>
                </a:extLst>
              </a:tr>
              <a:tr h="742774">
                <a:tc>
                  <a:txBody>
                    <a:bodyPr/>
                    <a:lstStyle/>
                    <a:p>
                      <a:pPr fontAlgn="base"/>
                      <a:r>
                        <a:rPr lang="en-US" sz="1400" dirty="0">
                          <a:effectLst/>
                          <a:latin typeface="Times New Roman"/>
                        </a:rPr>
                        <a:t>August, November,</a:t>
                      </a:r>
                      <a:endParaRPr lang="en-US" dirty="0">
                        <a:effectLst/>
                        <a:latin typeface="Times New Roman"/>
                      </a:endParaRPr>
                    </a:p>
                    <a:p>
                      <a:pPr fontAlgn="base"/>
                      <a:r>
                        <a:rPr lang="en-US" sz="1400" dirty="0">
                          <a:effectLst/>
                          <a:latin typeface="Times New Roman"/>
                        </a:rPr>
                        <a:t>January, February </a:t>
                      </a:r>
                      <a:endParaRPr lang="en-US" dirty="0">
                        <a:effectLst/>
                        <a:latin typeface="Times New Roman"/>
                      </a:endParaRPr>
                    </a:p>
                  </a:txBody>
                  <a:tcPr>
                    <a:lnL w="9592" cap="flat" cmpd="sng" algn="ctr">
                      <a:solidFill>
                        <a:srgbClr val="FFFFFF"/>
                      </a:solidFill>
                      <a:prstDash val="solid"/>
                      <a:round/>
                      <a:headEnd type="none" w="med" len="med"/>
                      <a:tailEnd type="none" w="med" len="med"/>
                    </a:lnL>
                    <a:lnR w="9592" cap="flat" cmpd="sng" algn="ctr">
                      <a:solidFill>
                        <a:srgbClr val="FFFFFF"/>
                      </a:solidFill>
                      <a:prstDash val="solid"/>
                      <a:round/>
                      <a:headEnd type="none" w="med" len="med"/>
                      <a:tailEnd type="none" w="med" len="med"/>
                    </a:lnR>
                    <a:lnT w="9592" cap="flat" cmpd="sng" algn="ctr">
                      <a:solidFill>
                        <a:srgbClr val="FFFFFF"/>
                      </a:solidFill>
                      <a:prstDash val="solid"/>
                      <a:round/>
                      <a:headEnd type="none" w="med" len="med"/>
                      <a:tailEnd type="none" w="med" len="med"/>
                    </a:lnT>
                    <a:lnB w="9592" cap="flat" cmpd="sng" algn="ctr">
                      <a:solidFill>
                        <a:srgbClr val="FFFFFF"/>
                      </a:solidFill>
                      <a:prstDash val="solid"/>
                      <a:round/>
                      <a:headEnd type="none" w="med" len="med"/>
                      <a:tailEnd type="none" w="med" len="med"/>
                    </a:lnB>
                    <a:solidFill>
                      <a:srgbClr val="CBCBCB"/>
                    </a:solidFill>
                  </a:tcPr>
                </a:tc>
                <a:tc>
                  <a:txBody>
                    <a:bodyPr/>
                    <a:lstStyle/>
                    <a:p>
                      <a:pPr fontAlgn="base"/>
                      <a:r>
                        <a:rPr lang="en-US" sz="1400" b="1" dirty="0">
                          <a:effectLst/>
                          <a:latin typeface="Times New Roman"/>
                        </a:rPr>
                        <a:t>K-12 Math Consortium </a:t>
                      </a:r>
                      <a:r>
                        <a:rPr lang="en-US" sz="1400" dirty="0">
                          <a:effectLst/>
                          <a:latin typeface="Times New Roman"/>
                        </a:rPr>
                        <a:t>– Middle Georgia RESA- Academic Coaches, District Coaches, Teachers</a:t>
                      </a:r>
                      <a:endParaRPr lang="en-US" dirty="0">
                        <a:effectLst/>
                        <a:latin typeface="Times New Roman"/>
                      </a:endParaRPr>
                    </a:p>
                    <a:p>
                      <a:pPr fontAlgn="base"/>
                      <a:r>
                        <a:rPr lang="en-US" sz="1400" dirty="0">
                          <a:effectLst/>
                          <a:latin typeface="Times New Roman"/>
                        </a:rPr>
                        <a:t>Participants learned about the new math standards with a focus on mathematical modeling, statical reasoning, implementation of instructional tasks.</a:t>
                      </a:r>
                      <a:endParaRPr lang="en-US" dirty="0">
                        <a:effectLst/>
                        <a:latin typeface="Times New Roman"/>
                      </a:endParaRPr>
                    </a:p>
                  </a:txBody>
                  <a:tcPr>
                    <a:lnL w="9592" cap="flat" cmpd="sng" algn="ctr">
                      <a:solidFill>
                        <a:srgbClr val="FFFFFF"/>
                      </a:solidFill>
                      <a:prstDash val="solid"/>
                      <a:round/>
                      <a:headEnd type="none" w="med" len="med"/>
                      <a:tailEnd type="none" w="med" len="med"/>
                    </a:lnL>
                    <a:lnR w="9592" cap="flat" cmpd="sng" algn="ctr">
                      <a:solidFill>
                        <a:srgbClr val="FFFFFF"/>
                      </a:solidFill>
                      <a:prstDash val="solid"/>
                      <a:round/>
                      <a:headEnd type="none" w="med" len="med"/>
                      <a:tailEnd type="none" w="med" len="med"/>
                    </a:lnR>
                    <a:lnT w="9592" cap="flat" cmpd="sng" algn="ctr">
                      <a:solidFill>
                        <a:srgbClr val="FFFFFF"/>
                      </a:solidFill>
                      <a:prstDash val="solid"/>
                      <a:round/>
                      <a:headEnd type="none" w="med" len="med"/>
                      <a:tailEnd type="none" w="med" len="med"/>
                    </a:lnT>
                    <a:lnB w="9592" cap="flat" cmpd="sng" algn="ctr">
                      <a:solidFill>
                        <a:srgbClr val="FFFFFF"/>
                      </a:solidFill>
                      <a:prstDash val="solid"/>
                      <a:round/>
                      <a:headEnd type="none" w="med" len="med"/>
                      <a:tailEnd type="none" w="med" len="med"/>
                    </a:lnB>
                    <a:solidFill>
                      <a:srgbClr val="CBCBCB"/>
                    </a:solidFill>
                  </a:tcPr>
                </a:tc>
                <a:extLst>
                  <a:ext uri="{0D108BD9-81ED-4DB2-BD59-A6C34878D82A}">
                    <a16:rowId xmlns:a16="http://schemas.microsoft.com/office/drawing/2014/main" val="1006531640"/>
                  </a:ext>
                </a:extLst>
              </a:tr>
              <a:tr h="742774">
                <a:tc>
                  <a:txBody>
                    <a:bodyPr/>
                    <a:lstStyle/>
                    <a:p>
                      <a:pPr fontAlgn="base"/>
                      <a:r>
                        <a:rPr lang="en-US" sz="1400" dirty="0">
                          <a:effectLst/>
                          <a:latin typeface="Times New Roman"/>
                        </a:rPr>
                        <a:t>October </a:t>
                      </a:r>
                      <a:endParaRPr lang="en-US" dirty="0">
                        <a:effectLst/>
                        <a:latin typeface="Times New Roman"/>
                      </a:endParaRPr>
                    </a:p>
                  </a:txBody>
                  <a:tcPr>
                    <a:lnL w="9592" cap="flat" cmpd="sng" algn="ctr">
                      <a:solidFill>
                        <a:srgbClr val="FFFFFF"/>
                      </a:solidFill>
                      <a:prstDash val="solid"/>
                      <a:round/>
                      <a:headEnd type="none" w="med" len="med"/>
                      <a:tailEnd type="none" w="med" len="med"/>
                    </a:lnL>
                    <a:lnR w="9592" cap="flat" cmpd="sng" algn="ctr">
                      <a:solidFill>
                        <a:srgbClr val="FFFFFF"/>
                      </a:solidFill>
                      <a:prstDash val="solid"/>
                      <a:round/>
                      <a:headEnd type="none" w="med" len="med"/>
                      <a:tailEnd type="none" w="med" len="med"/>
                    </a:lnR>
                    <a:lnT w="9592" cap="flat" cmpd="sng" algn="ctr">
                      <a:solidFill>
                        <a:srgbClr val="FFFFFF"/>
                      </a:solidFill>
                      <a:prstDash val="solid"/>
                      <a:round/>
                      <a:headEnd type="none" w="med" len="med"/>
                      <a:tailEnd type="none" w="med" len="med"/>
                    </a:lnT>
                    <a:lnB w="9592" cap="flat" cmpd="sng" algn="ctr">
                      <a:solidFill>
                        <a:srgbClr val="FFFFFF"/>
                      </a:solidFill>
                      <a:prstDash val="solid"/>
                      <a:round/>
                      <a:headEnd type="none" w="med" len="med"/>
                      <a:tailEnd type="none" w="med" len="med"/>
                    </a:lnB>
                    <a:solidFill>
                      <a:srgbClr val="E7E7E7"/>
                    </a:solidFill>
                  </a:tcPr>
                </a:tc>
                <a:tc>
                  <a:txBody>
                    <a:bodyPr/>
                    <a:lstStyle/>
                    <a:p>
                      <a:pPr fontAlgn="base"/>
                      <a:r>
                        <a:rPr lang="en-US" sz="1400" b="1" dirty="0">
                          <a:effectLst/>
                          <a:latin typeface="Times New Roman"/>
                        </a:rPr>
                        <a:t>Georgia Council of Teachers of Mathematics ( GCTM) –Math Teacher Conference </a:t>
                      </a:r>
                      <a:endParaRPr lang="en-US" dirty="0">
                        <a:effectLst/>
                        <a:latin typeface="Times New Roman"/>
                      </a:endParaRPr>
                    </a:p>
                    <a:p>
                      <a:pPr fontAlgn="base"/>
                      <a:r>
                        <a:rPr lang="en-US" sz="1400" dirty="0">
                          <a:effectLst/>
                          <a:latin typeface="Times New Roman"/>
                        </a:rPr>
                        <a:t>Each school was able to send 2 teachers to attend.</a:t>
                      </a:r>
                      <a:endParaRPr lang="en-US" dirty="0">
                        <a:effectLst/>
                        <a:latin typeface="Times New Roman"/>
                      </a:endParaRPr>
                    </a:p>
                    <a:p>
                      <a:pPr fontAlgn="base"/>
                      <a:r>
                        <a:rPr lang="en-US" sz="1400" dirty="0">
                          <a:effectLst/>
                          <a:latin typeface="Times New Roman"/>
                        </a:rPr>
                        <a:t>Techers were able to attend sessions presented by the GaDOE on the new mathematic standards.</a:t>
                      </a:r>
                      <a:endParaRPr lang="en-US" dirty="0">
                        <a:effectLst/>
                        <a:latin typeface="Times New Roman"/>
                      </a:endParaRPr>
                    </a:p>
                  </a:txBody>
                  <a:tcPr>
                    <a:lnL w="9592" cap="flat" cmpd="sng" algn="ctr">
                      <a:solidFill>
                        <a:srgbClr val="FFFFFF"/>
                      </a:solidFill>
                      <a:prstDash val="solid"/>
                      <a:round/>
                      <a:headEnd type="none" w="med" len="med"/>
                      <a:tailEnd type="none" w="med" len="med"/>
                    </a:lnL>
                    <a:lnR w="9592" cap="flat" cmpd="sng" algn="ctr">
                      <a:solidFill>
                        <a:srgbClr val="FFFFFF"/>
                      </a:solidFill>
                      <a:prstDash val="solid"/>
                      <a:round/>
                      <a:headEnd type="none" w="med" len="med"/>
                      <a:tailEnd type="none" w="med" len="med"/>
                    </a:lnR>
                    <a:lnT w="9592" cap="flat" cmpd="sng" algn="ctr">
                      <a:solidFill>
                        <a:srgbClr val="FFFFFF"/>
                      </a:solidFill>
                      <a:prstDash val="solid"/>
                      <a:round/>
                      <a:headEnd type="none" w="med" len="med"/>
                      <a:tailEnd type="none" w="med" len="med"/>
                    </a:lnT>
                    <a:lnB w="9592" cap="flat" cmpd="sng" algn="ctr">
                      <a:solidFill>
                        <a:srgbClr val="FFFFFF"/>
                      </a:solidFill>
                      <a:prstDash val="solid"/>
                      <a:round/>
                      <a:headEnd type="none" w="med" len="med"/>
                      <a:tailEnd type="none" w="med" len="med"/>
                    </a:lnB>
                    <a:solidFill>
                      <a:srgbClr val="E7E7E7"/>
                    </a:solidFill>
                  </a:tcPr>
                </a:tc>
                <a:extLst>
                  <a:ext uri="{0D108BD9-81ED-4DB2-BD59-A6C34878D82A}">
                    <a16:rowId xmlns:a16="http://schemas.microsoft.com/office/drawing/2014/main" val="3363004143"/>
                  </a:ext>
                </a:extLst>
              </a:tr>
              <a:tr h="526132">
                <a:tc>
                  <a:txBody>
                    <a:bodyPr/>
                    <a:lstStyle/>
                    <a:p>
                      <a:pPr fontAlgn="base"/>
                      <a:r>
                        <a:rPr lang="en-US" sz="1400" dirty="0">
                          <a:effectLst/>
                          <a:latin typeface="Times New Roman"/>
                        </a:rPr>
                        <a:t>January </a:t>
                      </a:r>
                      <a:endParaRPr lang="en-US" dirty="0">
                        <a:effectLst/>
                        <a:latin typeface="Times New Roman"/>
                      </a:endParaRPr>
                    </a:p>
                  </a:txBody>
                  <a:tcPr>
                    <a:lnL w="9592" cap="flat" cmpd="sng" algn="ctr">
                      <a:solidFill>
                        <a:srgbClr val="FFFFFF"/>
                      </a:solidFill>
                      <a:prstDash val="solid"/>
                      <a:round/>
                      <a:headEnd type="none" w="med" len="med"/>
                      <a:tailEnd type="none" w="med" len="med"/>
                    </a:lnL>
                    <a:lnR w="9592" cap="flat" cmpd="sng" algn="ctr">
                      <a:solidFill>
                        <a:srgbClr val="FFFFFF"/>
                      </a:solidFill>
                      <a:prstDash val="solid"/>
                      <a:round/>
                      <a:headEnd type="none" w="med" len="med"/>
                      <a:tailEnd type="none" w="med" len="med"/>
                    </a:lnR>
                    <a:lnT w="9592" cap="flat" cmpd="sng" algn="ctr">
                      <a:solidFill>
                        <a:srgbClr val="FFFFFF"/>
                      </a:solidFill>
                      <a:prstDash val="solid"/>
                      <a:round/>
                      <a:headEnd type="none" w="med" len="med"/>
                      <a:tailEnd type="none" w="med" len="med"/>
                    </a:lnT>
                    <a:lnB w="9592" cap="flat" cmpd="sng" algn="ctr">
                      <a:solidFill>
                        <a:srgbClr val="FFFFFF"/>
                      </a:solidFill>
                      <a:prstDash val="solid"/>
                      <a:round/>
                      <a:headEnd type="none" w="med" len="med"/>
                      <a:tailEnd type="none" w="med" len="med"/>
                    </a:lnB>
                    <a:solidFill>
                      <a:srgbClr val="CBCBCB"/>
                    </a:solidFill>
                  </a:tcPr>
                </a:tc>
                <a:tc>
                  <a:txBody>
                    <a:bodyPr/>
                    <a:lstStyle/>
                    <a:p>
                      <a:pPr fontAlgn="base"/>
                      <a:r>
                        <a:rPr lang="en-US" sz="1400" b="1" dirty="0">
                          <a:effectLst/>
                          <a:latin typeface="Times New Roman"/>
                        </a:rPr>
                        <a:t>Metro RESA- Mathematics Professional Learning Series</a:t>
                      </a:r>
                      <a:endParaRPr lang="en-US" dirty="0">
                        <a:effectLst/>
                        <a:latin typeface="Times New Roman"/>
                      </a:endParaRPr>
                    </a:p>
                    <a:p>
                      <a:pPr fontAlgn="base"/>
                      <a:r>
                        <a:rPr lang="en-US" sz="1400" dirty="0">
                          <a:effectLst/>
                          <a:latin typeface="Times New Roman"/>
                        </a:rPr>
                        <a:t>Each school was able to send 2 teachers per grade level.</a:t>
                      </a:r>
                      <a:endParaRPr lang="en-US" dirty="0">
                        <a:effectLst/>
                        <a:latin typeface="Times New Roman"/>
                      </a:endParaRPr>
                    </a:p>
                  </a:txBody>
                  <a:tcPr>
                    <a:lnL w="9592" cap="flat" cmpd="sng" algn="ctr">
                      <a:solidFill>
                        <a:srgbClr val="FFFFFF"/>
                      </a:solidFill>
                      <a:prstDash val="solid"/>
                      <a:round/>
                      <a:headEnd type="none" w="med" len="med"/>
                      <a:tailEnd type="none" w="med" len="med"/>
                    </a:lnL>
                    <a:lnR w="9592" cap="flat" cmpd="sng" algn="ctr">
                      <a:solidFill>
                        <a:srgbClr val="FFFFFF"/>
                      </a:solidFill>
                      <a:prstDash val="solid"/>
                      <a:round/>
                      <a:headEnd type="none" w="med" len="med"/>
                      <a:tailEnd type="none" w="med" len="med"/>
                    </a:lnR>
                    <a:lnT w="9592" cap="flat" cmpd="sng" algn="ctr">
                      <a:solidFill>
                        <a:srgbClr val="FFFFFF"/>
                      </a:solidFill>
                      <a:prstDash val="solid"/>
                      <a:round/>
                      <a:headEnd type="none" w="med" len="med"/>
                      <a:tailEnd type="none" w="med" len="med"/>
                    </a:lnT>
                    <a:lnB w="9592" cap="flat" cmpd="sng" algn="ctr">
                      <a:solidFill>
                        <a:srgbClr val="FFFFFF"/>
                      </a:solidFill>
                      <a:prstDash val="solid"/>
                      <a:round/>
                      <a:headEnd type="none" w="med" len="med"/>
                      <a:tailEnd type="none" w="med" len="med"/>
                    </a:lnB>
                    <a:solidFill>
                      <a:srgbClr val="CBCBCB"/>
                    </a:solidFill>
                  </a:tcPr>
                </a:tc>
                <a:extLst>
                  <a:ext uri="{0D108BD9-81ED-4DB2-BD59-A6C34878D82A}">
                    <a16:rowId xmlns:a16="http://schemas.microsoft.com/office/drawing/2014/main" val="1972782037"/>
                  </a:ext>
                </a:extLst>
              </a:tr>
              <a:tr h="742774">
                <a:tc>
                  <a:txBody>
                    <a:bodyPr/>
                    <a:lstStyle/>
                    <a:p>
                      <a:pPr fontAlgn="base"/>
                      <a:r>
                        <a:rPr lang="en-US" sz="1400" dirty="0">
                          <a:effectLst/>
                          <a:latin typeface="Times New Roman"/>
                        </a:rPr>
                        <a:t>February </a:t>
                      </a:r>
                      <a:endParaRPr lang="en-US" dirty="0">
                        <a:effectLst/>
                        <a:latin typeface="Times New Roman"/>
                      </a:endParaRPr>
                    </a:p>
                  </a:txBody>
                  <a:tcPr>
                    <a:lnL w="9592" cap="flat" cmpd="sng" algn="ctr">
                      <a:solidFill>
                        <a:srgbClr val="FFFFFF"/>
                      </a:solidFill>
                      <a:prstDash val="solid"/>
                      <a:round/>
                      <a:headEnd type="none" w="med" len="med"/>
                      <a:tailEnd type="none" w="med" len="med"/>
                    </a:lnL>
                    <a:lnR w="9592" cap="flat" cmpd="sng" algn="ctr">
                      <a:solidFill>
                        <a:srgbClr val="FFFFFF"/>
                      </a:solidFill>
                      <a:prstDash val="solid"/>
                      <a:round/>
                      <a:headEnd type="none" w="med" len="med"/>
                      <a:tailEnd type="none" w="med" len="med"/>
                    </a:lnR>
                    <a:lnT w="9592" cap="flat" cmpd="sng" algn="ctr">
                      <a:solidFill>
                        <a:srgbClr val="FFFFFF"/>
                      </a:solidFill>
                      <a:prstDash val="solid"/>
                      <a:round/>
                      <a:headEnd type="none" w="med" len="med"/>
                      <a:tailEnd type="none" w="med" len="med"/>
                    </a:lnT>
                    <a:lnB w="9592" cap="flat" cmpd="sng" algn="ctr">
                      <a:solidFill>
                        <a:srgbClr val="FFFFFF"/>
                      </a:solidFill>
                      <a:prstDash val="solid"/>
                      <a:round/>
                      <a:headEnd type="none" w="med" len="med"/>
                      <a:tailEnd type="none" w="med" len="med"/>
                    </a:lnB>
                    <a:solidFill>
                      <a:srgbClr val="E7E7E7"/>
                    </a:solidFill>
                  </a:tcPr>
                </a:tc>
                <a:tc>
                  <a:txBody>
                    <a:bodyPr/>
                    <a:lstStyle/>
                    <a:p>
                      <a:pPr fontAlgn="base"/>
                      <a:r>
                        <a:rPr lang="en-US" sz="1400" b="1" dirty="0">
                          <a:effectLst/>
                          <a:latin typeface="Times New Roman"/>
                        </a:rPr>
                        <a:t>Coaches Clinic </a:t>
                      </a:r>
                      <a:r>
                        <a:rPr lang="en-US" sz="1400" dirty="0">
                          <a:effectLst/>
                          <a:latin typeface="Times New Roman"/>
                        </a:rPr>
                        <a:t> Academic Coaches </a:t>
                      </a:r>
                      <a:endParaRPr lang="en-US" dirty="0">
                        <a:effectLst/>
                        <a:latin typeface="Times New Roman"/>
                      </a:endParaRPr>
                    </a:p>
                    <a:p>
                      <a:pPr fontAlgn="base"/>
                      <a:r>
                        <a:rPr lang="en-US" sz="1400" dirty="0">
                          <a:effectLst/>
                          <a:latin typeface="Times New Roman"/>
                        </a:rPr>
                        <a:t>Overview of available resources and next step to review with teachers: Explanation of Changes, Glossary, Transition Document, Comprehensive Grade level overview.</a:t>
                      </a:r>
                      <a:endParaRPr lang="en-US" dirty="0">
                        <a:effectLst/>
                        <a:latin typeface="Times New Roman"/>
                      </a:endParaRPr>
                    </a:p>
                  </a:txBody>
                  <a:tcPr>
                    <a:lnL w="9592" cap="flat" cmpd="sng" algn="ctr">
                      <a:solidFill>
                        <a:srgbClr val="FFFFFF"/>
                      </a:solidFill>
                      <a:prstDash val="solid"/>
                      <a:round/>
                      <a:headEnd type="none" w="med" len="med"/>
                      <a:tailEnd type="none" w="med" len="med"/>
                    </a:lnL>
                    <a:lnR w="9592" cap="flat" cmpd="sng" algn="ctr">
                      <a:solidFill>
                        <a:srgbClr val="FFFFFF"/>
                      </a:solidFill>
                      <a:prstDash val="solid"/>
                      <a:round/>
                      <a:headEnd type="none" w="med" len="med"/>
                      <a:tailEnd type="none" w="med" len="med"/>
                    </a:lnR>
                    <a:lnT w="9592" cap="flat" cmpd="sng" algn="ctr">
                      <a:solidFill>
                        <a:srgbClr val="FFFFFF"/>
                      </a:solidFill>
                      <a:prstDash val="solid"/>
                      <a:round/>
                      <a:headEnd type="none" w="med" len="med"/>
                      <a:tailEnd type="none" w="med" len="med"/>
                    </a:lnT>
                    <a:lnB w="9592" cap="flat" cmpd="sng" algn="ctr">
                      <a:solidFill>
                        <a:srgbClr val="FFFFFF"/>
                      </a:solidFill>
                      <a:prstDash val="solid"/>
                      <a:round/>
                      <a:headEnd type="none" w="med" len="med"/>
                      <a:tailEnd type="none" w="med" len="med"/>
                    </a:lnB>
                    <a:solidFill>
                      <a:srgbClr val="E7E7E7"/>
                    </a:solidFill>
                  </a:tcPr>
                </a:tc>
                <a:extLst>
                  <a:ext uri="{0D108BD9-81ED-4DB2-BD59-A6C34878D82A}">
                    <a16:rowId xmlns:a16="http://schemas.microsoft.com/office/drawing/2014/main" val="2481475901"/>
                  </a:ext>
                </a:extLst>
              </a:tr>
              <a:tr h="742774">
                <a:tc>
                  <a:txBody>
                    <a:bodyPr/>
                    <a:lstStyle/>
                    <a:p>
                      <a:pPr fontAlgn="base"/>
                      <a:r>
                        <a:rPr lang="en-US" sz="1400" dirty="0">
                          <a:effectLst/>
                          <a:latin typeface="Times New Roman"/>
                        </a:rPr>
                        <a:t>April </a:t>
                      </a:r>
                      <a:endParaRPr lang="en-US" dirty="0">
                        <a:effectLst/>
                        <a:latin typeface="Times New Roman"/>
                      </a:endParaRPr>
                    </a:p>
                  </a:txBody>
                  <a:tcPr>
                    <a:lnL w="9592" cap="flat" cmpd="sng" algn="ctr">
                      <a:solidFill>
                        <a:srgbClr val="FFFFFF"/>
                      </a:solidFill>
                      <a:prstDash val="solid"/>
                      <a:round/>
                      <a:headEnd type="none" w="med" len="med"/>
                      <a:tailEnd type="none" w="med" len="med"/>
                    </a:lnL>
                    <a:lnR w="9592" cap="flat" cmpd="sng" algn="ctr">
                      <a:solidFill>
                        <a:srgbClr val="FFFFFF"/>
                      </a:solidFill>
                      <a:prstDash val="solid"/>
                      <a:round/>
                      <a:headEnd type="none" w="med" len="med"/>
                      <a:tailEnd type="none" w="med" len="med"/>
                    </a:lnR>
                    <a:lnT w="9592" cap="flat" cmpd="sng" algn="ctr">
                      <a:solidFill>
                        <a:srgbClr val="FFFFFF"/>
                      </a:solidFill>
                      <a:prstDash val="solid"/>
                      <a:round/>
                      <a:headEnd type="none" w="med" len="med"/>
                      <a:tailEnd type="none" w="med" len="med"/>
                    </a:lnT>
                    <a:lnB w="9592" cap="flat" cmpd="sng" algn="ctr">
                      <a:solidFill>
                        <a:srgbClr val="FFFFFF"/>
                      </a:solidFill>
                      <a:prstDash val="solid"/>
                      <a:round/>
                      <a:headEnd type="none" w="med" len="med"/>
                      <a:tailEnd type="none" w="med" len="med"/>
                    </a:lnB>
                    <a:solidFill>
                      <a:srgbClr val="CBCBCB"/>
                    </a:solidFill>
                  </a:tcPr>
                </a:tc>
                <a:tc>
                  <a:txBody>
                    <a:bodyPr/>
                    <a:lstStyle/>
                    <a:p>
                      <a:pPr fontAlgn="base"/>
                      <a:r>
                        <a:rPr lang="en-US" sz="1400" b="1" dirty="0">
                          <a:effectLst/>
                          <a:latin typeface="Times New Roman"/>
                        </a:rPr>
                        <a:t>K-12 New Standards Overview </a:t>
                      </a:r>
                      <a:endParaRPr lang="en-US" sz="1400" dirty="0">
                        <a:effectLst/>
                        <a:latin typeface="Times New Roman"/>
                      </a:endParaRPr>
                    </a:p>
                    <a:p>
                      <a:pPr fontAlgn="base"/>
                      <a:r>
                        <a:rPr lang="en-US" sz="1400" dirty="0">
                          <a:effectLst/>
                          <a:latin typeface="Times New Roman"/>
                        </a:rPr>
                        <a:t>Teachers were invited to participate in an instructional learning plan and planning for implementation of the new Georgia’s K-12 Mathematics Standards. Teachers also reviewed all available resources by the GaDOE.</a:t>
                      </a:r>
                      <a:endParaRPr lang="en-US" dirty="0">
                        <a:effectLst/>
                        <a:latin typeface="Times New Roman"/>
                      </a:endParaRPr>
                    </a:p>
                  </a:txBody>
                  <a:tcPr>
                    <a:lnL w="9592" cap="flat" cmpd="sng" algn="ctr">
                      <a:solidFill>
                        <a:srgbClr val="FFFFFF"/>
                      </a:solidFill>
                      <a:prstDash val="solid"/>
                      <a:round/>
                      <a:headEnd type="none" w="med" len="med"/>
                      <a:tailEnd type="none" w="med" len="med"/>
                    </a:lnL>
                    <a:lnR w="9592" cap="flat" cmpd="sng" algn="ctr">
                      <a:solidFill>
                        <a:srgbClr val="FFFFFF"/>
                      </a:solidFill>
                      <a:prstDash val="solid"/>
                      <a:round/>
                      <a:headEnd type="none" w="med" len="med"/>
                      <a:tailEnd type="none" w="med" len="med"/>
                    </a:lnR>
                    <a:lnT w="9592" cap="flat" cmpd="sng" algn="ctr">
                      <a:solidFill>
                        <a:srgbClr val="FFFFFF"/>
                      </a:solidFill>
                      <a:prstDash val="solid"/>
                      <a:round/>
                      <a:headEnd type="none" w="med" len="med"/>
                      <a:tailEnd type="none" w="med" len="med"/>
                    </a:lnT>
                    <a:lnB w="9592" cap="flat" cmpd="sng" algn="ctr">
                      <a:solidFill>
                        <a:srgbClr val="FFFFFF"/>
                      </a:solidFill>
                      <a:prstDash val="solid"/>
                      <a:round/>
                      <a:headEnd type="none" w="med" len="med"/>
                      <a:tailEnd type="none" w="med" len="med"/>
                    </a:lnB>
                    <a:solidFill>
                      <a:srgbClr val="CBCBCB"/>
                    </a:solidFill>
                  </a:tcPr>
                </a:tc>
                <a:extLst>
                  <a:ext uri="{0D108BD9-81ED-4DB2-BD59-A6C34878D82A}">
                    <a16:rowId xmlns:a16="http://schemas.microsoft.com/office/drawing/2014/main" val="3588948098"/>
                  </a:ext>
                </a:extLst>
              </a:tr>
              <a:tr h="1001346">
                <a:tc>
                  <a:txBody>
                    <a:bodyPr/>
                    <a:lstStyle/>
                    <a:p>
                      <a:pPr fontAlgn="base"/>
                      <a:r>
                        <a:rPr lang="en-US" sz="1400" dirty="0">
                          <a:effectLst/>
                          <a:latin typeface="Times New Roman"/>
                        </a:rPr>
                        <a:t>May</a:t>
                      </a:r>
                      <a:endParaRPr lang="en-US" dirty="0">
                        <a:effectLst/>
                        <a:latin typeface="Times New Roman"/>
                      </a:endParaRPr>
                    </a:p>
                  </a:txBody>
                  <a:tcPr>
                    <a:lnL w="9592" cap="flat" cmpd="sng" algn="ctr">
                      <a:solidFill>
                        <a:srgbClr val="FFFFFF"/>
                      </a:solidFill>
                      <a:prstDash val="solid"/>
                      <a:round/>
                      <a:headEnd type="none" w="med" len="med"/>
                      <a:tailEnd type="none" w="med" len="med"/>
                    </a:lnL>
                    <a:lnR w="9592" cap="flat" cmpd="sng" algn="ctr">
                      <a:solidFill>
                        <a:srgbClr val="FFFFFF"/>
                      </a:solidFill>
                      <a:prstDash val="solid"/>
                      <a:round/>
                      <a:headEnd type="none" w="med" len="med"/>
                      <a:tailEnd type="none" w="med" len="med"/>
                    </a:lnR>
                    <a:lnT w="9592" cap="flat" cmpd="sng" algn="ctr">
                      <a:solidFill>
                        <a:srgbClr val="FFFFFF"/>
                      </a:solidFill>
                      <a:prstDash val="solid"/>
                      <a:round/>
                      <a:headEnd type="none" w="med" len="med"/>
                      <a:tailEnd type="none" w="med" len="med"/>
                    </a:lnT>
                    <a:lnB w="9592" cap="flat" cmpd="sng" algn="ctr">
                      <a:solidFill>
                        <a:srgbClr val="FFFFFF"/>
                      </a:solidFill>
                      <a:prstDash val="solid"/>
                      <a:round/>
                      <a:headEnd type="none" w="med" len="med"/>
                      <a:tailEnd type="none" w="med" len="med"/>
                    </a:lnB>
                    <a:solidFill>
                      <a:srgbClr val="E7E7E7"/>
                    </a:solidFill>
                  </a:tcPr>
                </a:tc>
                <a:tc>
                  <a:txBody>
                    <a:bodyPr/>
                    <a:lstStyle/>
                    <a:p>
                      <a:pPr fontAlgn="base"/>
                      <a:r>
                        <a:rPr lang="en-US" sz="1400" b="1" dirty="0">
                          <a:effectLst/>
                          <a:latin typeface="Times New Roman"/>
                        </a:rPr>
                        <a:t>Mathematical Modeling </a:t>
                      </a:r>
                      <a:endParaRPr lang="en-US" sz="1400" dirty="0">
                        <a:effectLst/>
                        <a:latin typeface="Times New Roman"/>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400" dirty="0">
                          <a:effectLst/>
                          <a:latin typeface="Times New Roman"/>
                        </a:rPr>
                        <a:t>Teachers participated in a small group setting with their grade level teams to understand mathematical modeling and how it should be implemented in math for next year. Teacher will plan for implementation of Unit 1 Instructional Learning Plans for next school year. Teacher will plan for implementation of Unit 1 Instructional Learning Plans for next school year.</a:t>
                      </a:r>
                    </a:p>
                  </a:txBody>
                  <a:tcPr>
                    <a:lnL w="9592" cap="flat" cmpd="sng" algn="ctr">
                      <a:solidFill>
                        <a:srgbClr val="FFFFFF"/>
                      </a:solidFill>
                      <a:prstDash val="solid"/>
                      <a:round/>
                      <a:headEnd type="none" w="med" len="med"/>
                      <a:tailEnd type="none" w="med" len="med"/>
                    </a:lnL>
                    <a:lnR w="9592" cap="flat" cmpd="sng" algn="ctr">
                      <a:solidFill>
                        <a:srgbClr val="FFFFFF"/>
                      </a:solidFill>
                      <a:prstDash val="solid"/>
                      <a:round/>
                      <a:headEnd type="none" w="med" len="med"/>
                      <a:tailEnd type="none" w="med" len="med"/>
                    </a:lnR>
                    <a:lnT w="9592" cap="flat" cmpd="sng" algn="ctr">
                      <a:solidFill>
                        <a:srgbClr val="FFFFFF"/>
                      </a:solidFill>
                      <a:prstDash val="solid"/>
                      <a:round/>
                      <a:headEnd type="none" w="med" len="med"/>
                      <a:tailEnd type="none" w="med" len="med"/>
                    </a:lnT>
                    <a:lnB w="9592" cap="flat" cmpd="sng" algn="ctr">
                      <a:solidFill>
                        <a:srgbClr val="FFFFFF"/>
                      </a:solidFill>
                      <a:prstDash val="solid"/>
                      <a:round/>
                      <a:headEnd type="none" w="med" len="med"/>
                      <a:tailEnd type="none" w="med" len="med"/>
                    </a:lnB>
                    <a:solidFill>
                      <a:srgbClr val="E7E7E7"/>
                    </a:solidFill>
                  </a:tcPr>
                </a:tc>
                <a:extLst>
                  <a:ext uri="{0D108BD9-81ED-4DB2-BD59-A6C34878D82A}">
                    <a16:rowId xmlns:a16="http://schemas.microsoft.com/office/drawing/2014/main" val="2468287476"/>
                  </a:ext>
                </a:extLst>
              </a:tr>
              <a:tr h="526132">
                <a:tc>
                  <a:txBody>
                    <a:bodyPr/>
                    <a:lstStyle/>
                    <a:p>
                      <a:pPr fontAlgn="base"/>
                      <a:r>
                        <a:rPr lang="en-US" sz="1400" dirty="0">
                          <a:effectLst/>
                          <a:latin typeface="Times New Roman"/>
                        </a:rPr>
                        <a:t>July </a:t>
                      </a:r>
                      <a:endParaRPr lang="en-US" dirty="0">
                        <a:effectLst/>
                        <a:latin typeface="Times New Roman"/>
                      </a:endParaRPr>
                    </a:p>
                  </a:txBody>
                  <a:tcPr>
                    <a:lnL w="9592" cap="flat" cmpd="sng" algn="ctr">
                      <a:solidFill>
                        <a:srgbClr val="FFFFFF"/>
                      </a:solidFill>
                      <a:prstDash val="solid"/>
                      <a:round/>
                      <a:headEnd type="none" w="med" len="med"/>
                      <a:tailEnd type="none" w="med" len="med"/>
                    </a:lnL>
                    <a:lnR w="9592" cap="flat" cmpd="sng" algn="ctr">
                      <a:solidFill>
                        <a:srgbClr val="FFFFFF"/>
                      </a:solidFill>
                      <a:prstDash val="solid"/>
                      <a:round/>
                      <a:headEnd type="none" w="med" len="med"/>
                      <a:tailEnd type="none" w="med" len="med"/>
                    </a:lnR>
                    <a:lnT w="9592" cap="flat" cmpd="sng" algn="ctr">
                      <a:solidFill>
                        <a:srgbClr val="FFFFFF"/>
                      </a:solidFill>
                      <a:prstDash val="solid"/>
                      <a:round/>
                      <a:headEnd type="none" w="med" len="med"/>
                      <a:tailEnd type="none" w="med" len="med"/>
                    </a:lnT>
                    <a:lnB w="9592" cap="flat" cmpd="sng" algn="ctr">
                      <a:solidFill>
                        <a:srgbClr val="FFFFFF"/>
                      </a:solidFill>
                      <a:prstDash val="solid"/>
                      <a:round/>
                      <a:headEnd type="none" w="med" len="med"/>
                      <a:tailEnd type="none" w="med" len="med"/>
                    </a:lnB>
                    <a:solidFill>
                      <a:srgbClr val="CBCBCB"/>
                    </a:solidFill>
                  </a:tcPr>
                </a:tc>
                <a:tc>
                  <a:txBody>
                    <a:bodyPr/>
                    <a:lstStyle/>
                    <a:p>
                      <a:pPr fontAlgn="base"/>
                      <a:r>
                        <a:rPr lang="en-US" sz="1400" b="1" dirty="0">
                          <a:effectLst/>
                          <a:latin typeface="Times New Roman"/>
                        </a:rPr>
                        <a:t>GaDOE MathCon </a:t>
                      </a:r>
                      <a:r>
                        <a:rPr lang="en-US" sz="1400" dirty="0">
                          <a:effectLst/>
                          <a:latin typeface="Times New Roman"/>
                        </a:rPr>
                        <a:t>Atlanta </a:t>
                      </a:r>
                      <a:endParaRPr lang="en-US" dirty="0">
                        <a:effectLst/>
                        <a:latin typeface="Times New Roman"/>
                      </a:endParaRPr>
                    </a:p>
                    <a:p>
                      <a:pPr fontAlgn="base"/>
                      <a:r>
                        <a:rPr lang="en-US" sz="1400" dirty="0">
                          <a:effectLst/>
                          <a:latin typeface="Times New Roman"/>
                        </a:rPr>
                        <a:t>Specific information from the GaDOE.</a:t>
                      </a:r>
                      <a:endParaRPr lang="en-US" dirty="0">
                        <a:effectLst/>
                        <a:latin typeface="Times New Roman"/>
                      </a:endParaRPr>
                    </a:p>
                  </a:txBody>
                  <a:tcPr>
                    <a:lnL w="9592" cap="flat" cmpd="sng" algn="ctr">
                      <a:solidFill>
                        <a:srgbClr val="FFFFFF"/>
                      </a:solidFill>
                      <a:prstDash val="solid"/>
                      <a:round/>
                      <a:headEnd type="none" w="med" len="med"/>
                      <a:tailEnd type="none" w="med" len="med"/>
                    </a:lnL>
                    <a:lnR w="9592" cap="flat" cmpd="sng" algn="ctr">
                      <a:solidFill>
                        <a:srgbClr val="FFFFFF"/>
                      </a:solidFill>
                      <a:prstDash val="solid"/>
                      <a:round/>
                      <a:headEnd type="none" w="med" len="med"/>
                      <a:tailEnd type="none" w="med" len="med"/>
                    </a:lnR>
                    <a:lnT w="9592" cap="flat" cmpd="sng" algn="ctr">
                      <a:solidFill>
                        <a:srgbClr val="FFFFFF"/>
                      </a:solidFill>
                      <a:prstDash val="solid"/>
                      <a:round/>
                      <a:headEnd type="none" w="med" len="med"/>
                      <a:tailEnd type="none" w="med" len="med"/>
                    </a:lnT>
                    <a:lnB w="9592" cap="flat" cmpd="sng" algn="ctr">
                      <a:solidFill>
                        <a:srgbClr val="FFFFFF"/>
                      </a:solidFill>
                      <a:prstDash val="solid"/>
                      <a:round/>
                      <a:headEnd type="none" w="med" len="med"/>
                      <a:tailEnd type="none" w="med" len="med"/>
                    </a:lnB>
                    <a:solidFill>
                      <a:srgbClr val="CBCBCB"/>
                    </a:solidFill>
                  </a:tcPr>
                </a:tc>
                <a:extLst>
                  <a:ext uri="{0D108BD9-81ED-4DB2-BD59-A6C34878D82A}">
                    <a16:rowId xmlns:a16="http://schemas.microsoft.com/office/drawing/2014/main" val="3339029456"/>
                  </a:ext>
                </a:extLst>
              </a:tr>
              <a:tr h="526132">
                <a:tc>
                  <a:txBody>
                    <a:bodyPr/>
                    <a:lstStyle/>
                    <a:p>
                      <a:pPr fontAlgn="base"/>
                      <a:r>
                        <a:rPr lang="en-US" sz="1400" dirty="0">
                          <a:effectLst/>
                          <a:latin typeface="Times New Roman"/>
                        </a:rPr>
                        <a:t>July </a:t>
                      </a:r>
                      <a:endParaRPr lang="en-US" dirty="0">
                        <a:effectLst/>
                        <a:latin typeface="Times New Roman"/>
                      </a:endParaRPr>
                    </a:p>
                  </a:txBody>
                  <a:tcPr>
                    <a:lnL w="9592" cap="flat" cmpd="sng" algn="ctr">
                      <a:solidFill>
                        <a:srgbClr val="FFFFFF"/>
                      </a:solidFill>
                      <a:prstDash val="solid"/>
                      <a:round/>
                      <a:headEnd type="none" w="med" len="med"/>
                      <a:tailEnd type="none" w="med" len="med"/>
                    </a:lnL>
                    <a:lnR w="9592" cap="flat" cmpd="sng" algn="ctr">
                      <a:solidFill>
                        <a:srgbClr val="FFFFFF"/>
                      </a:solidFill>
                      <a:prstDash val="solid"/>
                      <a:round/>
                      <a:headEnd type="none" w="med" len="med"/>
                      <a:tailEnd type="none" w="med" len="med"/>
                    </a:lnR>
                    <a:lnT w="9592" cap="flat" cmpd="sng" algn="ctr">
                      <a:solidFill>
                        <a:srgbClr val="FFFFFF"/>
                      </a:solidFill>
                      <a:prstDash val="solid"/>
                      <a:round/>
                      <a:headEnd type="none" w="med" len="med"/>
                      <a:tailEnd type="none" w="med" len="med"/>
                    </a:lnT>
                    <a:lnB w="9592" cap="flat" cmpd="sng" algn="ctr">
                      <a:solidFill>
                        <a:srgbClr val="FFFFFF"/>
                      </a:solidFill>
                      <a:prstDash val="solid"/>
                      <a:round/>
                      <a:headEnd type="none" w="med" len="med"/>
                      <a:tailEnd type="none" w="med" len="med"/>
                    </a:lnB>
                    <a:solidFill>
                      <a:srgbClr val="E7E7E7"/>
                    </a:solidFill>
                  </a:tcPr>
                </a:tc>
                <a:tc>
                  <a:txBody>
                    <a:bodyPr/>
                    <a:lstStyle/>
                    <a:p>
                      <a:pPr fontAlgn="base"/>
                      <a:r>
                        <a:rPr lang="en-US" sz="1400" b="1" dirty="0">
                          <a:effectLst/>
                          <a:latin typeface="Times New Roman"/>
                        </a:rPr>
                        <a:t>Georgia K-12 Mathematics Standards &amp; Resources Training</a:t>
                      </a:r>
                      <a:endParaRPr lang="en-US" sz="1400" b="0" dirty="0">
                        <a:effectLst/>
                        <a:latin typeface="Times New Roman"/>
                      </a:endParaRPr>
                    </a:p>
                    <a:p>
                      <a:pPr lvl="0">
                        <a:buNone/>
                      </a:pPr>
                      <a:r>
                        <a:rPr lang="en-US" sz="1400" dirty="0">
                          <a:effectLst/>
                          <a:latin typeface="Times New Roman"/>
                        </a:rPr>
                        <a:t>Comprehensive grade level overview</a:t>
                      </a:r>
                      <a:endParaRPr lang="en-US" dirty="0">
                        <a:effectLst/>
                        <a:latin typeface="Times New Roman"/>
                      </a:endParaRPr>
                    </a:p>
                  </a:txBody>
                  <a:tcPr>
                    <a:lnL w="9592" cap="flat" cmpd="sng" algn="ctr">
                      <a:solidFill>
                        <a:srgbClr val="FFFFFF"/>
                      </a:solidFill>
                      <a:prstDash val="solid"/>
                      <a:round/>
                      <a:headEnd type="none" w="med" len="med"/>
                      <a:tailEnd type="none" w="med" len="med"/>
                    </a:lnL>
                    <a:lnR w="9592" cap="flat" cmpd="sng" algn="ctr">
                      <a:solidFill>
                        <a:srgbClr val="FFFFFF"/>
                      </a:solidFill>
                      <a:prstDash val="solid"/>
                      <a:round/>
                      <a:headEnd type="none" w="med" len="med"/>
                      <a:tailEnd type="none" w="med" len="med"/>
                    </a:lnR>
                    <a:lnT w="9592" cap="flat" cmpd="sng" algn="ctr">
                      <a:solidFill>
                        <a:srgbClr val="FFFFFF"/>
                      </a:solidFill>
                      <a:prstDash val="solid"/>
                      <a:round/>
                      <a:headEnd type="none" w="med" len="med"/>
                      <a:tailEnd type="none" w="med" len="med"/>
                    </a:lnT>
                    <a:lnB w="9592" cap="flat" cmpd="sng" algn="ctr">
                      <a:solidFill>
                        <a:srgbClr val="FFFFFF"/>
                      </a:solidFill>
                      <a:prstDash val="solid"/>
                      <a:round/>
                      <a:headEnd type="none" w="med" len="med"/>
                      <a:tailEnd type="none" w="med" len="med"/>
                    </a:lnB>
                    <a:solidFill>
                      <a:srgbClr val="E7E7E7"/>
                    </a:solidFill>
                  </a:tcPr>
                </a:tc>
                <a:extLst>
                  <a:ext uri="{0D108BD9-81ED-4DB2-BD59-A6C34878D82A}">
                    <a16:rowId xmlns:a16="http://schemas.microsoft.com/office/drawing/2014/main" val="4219088692"/>
                  </a:ext>
                </a:extLst>
              </a:tr>
            </a:tbl>
          </a:graphicData>
        </a:graphic>
      </p:graphicFrame>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Tree>
    <p:extLst>
      <p:ext uri="{BB962C8B-B14F-4D97-AF65-F5344CB8AC3E}">
        <p14:creationId xmlns:p14="http://schemas.microsoft.com/office/powerpoint/2010/main" val="785274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collage of kids holding a robot&#10;&#10;Description automatically generated">
            <a:extLst>
              <a:ext uri="{FF2B5EF4-FFF2-40B4-BE49-F238E27FC236}">
                <a16:creationId xmlns:a16="http://schemas.microsoft.com/office/drawing/2014/main" id="{87E0CDA0-E163-A095-76BA-25E2630402D0}"/>
              </a:ext>
            </a:extLst>
          </p:cNvPr>
          <p:cNvPicPr>
            <a:picLocks noChangeAspect="1"/>
          </p:cNvPicPr>
          <p:nvPr/>
        </p:nvPicPr>
        <p:blipFill>
          <a:blip r:embed="rId3"/>
          <a:stretch>
            <a:fillRect/>
          </a:stretch>
        </p:blipFill>
        <p:spPr>
          <a:xfrm>
            <a:off x="90156" y="1031790"/>
            <a:ext cx="2373416" cy="42074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8997" y="165515"/>
            <a:ext cx="11472316"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May 2023 Post-Planning &amp; July 2023 Pre-Planning     </a:t>
            </a:r>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4"/>
          <a:stretch>
            <a:fillRect/>
          </a:stretch>
        </p:blipFill>
        <p:spPr>
          <a:xfrm>
            <a:off x="10789316" y="-76332"/>
            <a:ext cx="1391675" cy="1386174"/>
          </a:xfrm>
          <a:prstGeom prst="rect">
            <a:avLst/>
          </a:prstGeom>
        </p:spPr>
      </p:pic>
      <p:pic>
        <p:nvPicPr>
          <p:cNvPr id="5" name="Picture 4" descr="Image">
            <a:extLst>
              <a:ext uri="{FF2B5EF4-FFF2-40B4-BE49-F238E27FC236}">
                <a16:creationId xmlns:a16="http://schemas.microsoft.com/office/drawing/2014/main" id="{E8C8FFBE-5D49-143C-7CE1-85823B005D58}"/>
              </a:ext>
            </a:extLst>
          </p:cNvPr>
          <p:cNvPicPr>
            <a:picLocks noChangeAspect="1"/>
          </p:cNvPicPr>
          <p:nvPr/>
        </p:nvPicPr>
        <p:blipFill>
          <a:blip r:embed="rId5"/>
          <a:stretch>
            <a:fillRect/>
          </a:stretch>
        </p:blipFill>
        <p:spPr>
          <a:xfrm>
            <a:off x="9172833" y="1033848"/>
            <a:ext cx="2743200" cy="3657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A collage of a group of colorful blocks&#10;&#10;Description automatically generated">
            <a:extLst>
              <a:ext uri="{FF2B5EF4-FFF2-40B4-BE49-F238E27FC236}">
                <a16:creationId xmlns:a16="http://schemas.microsoft.com/office/drawing/2014/main" id="{410DAAD8-FD66-12D3-3A40-4817A4288380}"/>
              </a:ext>
            </a:extLst>
          </p:cNvPr>
          <p:cNvPicPr>
            <a:picLocks noChangeAspect="1"/>
          </p:cNvPicPr>
          <p:nvPr/>
        </p:nvPicPr>
        <p:blipFill>
          <a:blip r:embed="rId6"/>
          <a:stretch>
            <a:fillRect/>
          </a:stretch>
        </p:blipFill>
        <p:spPr>
          <a:xfrm>
            <a:off x="4693509" y="4149993"/>
            <a:ext cx="3968577" cy="27078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a:extLst>
              <a:ext uri="{FF2B5EF4-FFF2-40B4-BE49-F238E27FC236}">
                <a16:creationId xmlns:a16="http://schemas.microsoft.com/office/drawing/2014/main" id="{DAE79A18-EA4E-432E-B266-607310CE622D}"/>
              </a:ext>
            </a:extLst>
          </p:cNvPr>
          <p:cNvSpPr txBox="1"/>
          <p:nvPr/>
        </p:nvSpPr>
        <p:spPr>
          <a:xfrm>
            <a:off x="2461054" y="1091513"/>
            <a:ext cx="2409566"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dirty="0">
                <a:latin typeface="Georgia Pro"/>
                <a:cs typeface="Calibri"/>
              </a:rPr>
              <a:t>Iesha McCrory-</a:t>
            </a:r>
          </a:p>
          <a:p>
            <a:r>
              <a:rPr lang="en-US" sz="2200" dirty="0">
                <a:latin typeface="Georgia Pro"/>
                <a:cs typeface="Calibri"/>
              </a:rPr>
              <a:t>Lane </a:t>
            </a:r>
          </a:p>
        </p:txBody>
      </p:sp>
      <p:sp>
        <p:nvSpPr>
          <p:cNvPr id="10" name="TextBox 9">
            <a:extLst>
              <a:ext uri="{FF2B5EF4-FFF2-40B4-BE49-F238E27FC236}">
                <a16:creationId xmlns:a16="http://schemas.microsoft.com/office/drawing/2014/main" id="{4842D29F-1FF6-5CCD-04C4-DFE6BE1CAC8C}"/>
              </a:ext>
            </a:extLst>
          </p:cNvPr>
          <p:cNvSpPr txBox="1"/>
          <p:nvPr/>
        </p:nvSpPr>
        <p:spPr>
          <a:xfrm>
            <a:off x="2574324" y="3449595"/>
            <a:ext cx="2605216"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dirty="0">
                <a:latin typeface="Georgia Pro"/>
                <a:cs typeface="Calibri"/>
              </a:rPr>
              <a:t>Catherine Gainey-</a:t>
            </a:r>
          </a:p>
          <a:p>
            <a:r>
              <a:rPr lang="en-US" sz="2200" dirty="0">
                <a:latin typeface="Georgia Pro"/>
                <a:cs typeface="Calibri"/>
              </a:rPr>
              <a:t>Martin Luther King, Jr.</a:t>
            </a:r>
          </a:p>
        </p:txBody>
      </p:sp>
      <p:pic>
        <p:nvPicPr>
          <p:cNvPr id="12" name="Picture 11" descr="A collage of a group of kids sitting at a table&#10;&#10;Description automatically generated">
            <a:extLst>
              <a:ext uri="{FF2B5EF4-FFF2-40B4-BE49-F238E27FC236}">
                <a16:creationId xmlns:a16="http://schemas.microsoft.com/office/drawing/2014/main" id="{13A536A3-D9D9-837B-7A29-FF43825985A9}"/>
              </a:ext>
            </a:extLst>
          </p:cNvPr>
          <p:cNvPicPr>
            <a:picLocks noChangeAspect="1"/>
          </p:cNvPicPr>
          <p:nvPr/>
        </p:nvPicPr>
        <p:blipFill>
          <a:blip r:embed="rId7"/>
          <a:stretch>
            <a:fillRect/>
          </a:stretch>
        </p:blipFill>
        <p:spPr>
          <a:xfrm>
            <a:off x="4827374" y="990065"/>
            <a:ext cx="4081849" cy="29728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 name="TextBox 15">
            <a:extLst>
              <a:ext uri="{FF2B5EF4-FFF2-40B4-BE49-F238E27FC236}">
                <a16:creationId xmlns:a16="http://schemas.microsoft.com/office/drawing/2014/main" id="{8BC5ADD2-B554-73F4-6893-22F136A7D49F}"/>
              </a:ext>
            </a:extLst>
          </p:cNvPr>
          <p:cNvSpPr txBox="1"/>
          <p:nvPr/>
        </p:nvSpPr>
        <p:spPr>
          <a:xfrm>
            <a:off x="9282935" y="1093600"/>
            <a:ext cx="2275694" cy="769441"/>
          </a:xfrm>
          <a:prstGeom prst="rect">
            <a:avLst/>
          </a:prstGeom>
          <a:noFill/>
        </p:spPr>
        <p:txBody>
          <a:bodyPr wrap="square" lIns="91440" tIns="45720" rIns="91440" bIns="45720" rtlCol="0" anchor="t">
            <a:spAutoFit/>
          </a:bodyPr>
          <a:lstStyle/>
          <a:p>
            <a:r>
              <a:rPr lang="en-US" sz="2200" dirty="0">
                <a:latin typeface="Georgia"/>
                <a:cs typeface="Arial"/>
              </a:rPr>
              <a:t>Ashley Harper- Union </a:t>
            </a:r>
          </a:p>
        </p:txBody>
      </p:sp>
    </p:spTree>
    <p:extLst>
      <p:ext uri="{BB962C8B-B14F-4D97-AF65-F5344CB8AC3E}">
        <p14:creationId xmlns:p14="http://schemas.microsoft.com/office/powerpoint/2010/main" val="1181142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MathCon July 2023</a:t>
            </a:r>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group of women posing for a photo&#10;&#10;Description automatically generated">
            <a:extLst>
              <a:ext uri="{FF2B5EF4-FFF2-40B4-BE49-F238E27FC236}">
                <a16:creationId xmlns:a16="http://schemas.microsoft.com/office/drawing/2014/main" id="{CA004038-9180-FA10-15E7-A3E51A420412}"/>
              </a:ext>
            </a:extLst>
          </p:cNvPr>
          <p:cNvPicPr>
            <a:picLocks noChangeAspect="1"/>
          </p:cNvPicPr>
          <p:nvPr/>
        </p:nvPicPr>
        <p:blipFill>
          <a:blip r:embed="rId4"/>
          <a:stretch>
            <a:fillRect/>
          </a:stretch>
        </p:blipFill>
        <p:spPr>
          <a:xfrm>
            <a:off x="6624698" y="4489620"/>
            <a:ext cx="2279823" cy="2291063"/>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5" name="Picture 4" descr="A person holding a badge&#10;&#10;Description automatically generated">
            <a:extLst>
              <a:ext uri="{FF2B5EF4-FFF2-40B4-BE49-F238E27FC236}">
                <a16:creationId xmlns:a16="http://schemas.microsoft.com/office/drawing/2014/main" id="{28D418E5-369E-8AAB-30C9-DB281A264BCF}"/>
              </a:ext>
            </a:extLst>
          </p:cNvPr>
          <p:cNvPicPr>
            <a:picLocks noChangeAspect="1"/>
          </p:cNvPicPr>
          <p:nvPr/>
        </p:nvPicPr>
        <p:blipFill>
          <a:blip r:embed="rId5"/>
          <a:stretch>
            <a:fillRect/>
          </a:stretch>
        </p:blipFill>
        <p:spPr>
          <a:xfrm>
            <a:off x="374083" y="1105284"/>
            <a:ext cx="2743200" cy="2691333"/>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8" name="Picture 7" descr="Two women standing in front of a backdrop with balloons&#10;&#10;Description automatically generated">
            <a:extLst>
              <a:ext uri="{FF2B5EF4-FFF2-40B4-BE49-F238E27FC236}">
                <a16:creationId xmlns:a16="http://schemas.microsoft.com/office/drawing/2014/main" id="{DB06BA0C-57E8-70E4-5F0D-F05B7ACD8B8E}"/>
              </a:ext>
            </a:extLst>
          </p:cNvPr>
          <p:cNvPicPr>
            <a:picLocks noChangeAspect="1"/>
          </p:cNvPicPr>
          <p:nvPr/>
        </p:nvPicPr>
        <p:blipFill>
          <a:blip r:embed="rId6"/>
          <a:stretch>
            <a:fillRect/>
          </a:stretch>
        </p:blipFill>
        <p:spPr>
          <a:xfrm>
            <a:off x="8513222" y="1112977"/>
            <a:ext cx="3309551" cy="3056945"/>
          </a:xfrm>
          <a:prstGeom prst="rect">
            <a:avLst/>
          </a:prstGeom>
          <a:ln w="88900" cap="sq" cmpd="thickThin">
            <a:solidFill>
              <a:srgbClr val="000000"/>
            </a:solidFill>
            <a:prstDash val="solid"/>
            <a:miter lim="800000"/>
          </a:ln>
          <a:effectLst>
            <a:innerShdw blurRad="76200">
              <a:srgbClr val="000000"/>
            </a:innerShdw>
          </a:effectLst>
        </p:spPr>
      </p:pic>
      <p:pic>
        <p:nvPicPr>
          <p:cNvPr id="9" name="Picture 8" descr="A group of women smiling for a photo&#10;&#10;Description automatically generated">
            <a:extLst>
              <a:ext uri="{FF2B5EF4-FFF2-40B4-BE49-F238E27FC236}">
                <a16:creationId xmlns:a16="http://schemas.microsoft.com/office/drawing/2014/main" id="{24AAEB06-1AAF-36D0-AF5A-D976BE5500E0}"/>
              </a:ext>
            </a:extLst>
          </p:cNvPr>
          <p:cNvPicPr>
            <a:picLocks noChangeAspect="1"/>
          </p:cNvPicPr>
          <p:nvPr/>
        </p:nvPicPr>
        <p:blipFill>
          <a:blip r:embed="rId7"/>
          <a:stretch>
            <a:fillRect/>
          </a:stretch>
        </p:blipFill>
        <p:spPr>
          <a:xfrm>
            <a:off x="9281052" y="4421235"/>
            <a:ext cx="2743200" cy="235827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3" name="Picture 12">
            <a:extLst>
              <a:ext uri="{FF2B5EF4-FFF2-40B4-BE49-F238E27FC236}">
                <a16:creationId xmlns:a16="http://schemas.microsoft.com/office/drawing/2014/main" id="{56B7E994-331A-BF0F-A326-2A4D68734A0A}"/>
              </a:ext>
            </a:extLst>
          </p:cNvPr>
          <p:cNvPicPr>
            <a:picLocks noChangeAspect="1"/>
          </p:cNvPicPr>
          <p:nvPr/>
        </p:nvPicPr>
        <p:blipFill>
          <a:blip r:embed="rId8"/>
          <a:stretch>
            <a:fillRect/>
          </a:stretch>
        </p:blipFill>
        <p:spPr>
          <a:xfrm>
            <a:off x="4025655" y="2993561"/>
            <a:ext cx="3573934" cy="117517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descr="20230711_134928.jpg">
            <a:extLst>
              <a:ext uri="{FF2B5EF4-FFF2-40B4-BE49-F238E27FC236}">
                <a16:creationId xmlns:a16="http://schemas.microsoft.com/office/drawing/2014/main" id="{CD1C7F3E-CD2B-AB91-E9F4-DA8B218E016D}"/>
              </a:ext>
            </a:extLst>
          </p:cNvPr>
          <p:cNvPicPr>
            <a:picLocks noChangeAspect="1"/>
          </p:cNvPicPr>
          <p:nvPr/>
        </p:nvPicPr>
        <p:blipFill>
          <a:blip r:embed="rId9"/>
          <a:stretch>
            <a:fillRect/>
          </a:stretch>
        </p:blipFill>
        <p:spPr>
          <a:xfrm>
            <a:off x="4082473" y="1015504"/>
            <a:ext cx="3746501" cy="184150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Picture 11" descr="20230713_115900.jpg">
            <a:extLst>
              <a:ext uri="{FF2B5EF4-FFF2-40B4-BE49-F238E27FC236}">
                <a16:creationId xmlns:a16="http://schemas.microsoft.com/office/drawing/2014/main" id="{C8F349CF-13FF-CFA3-7436-71A654CE71DE}"/>
              </a:ext>
            </a:extLst>
          </p:cNvPr>
          <p:cNvPicPr>
            <a:picLocks noChangeAspect="1"/>
          </p:cNvPicPr>
          <p:nvPr/>
        </p:nvPicPr>
        <p:blipFill>
          <a:blip r:embed="rId10"/>
          <a:stretch>
            <a:fillRect/>
          </a:stretch>
        </p:blipFill>
        <p:spPr>
          <a:xfrm>
            <a:off x="2549589" y="4737313"/>
            <a:ext cx="3525763" cy="1718869"/>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8" name="Picture 17" descr="20230712_114559.jpg">
            <a:extLst>
              <a:ext uri="{FF2B5EF4-FFF2-40B4-BE49-F238E27FC236}">
                <a16:creationId xmlns:a16="http://schemas.microsoft.com/office/drawing/2014/main" id="{283450FA-909A-0EF0-D489-A300523FAEE1}"/>
              </a:ext>
            </a:extLst>
          </p:cNvPr>
          <p:cNvPicPr>
            <a:picLocks noChangeAspect="1"/>
          </p:cNvPicPr>
          <p:nvPr/>
        </p:nvPicPr>
        <p:blipFill rotWithShape="1">
          <a:blip r:embed="rId11"/>
          <a:srcRect l="27221" t="2713" r="7183" b="388"/>
          <a:stretch/>
        </p:blipFill>
        <p:spPr>
          <a:xfrm rot="5400000">
            <a:off x="-164769" y="4354030"/>
            <a:ext cx="2750615" cy="199334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1500678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8BC5ADD2-B554-73F4-6893-22F136A7D49F}"/>
              </a:ext>
            </a:extLst>
          </p:cNvPr>
          <p:cNvSpPr txBox="1"/>
          <p:nvPr/>
        </p:nvSpPr>
        <p:spPr>
          <a:xfrm>
            <a:off x="550826" y="1309843"/>
            <a:ext cx="11048991" cy="430887"/>
          </a:xfrm>
          <a:prstGeom prst="rect">
            <a:avLst/>
          </a:prstGeom>
          <a:noFill/>
        </p:spPr>
        <p:txBody>
          <a:bodyPr wrap="square" lIns="91440" tIns="45720" rIns="91440" bIns="45720" rtlCol="0" anchor="t">
            <a:spAutoFit/>
          </a:bodyPr>
          <a:lstStyle/>
          <a:p>
            <a:endParaRPr lang="en-US" sz="2200" dirty="0">
              <a:latin typeface="Georgia"/>
              <a:cs typeface="Arial"/>
            </a:endParaRPr>
          </a:p>
        </p:txBody>
      </p:sp>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Builder Series Professional Learning</a:t>
            </a:r>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6" name="Picture 5" descr="A group of people playing a board game&#10;&#10;Description automatically generated">
            <a:extLst>
              <a:ext uri="{FF2B5EF4-FFF2-40B4-BE49-F238E27FC236}">
                <a16:creationId xmlns:a16="http://schemas.microsoft.com/office/drawing/2014/main" id="{FD756611-9597-C7F2-D29A-17B12089C000}"/>
              </a:ext>
            </a:extLst>
          </p:cNvPr>
          <p:cNvPicPr>
            <a:picLocks noChangeAspect="1"/>
          </p:cNvPicPr>
          <p:nvPr/>
        </p:nvPicPr>
        <p:blipFill>
          <a:blip r:embed="rId4"/>
          <a:stretch>
            <a:fillRect/>
          </a:stretch>
        </p:blipFill>
        <p:spPr>
          <a:xfrm>
            <a:off x="225240" y="4250184"/>
            <a:ext cx="4226010" cy="2402459"/>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7" name="Picture 6" descr="A group of people standing around a blackboard&#10;&#10;Description automatically generated">
            <a:extLst>
              <a:ext uri="{FF2B5EF4-FFF2-40B4-BE49-F238E27FC236}">
                <a16:creationId xmlns:a16="http://schemas.microsoft.com/office/drawing/2014/main" id="{D8F39009-295C-69C9-C0CF-59637DFF950C}"/>
              </a:ext>
            </a:extLst>
          </p:cNvPr>
          <p:cNvPicPr>
            <a:picLocks noChangeAspect="1"/>
          </p:cNvPicPr>
          <p:nvPr/>
        </p:nvPicPr>
        <p:blipFill>
          <a:blip r:embed="rId5"/>
          <a:stretch>
            <a:fillRect/>
          </a:stretch>
        </p:blipFill>
        <p:spPr>
          <a:xfrm>
            <a:off x="153069" y="1065302"/>
            <a:ext cx="4565822" cy="2916376"/>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9" name="Picture 8" descr="A group of people sitting at a table writing on a piece of paper&#10;&#10;Description automatically generated">
            <a:extLst>
              <a:ext uri="{FF2B5EF4-FFF2-40B4-BE49-F238E27FC236}">
                <a16:creationId xmlns:a16="http://schemas.microsoft.com/office/drawing/2014/main" id="{E2F90CBB-A651-72CF-F85D-F7AA10358411}"/>
              </a:ext>
            </a:extLst>
          </p:cNvPr>
          <p:cNvPicPr>
            <a:picLocks noChangeAspect="1"/>
          </p:cNvPicPr>
          <p:nvPr/>
        </p:nvPicPr>
        <p:blipFill>
          <a:blip r:embed="rId6"/>
          <a:stretch>
            <a:fillRect/>
          </a:stretch>
        </p:blipFill>
        <p:spPr>
          <a:xfrm>
            <a:off x="5047553" y="1270119"/>
            <a:ext cx="2743200" cy="3979772"/>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0" name="Picture 9" descr="A group of people sitting at a table&#10;&#10;Description automatically generated">
            <a:extLst>
              <a:ext uri="{FF2B5EF4-FFF2-40B4-BE49-F238E27FC236}">
                <a16:creationId xmlns:a16="http://schemas.microsoft.com/office/drawing/2014/main" id="{034CA8CD-58AD-B9C8-5832-EFAE34732241}"/>
              </a:ext>
            </a:extLst>
          </p:cNvPr>
          <p:cNvPicPr>
            <a:picLocks noChangeAspect="1"/>
          </p:cNvPicPr>
          <p:nvPr/>
        </p:nvPicPr>
        <p:blipFill>
          <a:blip r:embed="rId7"/>
          <a:stretch>
            <a:fillRect/>
          </a:stretch>
        </p:blipFill>
        <p:spPr>
          <a:xfrm>
            <a:off x="8069842" y="1180292"/>
            <a:ext cx="3908023" cy="2660687"/>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3" name="Picture 12" descr="A group of people standing around a table&#10;&#10;Description automatically generated">
            <a:extLst>
              <a:ext uri="{FF2B5EF4-FFF2-40B4-BE49-F238E27FC236}">
                <a16:creationId xmlns:a16="http://schemas.microsoft.com/office/drawing/2014/main" id="{DE73D766-9003-14F2-ED50-FDCE3A3812A5}"/>
              </a:ext>
            </a:extLst>
          </p:cNvPr>
          <p:cNvPicPr>
            <a:picLocks noChangeAspect="1"/>
          </p:cNvPicPr>
          <p:nvPr/>
        </p:nvPicPr>
        <p:blipFill>
          <a:blip r:embed="rId8"/>
          <a:stretch>
            <a:fillRect/>
          </a:stretch>
        </p:blipFill>
        <p:spPr>
          <a:xfrm>
            <a:off x="7766130" y="4198907"/>
            <a:ext cx="4098522" cy="2453736"/>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5" name="Picture 4" descr="Several images of people sitting at desks&#10;&#10;Description automatically generated">
            <a:extLst>
              <a:ext uri="{FF2B5EF4-FFF2-40B4-BE49-F238E27FC236}">
                <a16:creationId xmlns:a16="http://schemas.microsoft.com/office/drawing/2014/main" id="{3667F2B2-2A9B-2FA8-0B6C-7DA778807269}"/>
              </a:ext>
            </a:extLst>
          </p:cNvPr>
          <p:cNvPicPr>
            <a:picLocks noChangeAspect="1"/>
          </p:cNvPicPr>
          <p:nvPr/>
        </p:nvPicPr>
        <p:blipFill>
          <a:blip r:embed="rId9"/>
          <a:stretch>
            <a:fillRect/>
          </a:stretch>
        </p:blipFill>
        <p:spPr>
          <a:xfrm>
            <a:off x="457201" y="1178112"/>
            <a:ext cx="11402289" cy="5471595"/>
          </a:xfrm>
          <a:prstGeom prst="rect">
            <a:avLst/>
          </a:prstGeom>
        </p:spPr>
      </p:pic>
    </p:spTree>
    <p:extLst>
      <p:ext uri="{BB962C8B-B14F-4D97-AF65-F5344CB8AC3E}">
        <p14:creationId xmlns:p14="http://schemas.microsoft.com/office/powerpoint/2010/main" val="255358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8BC5ADD2-B554-73F4-6893-22F136A7D49F}"/>
              </a:ext>
            </a:extLst>
          </p:cNvPr>
          <p:cNvSpPr txBox="1"/>
          <p:nvPr/>
        </p:nvSpPr>
        <p:spPr>
          <a:xfrm>
            <a:off x="7206008" y="1293973"/>
            <a:ext cx="4859772" cy="2554545"/>
          </a:xfrm>
          <a:prstGeom prst="rect">
            <a:avLst/>
          </a:prstGeom>
          <a:noFill/>
        </p:spPr>
        <p:txBody>
          <a:bodyPr wrap="square" lIns="91440" tIns="45720" rIns="91440" bIns="45720" rtlCol="0" anchor="t">
            <a:spAutoFit/>
          </a:bodyPr>
          <a:lstStyle/>
          <a:p>
            <a:pPr algn="ctr"/>
            <a:r>
              <a:rPr lang="en-US" sz="3200" dirty="0">
                <a:solidFill>
                  <a:srgbClr val="00B0F0"/>
                </a:solidFill>
                <a:latin typeface="Georgia Pro"/>
              </a:rPr>
              <a:t>Teaching &amp; Learning is supporting schools through math collaboration sessions </a:t>
            </a:r>
          </a:p>
          <a:p>
            <a:pPr algn="ctr"/>
            <a:r>
              <a:rPr lang="en-US" sz="3200" dirty="0">
                <a:solidFill>
                  <a:srgbClr val="00B0F0"/>
                </a:solidFill>
                <a:latin typeface="Georgia Pro"/>
              </a:rPr>
              <a:t>and professional learning.</a:t>
            </a:r>
          </a:p>
        </p:txBody>
      </p:sp>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Support for Schools   </a:t>
            </a:r>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descr="A group of people in a classroom&#10;&#10;Description automatically generated">
            <a:extLst>
              <a:ext uri="{FF2B5EF4-FFF2-40B4-BE49-F238E27FC236}">
                <a16:creationId xmlns:a16="http://schemas.microsoft.com/office/drawing/2014/main" id="{0671FB1C-CD42-8A74-E4AE-BB931CD1BE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426" y="1088011"/>
            <a:ext cx="3119125" cy="2344492"/>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7" name="Picture 6" descr="A group of people in a classroom&#10;&#10;Description automatically generated">
            <a:extLst>
              <a:ext uri="{FF2B5EF4-FFF2-40B4-BE49-F238E27FC236}">
                <a16:creationId xmlns:a16="http://schemas.microsoft.com/office/drawing/2014/main" id="{7AB6147B-DB18-A394-D56E-31BB90080A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50874" y="1391421"/>
            <a:ext cx="3281063" cy="2460797"/>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9" name="Picture 8" descr="A group of people sitting around a table&#10;&#10;Description automatically generated">
            <a:extLst>
              <a:ext uri="{FF2B5EF4-FFF2-40B4-BE49-F238E27FC236}">
                <a16:creationId xmlns:a16="http://schemas.microsoft.com/office/drawing/2014/main" id="{9165694B-F37C-A1C0-F84A-8122862E0F85}"/>
              </a:ext>
            </a:extLst>
          </p:cNvPr>
          <p:cNvPicPr>
            <a:picLocks noChangeAspect="1"/>
          </p:cNvPicPr>
          <p:nvPr/>
        </p:nvPicPr>
        <p:blipFill>
          <a:blip r:embed="rId6"/>
          <a:stretch>
            <a:fillRect/>
          </a:stretch>
        </p:blipFill>
        <p:spPr>
          <a:xfrm>
            <a:off x="170592" y="4436109"/>
            <a:ext cx="3457611" cy="200655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2" name="Picture 11" descr="A person standing in front of a whiteboard&#10;&#10;Description automatically generated">
            <a:extLst>
              <a:ext uri="{FF2B5EF4-FFF2-40B4-BE49-F238E27FC236}">
                <a16:creationId xmlns:a16="http://schemas.microsoft.com/office/drawing/2014/main" id="{80CAA7C3-1223-0B2D-F4D2-C7DA1D508759}"/>
              </a:ext>
            </a:extLst>
          </p:cNvPr>
          <p:cNvPicPr>
            <a:picLocks noChangeAspect="1"/>
          </p:cNvPicPr>
          <p:nvPr/>
        </p:nvPicPr>
        <p:blipFill>
          <a:blip r:embed="rId7"/>
          <a:stretch>
            <a:fillRect/>
          </a:stretch>
        </p:blipFill>
        <p:spPr>
          <a:xfrm>
            <a:off x="3907292" y="4757694"/>
            <a:ext cx="2971745" cy="2054797"/>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4" name="Picture 13" descr="A person standing in front of a group of children&#10;&#10;Description automatically generated">
            <a:extLst>
              <a:ext uri="{FF2B5EF4-FFF2-40B4-BE49-F238E27FC236}">
                <a16:creationId xmlns:a16="http://schemas.microsoft.com/office/drawing/2014/main" id="{AF15C932-27E1-D53E-6B5B-07153AF41139}"/>
              </a:ext>
            </a:extLst>
          </p:cNvPr>
          <p:cNvPicPr>
            <a:picLocks noChangeAspect="1"/>
          </p:cNvPicPr>
          <p:nvPr/>
        </p:nvPicPr>
        <p:blipFill>
          <a:blip r:embed="rId8"/>
          <a:stretch>
            <a:fillRect/>
          </a:stretch>
        </p:blipFill>
        <p:spPr>
          <a:xfrm>
            <a:off x="7273095" y="4051191"/>
            <a:ext cx="2743200" cy="2044731"/>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6" name="Picture 5" descr="miller 2.jpg">
            <a:extLst>
              <a:ext uri="{FF2B5EF4-FFF2-40B4-BE49-F238E27FC236}">
                <a16:creationId xmlns:a16="http://schemas.microsoft.com/office/drawing/2014/main" id="{AB4CD41A-680C-A166-E3C0-663660B3F404}"/>
              </a:ext>
            </a:extLst>
          </p:cNvPr>
          <p:cNvPicPr>
            <a:picLocks noChangeAspect="1"/>
          </p:cNvPicPr>
          <p:nvPr/>
        </p:nvPicPr>
        <p:blipFill>
          <a:blip r:embed="rId9"/>
          <a:stretch>
            <a:fillRect/>
          </a:stretch>
        </p:blipFill>
        <p:spPr>
          <a:xfrm>
            <a:off x="10313100" y="4434603"/>
            <a:ext cx="1753509" cy="2316844"/>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7812259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9CC8B33-886A-FE5B-CA9C-F38D8A970F3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350B8FB-61B6-97D1-66CB-C9B7691134BE}"/>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CB6F8633-F5BA-0092-0A60-8B8C946DBA3C}"/>
              </a:ext>
            </a:extLst>
          </p:cNvPr>
          <p:cNvSpPr txBox="1"/>
          <p:nvPr/>
        </p:nvSpPr>
        <p:spPr>
          <a:xfrm>
            <a:off x="116383" y="165515"/>
            <a:ext cx="10736796" cy="707886"/>
          </a:xfrm>
          <a:prstGeom prst="rect">
            <a:avLst/>
          </a:prstGeom>
          <a:noFill/>
        </p:spPr>
        <p:txBody>
          <a:bodyPr wrap="square" lIns="91440" tIns="45720" rIns="91440" bIns="45720" rtlCol="0" anchor="t">
            <a:spAutoFit/>
          </a:bodyPr>
          <a:lstStyle/>
          <a:p>
            <a:r>
              <a:rPr lang="en-US" sz="4000" dirty="0">
                <a:solidFill>
                  <a:schemeClr val="bg1"/>
                </a:solidFill>
                <a:effectLst>
                  <a:outerShdw blurRad="38100" dist="38100" dir="2700000" algn="tl">
                    <a:srgbClr val="000000">
                      <a:alpha val="43137"/>
                    </a:srgbClr>
                  </a:outerShdw>
                </a:effectLst>
                <a:latin typeface="Trade Gothic Next HvyCd"/>
              </a:rPr>
              <a:t>Georgia's K-12 Math Teacher Training </a:t>
            </a:r>
            <a:endParaRPr lang="en-US" sz="4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AC288546-EBD7-A770-F8CF-7A2EB5677D8B}"/>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12" name="Picture 11" descr="20231031_091637.jpg">
            <a:extLst>
              <a:ext uri="{FF2B5EF4-FFF2-40B4-BE49-F238E27FC236}">
                <a16:creationId xmlns:a16="http://schemas.microsoft.com/office/drawing/2014/main" id="{CCBF21ED-04CC-FA0D-B1F2-F3C0676F31E7}"/>
              </a:ext>
            </a:extLst>
          </p:cNvPr>
          <p:cNvPicPr>
            <a:picLocks noChangeAspect="1"/>
          </p:cNvPicPr>
          <p:nvPr/>
        </p:nvPicPr>
        <p:blipFill>
          <a:blip r:embed="rId4"/>
          <a:stretch>
            <a:fillRect/>
          </a:stretch>
        </p:blipFill>
        <p:spPr>
          <a:xfrm>
            <a:off x="88233" y="1304856"/>
            <a:ext cx="4103917" cy="19996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9" name="Picture 18" descr="20231101_141009 1.jpg">
            <a:extLst>
              <a:ext uri="{FF2B5EF4-FFF2-40B4-BE49-F238E27FC236}">
                <a16:creationId xmlns:a16="http://schemas.microsoft.com/office/drawing/2014/main" id="{F9871621-05DE-2F09-BBF8-37C4611FB290}"/>
              </a:ext>
            </a:extLst>
          </p:cNvPr>
          <p:cNvPicPr>
            <a:picLocks noChangeAspect="1"/>
          </p:cNvPicPr>
          <p:nvPr/>
        </p:nvPicPr>
        <p:blipFill>
          <a:blip r:embed="rId5"/>
          <a:stretch>
            <a:fillRect/>
          </a:stretch>
        </p:blipFill>
        <p:spPr>
          <a:xfrm>
            <a:off x="4517119" y="1387734"/>
            <a:ext cx="2834170" cy="171347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0" name="Picture 19" descr="A logo with a person holding a graduation cap&#10;&#10;Description automatically generated">
            <a:extLst>
              <a:ext uri="{FF2B5EF4-FFF2-40B4-BE49-F238E27FC236}">
                <a16:creationId xmlns:a16="http://schemas.microsoft.com/office/drawing/2014/main" id="{DC1F9647-2856-4AB1-983D-4A04AF0DFA9B}"/>
              </a:ext>
            </a:extLst>
          </p:cNvPr>
          <p:cNvPicPr>
            <a:picLocks noChangeAspect="1"/>
          </p:cNvPicPr>
          <p:nvPr/>
        </p:nvPicPr>
        <p:blipFill>
          <a:blip r:embed="rId6"/>
          <a:stretch>
            <a:fillRect/>
          </a:stretch>
        </p:blipFill>
        <p:spPr>
          <a:xfrm>
            <a:off x="4935629" y="3433357"/>
            <a:ext cx="2138713" cy="1074346"/>
          </a:xfrm>
          <a:prstGeom prst="rect">
            <a:avLst/>
          </a:prstGeom>
        </p:spPr>
      </p:pic>
      <p:pic>
        <p:nvPicPr>
          <p:cNvPr id="21" name="Picture 20" descr="20231102_101434 1.jpg">
            <a:extLst>
              <a:ext uri="{FF2B5EF4-FFF2-40B4-BE49-F238E27FC236}">
                <a16:creationId xmlns:a16="http://schemas.microsoft.com/office/drawing/2014/main" id="{056CED8B-1DCB-E9D5-65C8-13A3B9FF8CDA}"/>
              </a:ext>
            </a:extLst>
          </p:cNvPr>
          <p:cNvPicPr>
            <a:picLocks noChangeAspect="1"/>
          </p:cNvPicPr>
          <p:nvPr/>
        </p:nvPicPr>
        <p:blipFill>
          <a:blip r:embed="rId7"/>
          <a:stretch>
            <a:fillRect/>
          </a:stretch>
        </p:blipFill>
        <p:spPr>
          <a:xfrm>
            <a:off x="7611186" y="1327280"/>
            <a:ext cx="4491349" cy="220699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4" name="TextBox 3">
            <a:extLst>
              <a:ext uri="{FF2B5EF4-FFF2-40B4-BE49-F238E27FC236}">
                <a16:creationId xmlns:a16="http://schemas.microsoft.com/office/drawing/2014/main" id="{B24E21A9-2B72-1530-70E9-620E0525D6EF}"/>
              </a:ext>
            </a:extLst>
          </p:cNvPr>
          <p:cNvSpPr txBox="1"/>
          <p:nvPr/>
        </p:nvSpPr>
        <p:spPr>
          <a:xfrm>
            <a:off x="6858591" y="4834392"/>
            <a:ext cx="5185485"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cs typeface="Calibri"/>
              </a:rPr>
              <a:t>Georgia Department of Education Math Specialists Collaborate with our Math Teachers during Secondary Mathematics training sessions held November and December 2023.</a:t>
            </a:r>
            <a:endParaRPr lang="en-US" dirty="0">
              <a:cs typeface="Calibri"/>
            </a:endParaRPr>
          </a:p>
        </p:txBody>
      </p:sp>
      <p:pic>
        <p:nvPicPr>
          <p:cNvPr id="6" name="Picture 5" descr="A group of people sitting at a table&#10;&#10;Description automatically generated">
            <a:extLst>
              <a:ext uri="{FF2B5EF4-FFF2-40B4-BE49-F238E27FC236}">
                <a16:creationId xmlns:a16="http://schemas.microsoft.com/office/drawing/2014/main" id="{40BE1958-618B-3627-77CB-E38A22DE772D}"/>
              </a:ext>
            </a:extLst>
          </p:cNvPr>
          <p:cNvPicPr>
            <a:picLocks noChangeAspect="1"/>
          </p:cNvPicPr>
          <p:nvPr/>
        </p:nvPicPr>
        <p:blipFill>
          <a:blip r:embed="rId8"/>
          <a:stretch>
            <a:fillRect/>
          </a:stretch>
        </p:blipFill>
        <p:spPr>
          <a:xfrm>
            <a:off x="190034" y="4100513"/>
            <a:ext cx="5353515" cy="264353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3588696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3E18FD6-DD9A-1A25-AE1E-5BBE80A366B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006998B-EDB4-5AF6-841B-06965588F28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4A88807-3106-5F1D-744E-071CED9EF3FE}"/>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Elementary School Mathematics Data </a:t>
            </a:r>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B2842142-C804-5513-BF4A-10DFB0FDC41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TextBox 7">
            <a:extLst>
              <a:ext uri="{FF2B5EF4-FFF2-40B4-BE49-F238E27FC236}">
                <a16:creationId xmlns:a16="http://schemas.microsoft.com/office/drawing/2014/main" id="{7A07320F-3414-CBD3-7865-98F878FE3D7D}"/>
              </a:ext>
            </a:extLst>
          </p:cNvPr>
          <p:cNvSpPr txBox="1"/>
          <p:nvPr/>
        </p:nvSpPr>
        <p:spPr>
          <a:xfrm>
            <a:off x="3504045" y="935182"/>
            <a:ext cx="484476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dirty="0">
                <a:latin typeface="Georgia"/>
                <a:cs typeface="Calibri"/>
              </a:rPr>
              <a:t>Star Benchmark by Grade</a:t>
            </a:r>
            <a:endParaRPr lang="en-US" dirty="0"/>
          </a:p>
          <a:p>
            <a:pPr algn="ctr"/>
            <a:r>
              <a:rPr lang="en-US" sz="1600" dirty="0">
                <a:latin typeface="Georgia"/>
                <a:cs typeface="Calibri"/>
              </a:rPr>
              <a:t>Beginning of the Year vs. Middle of the Year</a:t>
            </a:r>
          </a:p>
        </p:txBody>
      </p:sp>
      <p:graphicFrame>
        <p:nvGraphicFramePr>
          <p:cNvPr id="5" name="Chart 4">
            <a:extLst>
              <a:ext uri="{FF2B5EF4-FFF2-40B4-BE49-F238E27FC236}">
                <a16:creationId xmlns:a16="http://schemas.microsoft.com/office/drawing/2014/main" id="{2DF75241-0AA9-3BFA-B7AD-557FC5286DB2}"/>
              </a:ext>
              <a:ext uri="{147F2762-F138-4A5C-976F-8EAC2B608ADB}">
                <a16:predDERef xmlns:a16="http://schemas.microsoft.com/office/drawing/2014/main" pred="{A17A0F68-7456-3BFA-D843-10B02F606BD2}"/>
              </a:ext>
            </a:extLst>
          </p:cNvPr>
          <p:cNvGraphicFramePr>
            <a:graphicFrameLocks/>
          </p:cNvGraphicFramePr>
          <p:nvPr>
            <p:extLst>
              <p:ext uri="{D42A27DB-BD31-4B8C-83A1-F6EECF244321}">
                <p14:modId xmlns:p14="http://schemas.microsoft.com/office/powerpoint/2010/main" val="1961316312"/>
              </p:ext>
            </p:extLst>
          </p:nvPr>
        </p:nvGraphicFramePr>
        <p:xfrm>
          <a:off x="570344" y="1336332"/>
          <a:ext cx="11042562" cy="5422556"/>
        </p:xfrm>
        <a:graphic>
          <a:graphicData uri="http://schemas.openxmlformats.org/drawingml/2006/chart">
            <c:chart xmlns:c="http://schemas.openxmlformats.org/drawingml/2006/chart" xmlns:r="http://schemas.openxmlformats.org/officeDocument/2006/relationships" r:id="rId4"/>
          </a:graphicData>
        </a:graphic>
      </p:graphicFrame>
      <p:cxnSp>
        <p:nvCxnSpPr>
          <p:cNvPr id="4" name="Straight Arrow Connector 3">
            <a:extLst>
              <a:ext uri="{FF2B5EF4-FFF2-40B4-BE49-F238E27FC236}">
                <a16:creationId xmlns:a16="http://schemas.microsoft.com/office/drawing/2014/main" id="{25DAAD5B-76C8-AFE5-1ACE-3B8869EADA92}"/>
              </a:ext>
            </a:extLst>
          </p:cNvPr>
          <p:cNvCxnSpPr/>
          <p:nvPr/>
        </p:nvCxnSpPr>
        <p:spPr>
          <a:xfrm>
            <a:off x="3088420" y="1746421"/>
            <a:ext cx="39128" cy="4178642"/>
          </a:xfrm>
          <a:prstGeom prst="straightConnector1">
            <a:avLst/>
          </a:prstGeom>
          <a:ln w="76200"/>
        </p:spPr>
        <p:style>
          <a:lnRef idx="3">
            <a:schemeClr val="dk1"/>
          </a:lnRef>
          <a:fillRef idx="0">
            <a:schemeClr val="dk1"/>
          </a:fillRef>
          <a:effectRef idx="2">
            <a:schemeClr val="dk1"/>
          </a:effectRef>
          <a:fontRef idx="minor">
            <a:schemeClr val="tx1"/>
          </a:fontRef>
        </p:style>
      </p:cxnSp>
      <p:cxnSp>
        <p:nvCxnSpPr>
          <p:cNvPr id="6" name="Straight Arrow Connector 5">
            <a:extLst>
              <a:ext uri="{FF2B5EF4-FFF2-40B4-BE49-F238E27FC236}">
                <a16:creationId xmlns:a16="http://schemas.microsoft.com/office/drawing/2014/main" id="{FF3CC23A-9F61-CECA-6560-E3AA7F8B33F9}"/>
              </a:ext>
            </a:extLst>
          </p:cNvPr>
          <p:cNvCxnSpPr/>
          <p:nvPr/>
        </p:nvCxnSpPr>
        <p:spPr>
          <a:xfrm>
            <a:off x="5196017" y="1746421"/>
            <a:ext cx="59723" cy="4230128"/>
          </a:xfrm>
          <a:prstGeom prst="straightConnector1">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30BE22AD-4986-4447-7928-854CCF679719}"/>
              </a:ext>
            </a:extLst>
          </p:cNvPr>
          <p:cNvCxnSpPr/>
          <p:nvPr/>
        </p:nvCxnSpPr>
        <p:spPr>
          <a:xfrm flipH="1">
            <a:off x="7264487" y="1746421"/>
            <a:ext cx="12357" cy="4199236"/>
          </a:xfrm>
          <a:prstGeom prst="straightConnector1">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39193CB-417F-16C6-0BAD-9B5BE8D5420B}"/>
              </a:ext>
            </a:extLst>
          </p:cNvPr>
          <p:cNvCxnSpPr/>
          <p:nvPr/>
        </p:nvCxnSpPr>
        <p:spPr>
          <a:xfrm flipH="1">
            <a:off x="9331712" y="1761867"/>
            <a:ext cx="12357" cy="4168344"/>
          </a:xfrm>
          <a:prstGeom prst="straightConnector1">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7494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Middle School Mathematics Data </a:t>
            </a:r>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7" name="Picture 6" descr="A graph with red and green bars&#10;&#10;Description automatically generated">
            <a:extLst>
              <a:ext uri="{FF2B5EF4-FFF2-40B4-BE49-F238E27FC236}">
                <a16:creationId xmlns:a16="http://schemas.microsoft.com/office/drawing/2014/main" id="{65C49E2A-96E9-E7E6-5137-A0296A9AC760}"/>
              </a:ext>
            </a:extLst>
          </p:cNvPr>
          <p:cNvPicPr>
            <a:picLocks noChangeAspect="1"/>
          </p:cNvPicPr>
          <p:nvPr/>
        </p:nvPicPr>
        <p:blipFill>
          <a:blip r:embed="rId4"/>
          <a:stretch>
            <a:fillRect/>
          </a:stretch>
        </p:blipFill>
        <p:spPr>
          <a:xfrm>
            <a:off x="881929" y="989669"/>
            <a:ext cx="10982325" cy="5962650"/>
          </a:xfrm>
          <a:prstGeom prst="rect">
            <a:avLst/>
          </a:prstGeom>
        </p:spPr>
      </p:pic>
      <p:cxnSp>
        <p:nvCxnSpPr>
          <p:cNvPr id="12" name="Straight Arrow Connector 11">
            <a:extLst>
              <a:ext uri="{FF2B5EF4-FFF2-40B4-BE49-F238E27FC236}">
                <a16:creationId xmlns:a16="http://schemas.microsoft.com/office/drawing/2014/main" id="{7D6DE69E-98C9-E985-3D78-17B35DE67303}"/>
              </a:ext>
            </a:extLst>
          </p:cNvPr>
          <p:cNvCxnSpPr/>
          <p:nvPr/>
        </p:nvCxnSpPr>
        <p:spPr>
          <a:xfrm>
            <a:off x="4757914" y="1510921"/>
            <a:ext cx="9440" cy="4930745"/>
          </a:xfrm>
          <a:prstGeom prst="straightConnector1">
            <a:avLst/>
          </a:prstGeom>
          <a:ln w="76200"/>
        </p:spPr>
        <p:style>
          <a:lnRef idx="3">
            <a:schemeClr val="dk1"/>
          </a:lnRef>
          <a:fillRef idx="0">
            <a:schemeClr val="dk1"/>
          </a:fillRef>
          <a:effectRef idx="2">
            <a:schemeClr val="dk1"/>
          </a:effectRef>
          <a:fontRef idx="minor">
            <a:schemeClr val="tx1"/>
          </a:fontRef>
        </p:style>
      </p:cxnSp>
      <p:cxnSp>
        <p:nvCxnSpPr>
          <p:cNvPr id="5" name="Straight Arrow Connector 4">
            <a:extLst>
              <a:ext uri="{FF2B5EF4-FFF2-40B4-BE49-F238E27FC236}">
                <a16:creationId xmlns:a16="http://schemas.microsoft.com/office/drawing/2014/main" id="{EC3DDB50-B5D4-E21C-318B-1B40CA413F17}"/>
              </a:ext>
            </a:extLst>
          </p:cNvPr>
          <p:cNvCxnSpPr/>
          <p:nvPr/>
        </p:nvCxnSpPr>
        <p:spPr>
          <a:xfrm>
            <a:off x="8271031" y="1510921"/>
            <a:ext cx="39128" cy="4901057"/>
          </a:xfrm>
          <a:prstGeom prst="straightConnector1">
            <a:avLst/>
          </a:prstGeom>
          <a:ln w="76200"/>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6194248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High School Mathematics  Data </a:t>
            </a:r>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E4C6A1BD-4A87-32A1-0CCC-A93E6DC45304}"/>
              </a:ext>
            </a:extLst>
          </p:cNvPr>
          <p:cNvPicPr>
            <a:picLocks noChangeAspect="1"/>
          </p:cNvPicPr>
          <p:nvPr/>
        </p:nvPicPr>
        <p:blipFill>
          <a:blip r:embed="rId4"/>
          <a:stretch>
            <a:fillRect/>
          </a:stretch>
        </p:blipFill>
        <p:spPr>
          <a:xfrm>
            <a:off x="1069937" y="946227"/>
            <a:ext cx="9782640" cy="5997033"/>
          </a:xfrm>
          <a:prstGeom prst="rect">
            <a:avLst/>
          </a:prstGeom>
        </p:spPr>
      </p:pic>
      <p:cxnSp>
        <p:nvCxnSpPr>
          <p:cNvPr id="8" name="Straight Arrow Connector 7">
            <a:extLst>
              <a:ext uri="{FF2B5EF4-FFF2-40B4-BE49-F238E27FC236}">
                <a16:creationId xmlns:a16="http://schemas.microsoft.com/office/drawing/2014/main" id="{484B330F-2784-1179-2CA1-4E1865A7ED0A}"/>
              </a:ext>
            </a:extLst>
          </p:cNvPr>
          <p:cNvCxnSpPr/>
          <p:nvPr/>
        </p:nvCxnSpPr>
        <p:spPr>
          <a:xfrm>
            <a:off x="3797992" y="1312999"/>
            <a:ext cx="19336" cy="4950538"/>
          </a:xfrm>
          <a:prstGeom prst="straightConnector1">
            <a:avLst/>
          </a:prstGeom>
          <a:ln w="76200"/>
        </p:spPr>
        <p:style>
          <a:lnRef idx="3">
            <a:schemeClr val="dk1"/>
          </a:lnRef>
          <a:fillRef idx="0">
            <a:schemeClr val="dk1"/>
          </a:fillRef>
          <a:effectRef idx="2">
            <a:schemeClr val="dk1"/>
          </a:effectRef>
          <a:fontRef idx="minor">
            <a:schemeClr val="tx1"/>
          </a:fontRef>
        </p:style>
      </p:cxnSp>
      <p:cxnSp>
        <p:nvCxnSpPr>
          <p:cNvPr id="10" name="Straight Arrow Connector 9">
            <a:extLst>
              <a:ext uri="{FF2B5EF4-FFF2-40B4-BE49-F238E27FC236}">
                <a16:creationId xmlns:a16="http://schemas.microsoft.com/office/drawing/2014/main" id="{49BB058F-B6AF-EF55-CFFB-46E72F2B4913}"/>
              </a:ext>
            </a:extLst>
          </p:cNvPr>
          <p:cNvCxnSpPr/>
          <p:nvPr/>
        </p:nvCxnSpPr>
        <p:spPr>
          <a:xfrm flipH="1">
            <a:off x="6152809" y="1312999"/>
            <a:ext cx="456" cy="4950538"/>
          </a:xfrm>
          <a:prstGeom prst="straightConnector1">
            <a:avLst/>
          </a:prstGeom>
          <a:ln w="76200"/>
        </p:spPr>
        <p:style>
          <a:lnRef idx="3">
            <a:schemeClr val="dk1"/>
          </a:lnRef>
          <a:fillRef idx="0">
            <a:schemeClr val="dk1"/>
          </a:fillRef>
          <a:effectRef idx="2">
            <a:schemeClr val="dk1"/>
          </a:effectRef>
          <a:fontRef idx="minor">
            <a:schemeClr val="tx1"/>
          </a:fontRef>
        </p:style>
      </p:cxnSp>
      <p:cxnSp>
        <p:nvCxnSpPr>
          <p:cNvPr id="13" name="Straight Arrow Connector 12">
            <a:extLst>
              <a:ext uri="{FF2B5EF4-FFF2-40B4-BE49-F238E27FC236}">
                <a16:creationId xmlns:a16="http://schemas.microsoft.com/office/drawing/2014/main" id="{A8AD5A50-DB95-5696-85AB-0E54A5ED0E32}"/>
              </a:ext>
            </a:extLst>
          </p:cNvPr>
          <p:cNvCxnSpPr/>
          <p:nvPr/>
        </p:nvCxnSpPr>
        <p:spPr>
          <a:xfrm>
            <a:off x="8468953" y="1312999"/>
            <a:ext cx="19336" cy="4920849"/>
          </a:xfrm>
          <a:prstGeom prst="straightConnector1">
            <a:avLst/>
          </a:prstGeom>
          <a:ln w="76200"/>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724662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16383" y="165515"/>
            <a:ext cx="10736796" cy="707886"/>
          </a:xfrm>
          <a:prstGeom prst="rect">
            <a:avLst/>
          </a:prstGeom>
          <a:noFill/>
        </p:spPr>
        <p:txBody>
          <a:bodyPr wrap="square" lIns="91440" tIns="45720" rIns="91440" bIns="45720" rtlCol="0" anchor="t">
            <a:spAutoFit/>
          </a:bodyPr>
          <a:lstStyle/>
          <a:p>
            <a:r>
              <a:rPr lang="en-US" sz="4000" dirty="0">
                <a:solidFill>
                  <a:schemeClr val="bg1"/>
                </a:solidFill>
                <a:effectLst>
                  <a:outerShdw blurRad="38100" dist="38100" dir="2700000" algn="tl">
                    <a:srgbClr val="000000">
                      <a:alpha val="43137"/>
                    </a:srgbClr>
                  </a:outerShdw>
                </a:effectLst>
                <a:latin typeface="Trade Gothic Next HvyCd"/>
              </a:rPr>
              <a:t>Next Steps: </a:t>
            </a:r>
            <a:endParaRPr lang="en-US" sz="4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F8897D91-C104-3BD5-2AFE-FA155AD0D22B}"/>
              </a:ext>
            </a:extLst>
          </p:cNvPr>
          <p:cNvSpPr txBox="1"/>
          <p:nvPr/>
        </p:nvSpPr>
        <p:spPr>
          <a:xfrm>
            <a:off x="418763" y="1433269"/>
            <a:ext cx="11634607"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3200" dirty="0">
                <a:cs typeface="Calibri"/>
              </a:rPr>
              <a:t>Continue mathematics professional learning sessions in collaboration with GaDOE through summer 2024.</a:t>
            </a:r>
          </a:p>
          <a:p>
            <a:endParaRPr lang="en-US" sz="3200" dirty="0">
              <a:cs typeface="Calibri"/>
            </a:endParaRPr>
          </a:p>
          <a:p>
            <a:pPr marL="285750" indent="-285750">
              <a:buFont typeface="Arial"/>
              <a:buChar char="•"/>
            </a:pPr>
            <a:r>
              <a:rPr lang="en-US" sz="3200" dirty="0">
                <a:cs typeface="Calibri"/>
              </a:rPr>
              <a:t>Provide school-based professional learning for leaders and teachers developed utilizing personalized mathematics growth data.</a:t>
            </a:r>
            <a:endParaRPr lang="en-US" sz="3200" dirty="0">
              <a:ea typeface="Calibri"/>
              <a:cs typeface="Calibri"/>
            </a:endParaRPr>
          </a:p>
          <a:p>
            <a:endParaRPr lang="en-US" sz="3200" dirty="0">
              <a:cs typeface="Calibri"/>
            </a:endParaRPr>
          </a:p>
          <a:p>
            <a:pPr marL="285750" indent="-285750">
              <a:buFont typeface="Arial"/>
              <a:buChar char="•"/>
            </a:pPr>
            <a:r>
              <a:rPr lang="en-US" sz="3200" dirty="0">
                <a:cs typeface="Calibri"/>
              </a:rPr>
              <a:t>Acquire materials to support new standards implementation using Math Manipulative Grant Funds provided by GaDOE.</a:t>
            </a:r>
            <a:endParaRPr lang="en-US" sz="3200" dirty="0">
              <a:ea typeface="Calibri"/>
              <a:cs typeface="Calibri"/>
            </a:endParaRPr>
          </a:p>
        </p:txBody>
      </p:sp>
    </p:spTree>
    <p:extLst>
      <p:ext uri="{BB962C8B-B14F-4D97-AF65-F5344CB8AC3E}">
        <p14:creationId xmlns:p14="http://schemas.microsoft.com/office/powerpoint/2010/main" val="35676111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Tree>
    <p:extLst>
      <p:ext uri="{BB962C8B-B14F-4D97-AF65-F5344CB8AC3E}">
        <p14:creationId xmlns:p14="http://schemas.microsoft.com/office/powerpoint/2010/main" val="22046430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16</TotalTime>
  <Words>873</Words>
  <Application>Microsoft Office PowerPoint</Application>
  <PresentationFormat>Widescreen</PresentationFormat>
  <Paragraphs>119</Paragraphs>
  <Slides>25</Slides>
  <Notes>18</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25</vt:i4>
      </vt:variant>
    </vt:vector>
  </HeadingPairs>
  <TitlesOfParts>
    <vt:vector size="37" baseType="lpstr">
      <vt:lpstr>Arial</vt:lpstr>
      <vt:lpstr>Arial Narrow</vt:lpstr>
      <vt:lpstr>Calibri</vt:lpstr>
      <vt:lpstr>Calibri Light</vt:lpstr>
      <vt:lpstr>Georgia</vt:lpstr>
      <vt:lpstr>Georgia Pro</vt:lpstr>
      <vt:lpstr>Times New Roman</vt:lpstr>
      <vt:lpstr>Trade Gothic Next</vt:lpstr>
      <vt:lpstr>Trade Gothic Next Cond</vt:lpstr>
      <vt:lpstr>Trade Gothic Next HvyCd</vt:lpstr>
      <vt:lpstr>Wingdings</vt:lpstr>
      <vt:lpstr>Office Theme</vt:lpstr>
      <vt:lpstr>PowerPoint Presentation</vt:lpstr>
      <vt:lpstr>OUR VISION</vt:lpstr>
      <vt:lpstr>OUR GUIDING PRINCIPLES</vt:lpstr>
      <vt:lpstr>PowerPoint Presentation</vt:lpstr>
      <vt:lpstr>PowerPoint Presentation</vt:lpstr>
      <vt:lpstr>Positive Mathematical Mindset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Johnson, Cleveland</cp:lastModifiedBy>
  <cp:revision>32</cp:revision>
  <cp:lastPrinted>2023-05-01T18:56:22Z</cp:lastPrinted>
  <dcterms:created xsi:type="dcterms:W3CDTF">2023-05-01T16:02:45Z</dcterms:created>
  <dcterms:modified xsi:type="dcterms:W3CDTF">2024-01-04T19:25:38Z</dcterms:modified>
</cp:coreProperties>
</file>