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85" r:id="rId5"/>
    <p:sldMasterId id="2147483693" r:id="rId6"/>
  </p:sldMasterIdLst>
  <p:notesMasterIdLst>
    <p:notesMasterId r:id="rId44"/>
  </p:notesMasterIdLst>
  <p:sldIdLst>
    <p:sldId id="2365" r:id="rId7"/>
    <p:sldId id="2368" r:id="rId8"/>
    <p:sldId id="299" r:id="rId9"/>
    <p:sldId id="2366" r:id="rId10"/>
    <p:sldId id="2367" r:id="rId11"/>
    <p:sldId id="3422" r:id="rId12"/>
    <p:sldId id="3460" r:id="rId13"/>
    <p:sldId id="3466" r:id="rId14"/>
    <p:sldId id="3467" r:id="rId15"/>
    <p:sldId id="3468" r:id="rId16"/>
    <p:sldId id="308" r:id="rId17"/>
    <p:sldId id="309" r:id="rId18"/>
    <p:sldId id="303" r:id="rId19"/>
    <p:sldId id="3462" r:id="rId20"/>
    <p:sldId id="3463" r:id="rId21"/>
    <p:sldId id="3464" r:id="rId22"/>
    <p:sldId id="3465" r:id="rId23"/>
    <p:sldId id="305" r:id="rId24"/>
    <p:sldId id="3478" r:id="rId25"/>
    <p:sldId id="3479" r:id="rId26"/>
    <p:sldId id="306" r:id="rId27"/>
    <p:sldId id="3458" r:id="rId28"/>
    <p:sldId id="3459" r:id="rId29"/>
    <p:sldId id="3426" r:id="rId30"/>
    <p:sldId id="3480" r:id="rId31"/>
    <p:sldId id="3470" r:id="rId32"/>
    <p:sldId id="3471" r:id="rId33"/>
    <p:sldId id="3473" r:id="rId34"/>
    <p:sldId id="3475" r:id="rId35"/>
    <p:sldId id="3474" r:id="rId36"/>
    <p:sldId id="3472" r:id="rId37"/>
    <p:sldId id="3477" r:id="rId38"/>
    <p:sldId id="3476" r:id="rId39"/>
    <p:sldId id="3461" r:id="rId40"/>
    <p:sldId id="3481" r:id="rId41"/>
    <p:sldId id="3429" r:id="rId42"/>
    <p:sldId id="302" r:id="rId4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s" id="{C7AE95E6-2F4F-491B-8540-F363EE8D1FFE}">
          <p14:sldIdLst>
            <p14:sldId id="2365"/>
            <p14:sldId id="2368"/>
            <p14:sldId id="299"/>
            <p14:sldId id="2366"/>
            <p14:sldId id="2367"/>
            <p14:sldId id="3422"/>
            <p14:sldId id="3460"/>
            <p14:sldId id="3466"/>
            <p14:sldId id="3467"/>
            <p14:sldId id="3468"/>
            <p14:sldId id="308"/>
            <p14:sldId id="309"/>
            <p14:sldId id="303"/>
            <p14:sldId id="3462"/>
            <p14:sldId id="3463"/>
            <p14:sldId id="3464"/>
            <p14:sldId id="3465"/>
            <p14:sldId id="305"/>
            <p14:sldId id="3478"/>
            <p14:sldId id="3479"/>
            <p14:sldId id="306"/>
            <p14:sldId id="3458"/>
            <p14:sldId id="3459"/>
          </p14:sldIdLst>
        </p14:section>
        <p14:section name="High School" id="{629FF67A-0A34-491A-8D62-5B550A464361}">
          <p14:sldIdLst>
            <p14:sldId id="3426"/>
            <p14:sldId id="3480"/>
            <p14:sldId id="3470"/>
            <p14:sldId id="3471"/>
            <p14:sldId id="3473"/>
            <p14:sldId id="3475"/>
            <p14:sldId id="3474"/>
            <p14:sldId id="3472"/>
            <p14:sldId id="3477"/>
            <p14:sldId id="3476"/>
            <p14:sldId id="3461"/>
            <p14:sldId id="3481"/>
            <p14:sldId id="3429"/>
            <p14:sldId id="3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CD0958-25C2-4EC9-72F5-E6A6EA0E7F85}" name="Frazier, Emanuel" initials="FE" userId="S::Emanuel.Frazier@BCSDK12.NET::cd233fb9-58e0-40e5-8a96-2146e60af659"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00FFCC"/>
    <a:srgbClr val="FFCCFF"/>
    <a:srgbClr val="33CC33"/>
    <a:srgbClr val="FF0000"/>
    <a:srgbClr val="66FFFF"/>
    <a:srgbClr val="9999FF"/>
    <a:srgbClr val="FF99FF"/>
    <a:srgbClr val="FF66FF"/>
    <a:srgbClr val="FFC3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5" autoAdjust="0"/>
    <p:restoredTop sz="94660"/>
  </p:normalViewPr>
  <p:slideViewPr>
    <p:cSldViewPr snapToGrid="0">
      <p:cViewPr varScale="1">
        <p:scale>
          <a:sx n="111" d="100"/>
          <a:sy n="111" d="100"/>
        </p:scale>
        <p:origin x="53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bibbcountyschools-my.sharepoint.com/personal/veronica_christian_bcsdk12_net/Documents/School%20Improvement%20Coordinator%20-%20ELA/Data%20Talks/Summer%20Reading%20Camp%20Data%20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bibbcountyschools-my.sharepoint.com/personal/veronica_christian_bcsdk12_net/Documents/School%20Improvement%20Coordinator%20-%20ELA/Data%20Talks/Summer%20Reading%20Camp%20Data%20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bibbcountyschools-my.sharepoint.com/personal/veronica_christian_bcsdk12_net/Documents/School%20Improvement%20Coordinator%20-%20ELA/Data%20Talks/Summer%20Reading%20Camp%20Data%20202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Elementary Summer Reading Comprehension</a:t>
            </a:r>
            <a:r>
              <a:rPr lang="en-US" baseline="0" dirty="0"/>
              <a:t> Assessment</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Sheet4!$A$4</c:f>
              <c:strCache>
                <c:ptCount val="1"/>
                <c:pt idx="0">
                  <c:v>Below Target (%)</c:v>
                </c:pt>
              </c:strCache>
            </c:strRef>
          </c:tx>
          <c:spPr>
            <a:solidFill>
              <a:schemeClr val="accent1"/>
            </a:solidFill>
            <a:ln>
              <a:noFill/>
            </a:ln>
            <a:effectLst/>
          </c:spPr>
          <c:invertIfNegative val="0"/>
          <c:cat>
            <c:multiLvlStrRef>
              <c:f>Sheet4!$B$1:$G$3</c:f>
              <c:multiLvlStrCache>
                <c:ptCount val="6"/>
                <c:lvl>
                  <c:pt idx="0">
                    <c:v>Pretest</c:v>
                  </c:pt>
                  <c:pt idx="1">
                    <c:v>Posttest</c:v>
                  </c:pt>
                  <c:pt idx="2">
                    <c:v>Pretest</c:v>
                  </c:pt>
                  <c:pt idx="3">
                    <c:v>Posttest</c:v>
                  </c:pt>
                  <c:pt idx="4">
                    <c:v>Pretest</c:v>
                  </c:pt>
                  <c:pt idx="5">
                    <c:v>Posttest</c:v>
                  </c:pt>
                </c:lvl>
                <c:lvl>
                  <c:pt idx="0">
                    <c:v>3rd grade</c:v>
                  </c:pt>
                  <c:pt idx="2">
                    <c:v>4th grade</c:v>
                  </c:pt>
                  <c:pt idx="4">
                    <c:v>5th grade</c:v>
                  </c:pt>
                </c:lvl>
              </c:multiLvlStrCache>
            </c:multiLvlStrRef>
          </c:cat>
          <c:val>
            <c:numRef>
              <c:f>Sheet4!$B$4:$G$4</c:f>
              <c:numCache>
                <c:formatCode>General</c:formatCode>
                <c:ptCount val="6"/>
                <c:pt idx="0">
                  <c:v>53</c:v>
                </c:pt>
                <c:pt idx="1">
                  <c:v>25</c:v>
                </c:pt>
                <c:pt idx="2">
                  <c:v>81</c:v>
                </c:pt>
                <c:pt idx="3">
                  <c:v>56</c:v>
                </c:pt>
                <c:pt idx="4">
                  <c:v>78</c:v>
                </c:pt>
                <c:pt idx="5">
                  <c:v>61</c:v>
                </c:pt>
              </c:numCache>
            </c:numRef>
          </c:val>
          <c:extLst>
            <c:ext xmlns:c16="http://schemas.microsoft.com/office/drawing/2014/chart" uri="{C3380CC4-5D6E-409C-BE32-E72D297353CC}">
              <c16:uniqueId val="{00000000-313E-4A7B-AAF6-C5A616F42C8B}"/>
            </c:ext>
          </c:extLst>
        </c:ser>
        <c:ser>
          <c:idx val="1"/>
          <c:order val="1"/>
          <c:tx>
            <c:strRef>
              <c:f>Sheet4!$A$5</c:f>
              <c:strCache>
                <c:ptCount val="1"/>
                <c:pt idx="0">
                  <c:v>Approaching Target (%)</c:v>
                </c:pt>
              </c:strCache>
            </c:strRef>
          </c:tx>
          <c:spPr>
            <a:solidFill>
              <a:schemeClr val="accent2"/>
            </a:solidFill>
            <a:ln>
              <a:noFill/>
            </a:ln>
            <a:effectLst/>
          </c:spPr>
          <c:invertIfNegative val="0"/>
          <c:cat>
            <c:multiLvlStrRef>
              <c:f>Sheet4!$B$1:$G$3</c:f>
              <c:multiLvlStrCache>
                <c:ptCount val="6"/>
                <c:lvl>
                  <c:pt idx="0">
                    <c:v>Pretest</c:v>
                  </c:pt>
                  <c:pt idx="1">
                    <c:v>Posttest</c:v>
                  </c:pt>
                  <c:pt idx="2">
                    <c:v>Pretest</c:v>
                  </c:pt>
                  <c:pt idx="3">
                    <c:v>Posttest</c:v>
                  </c:pt>
                  <c:pt idx="4">
                    <c:v>Pretest</c:v>
                  </c:pt>
                  <c:pt idx="5">
                    <c:v>Posttest</c:v>
                  </c:pt>
                </c:lvl>
                <c:lvl>
                  <c:pt idx="0">
                    <c:v>3rd grade</c:v>
                  </c:pt>
                  <c:pt idx="2">
                    <c:v>4th grade</c:v>
                  </c:pt>
                  <c:pt idx="4">
                    <c:v>5th grade</c:v>
                  </c:pt>
                </c:lvl>
              </c:multiLvlStrCache>
            </c:multiLvlStrRef>
          </c:cat>
          <c:val>
            <c:numRef>
              <c:f>Sheet4!$B$5:$G$5</c:f>
              <c:numCache>
                <c:formatCode>General</c:formatCode>
                <c:ptCount val="6"/>
                <c:pt idx="0">
                  <c:v>40</c:v>
                </c:pt>
                <c:pt idx="1">
                  <c:v>42</c:v>
                </c:pt>
                <c:pt idx="2">
                  <c:v>16</c:v>
                </c:pt>
                <c:pt idx="3">
                  <c:v>39</c:v>
                </c:pt>
                <c:pt idx="4">
                  <c:v>19</c:v>
                </c:pt>
                <c:pt idx="5">
                  <c:v>25</c:v>
                </c:pt>
              </c:numCache>
            </c:numRef>
          </c:val>
          <c:extLst>
            <c:ext xmlns:c16="http://schemas.microsoft.com/office/drawing/2014/chart" uri="{C3380CC4-5D6E-409C-BE32-E72D297353CC}">
              <c16:uniqueId val="{00000001-313E-4A7B-AAF6-C5A616F42C8B}"/>
            </c:ext>
          </c:extLst>
        </c:ser>
        <c:ser>
          <c:idx val="2"/>
          <c:order val="2"/>
          <c:tx>
            <c:strRef>
              <c:f>Sheet4!$A$6</c:f>
              <c:strCache>
                <c:ptCount val="1"/>
                <c:pt idx="0">
                  <c:v>On Target (%)</c:v>
                </c:pt>
              </c:strCache>
            </c:strRef>
          </c:tx>
          <c:spPr>
            <a:solidFill>
              <a:schemeClr val="accent3"/>
            </a:solidFill>
            <a:ln>
              <a:noFill/>
            </a:ln>
            <a:effectLst/>
          </c:spPr>
          <c:invertIfNegative val="0"/>
          <c:cat>
            <c:multiLvlStrRef>
              <c:f>Sheet4!$B$1:$G$3</c:f>
              <c:multiLvlStrCache>
                <c:ptCount val="6"/>
                <c:lvl>
                  <c:pt idx="0">
                    <c:v>Pretest</c:v>
                  </c:pt>
                  <c:pt idx="1">
                    <c:v>Posttest</c:v>
                  </c:pt>
                  <c:pt idx="2">
                    <c:v>Pretest</c:v>
                  </c:pt>
                  <c:pt idx="3">
                    <c:v>Posttest</c:v>
                  </c:pt>
                  <c:pt idx="4">
                    <c:v>Pretest</c:v>
                  </c:pt>
                  <c:pt idx="5">
                    <c:v>Posttest</c:v>
                  </c:pt>
                </c:lvl>
                <c:lvl>
                  <c:pt idx="0">
                    <c:v>3rd grade</c:v>
                  </c:pt>
                  <c:pt idx="2">
                    <c:v>4th grade</c:v>
                  </c:pt>
                  <c:pt idx="4">
                    <c:v>5th grade</c:v>
                  </c:pt>
                </c:lvl>
              </c:multiLvlStrCache>
            </c:multiLvlStrRef>
          </c:cat>
          <c:val>
            <c:numRef>
              <c:f>Sheet4!$B$6:$G$6</c:f>
              <c:numCache>
                <c:formatCode>General</c:formatCode>
                <c:ptCount val="6"/>
                <c:pt idx="0">
                  <c:v>6</c:v>
                </c:pt>
                <c:pt idx="1">
                  <c:v>34</c:v>
                </c:pt>
                <c:pt idx="2">
                  <c:v>2</c:v>
                </c:pt>
                <c:pt idx="3">
                  <c:v>12</c:v>
                </c:pt>
                <c:pt idx="4">
                  <c:v>3</c:v>
                </c:pt>
                <c:pt idx="5">
                  <c:v>14</c:v>
                </c:pt>
              </c:numCache>
            </c:numRef>
          </c:val>
          <c:extLst>
            <c:ext xmlns:c16="http://schemas.microsoft.com/office/drawing/2014/chart" uri="{C3380CC4-5D6E-409C-BE32-E72D297353CC}">
              <c16:uniqueId val="{00000002-313E-4A7B-AAF6-C5A616F42C8B}"/>
            </c:ext>
          </c:extLst>
        </c:ser>
        <c:dLbls>
          <c:showLegendKey val="0"/>
          <c:showVal val="0"/>
          <c:showCatName val="0"/>
          <c:showSerName val="0"/>
          <c:showPercent val="0"/>
          <c:showBubbleSize val="0"/>
        </c:dLbls>
        <c:gapWidth val="219"/>
        <c:overlap val="-27"/>
        <c:axId val="1163577375"/>
        <c:axId val="1163578335"/>
      </c:barChart>
      <c:catAx>
        <c:axId val="1163577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3578335"/>
        <c:crosses val="autoZero"/>
        <c:auto val="1"/>
        <c:lblAlgn val="ctr"/>
        <c:lblOffset val="100"/>
        <c:noMultiLvlLbl val="0"/>
      </c:catAx>
      <c:valAx>
        <c:axId val="11635783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35773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Elementary Summer</a:t>
            </a:r>
            <a:r>
              <a:rPr lang="en-US" baseline="0" dirty="0"/>
              <a:t> Mathematics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Sheet2!$A$4</c:f>
              <c:strCache>
                <c:ptCount val="1"/>
                <c:pt idx="0">
                  <c:v>Below Target (%)</c:v>
                </c:pt>
              </c:strCache>
            </c:strRef>
          </c:tx>
          <c:spPr>
            <a:solidFill>
              <a:schemeClr val="accent5">
                <a:lumMod val="50000"/>
              </a:schemeClr>
            </a:solidFill>
            <a:ln>
              <a:noFill/>
            </a:ln>
            <a:effectLst/>
          </c:spPr>
          <c:invertIfNegative val="0"/>
          <c:cat>
            <c:multiLvlStrRef>
              <c:f>Sheet2!$B$1:$G$3</c:f>
              <c:multiLvlStrCache>
                <c:ptCount val="6"/>
                <c:lvl>
                  <c:pt idx="0">
                    <c:v>Pretest</c:v>
                  </c:pt>
                  <c:pt idx="1">
                    <c:v>Posttest</c:v>
                  </c:pt>
                  <c:pt idx="2">
                    <c:v>Pretest</c:v>
                  </c:pt>
                  <c:pt idx="3">
                    <c:v>Posttest</c:v>
                  </c:pt>
                  <c:pt idx="4">
                    <c:v>Pretest</c:v>
                  </c:pt>
                  <c:pt idx="5">
                    <c:v>Posttest</c:v>
                  </c:pt>
                </c:lvl>
                <c:lvl>
                  <c:pt idx="0">
                    <c:v>3rd grade</c:v>
                  </c:pt>
                  <c:pt idx="2">
                    <c:v>4th grade</c:v>
                  </c:pt>
                  <c:pt idx="4">
                    <c:v>5th grade</c:v>
                  </c:pt>
                </c:lvl>
              </c:multiLvlStrCache>
            </c:multiLvlStrRef>
          </c:cat>
          <c:val>
            <c:numRef>
              <c:f>Sheet2!$B$4:$G$4</c:f>
              <c:numCache>
                <c:formatCode>General</c:formatCode>
                <c:ptCount val="6"/>
                <c:pt idx="0">
                  <c:v>84</c:v>
                </c:pt>
                <c:pt idx="1">
                  <c:v>56</c:v>
                </c:pt>
                <c:pt idx="2">
                  <c:v>90</c:v>
                </c:pt>
                <c:pt idx="3">
                  <c:v>68</c:v>
                </c:pt>
                <c:pt idx="4">
                  <c:v>87</c:v>
                </c:pt>
                <c:pt idx="5">
                  <c:v>72</c:v>
                </c:pt>
              </c:numCache>
            </c:numRef>
          </c:val>
          <c:extLst>
            <c:ext xmlns:c16="http://schemas.microsoft.com/office/drawing/2014/chart" uri="{C3380CC4-5D6E-409C-BE32-E72D297353CC}">
              <c16:uniqueId val="{00000000-19C2-456C-8BA8-14CD28FC8BD6}"/>
            </c:ext>
          </c:extLst>
        </c:ser>
        <c:ser>
          <c:idx val="1"/>
          <c:order val="1"/>
          <c:tx>
            <c:strRef>
              <c:f>Sheet2!$A$5</c:f>
              <c:strCache>
                <c:ptCount val="1"/>
                <c:pt idx="0">
                  <c:v>Approaching Target (%)</c:v>
                </c:pt>
              </c:strCache>
            </c:strRef>
          </c:tx>
          <c:spPr>
            <a:solidFill>
              <a:schemeClr val="accent2"/>
            </a:solidFill>
            <a:ln>
              <a:noFill/>
            </a:ln>
            <a:effectLst/>
          </c:spPr>
          <c:invertIfNegative val="0"/>
          <c:cat>
            <c:multiLvlStrRef>
              <c:f>Sheet2!$B$1:$G$3</c:f>
              <c:multiLvlStrCache>
                <c:ptCount val="6"/>
                <c:lvl>
                  <c:pt idx="0">
                    <c:v>Pretest</c:v>
                  </c:pt>
                  <c:pt idx="1">
                    <c:v>Posttest</c:v>
                  </c:pt>
                  <c:pt idx="2">
                    <c:v>Pretest</c:v>
                  </c:pt>
                  <c:pt idx="3">
                    <c:v>Posttest</c:v>
                  </c:pt>
                  <c:pt idx="4">
                    <c:v>Pretest</c:v>
                  </c:pt>
                  <c:pt idx="5">
                    <c:v>Posttest</c:v>
                  </c:pt>
                </c:lvl>
                <c:lvl>
                  <c:pt idx="0">
                    <c:v>3rd grade</c:v>
                  </c:pt>
                  <c:pt idx="2">
                    <c:v>4th grade</c:v>
                  </c:pt>
                  <c:pt idx="4">
                    <c:v>5th grade</c:v>
                  </c:pt>
                </c:lvl>
              </c:multiLvlStrCache>
            </c:multiLvlStrRef>
          </c:cat>
          <c:val>
            <c:numRef>
              <c:f>Sheet2!$B$5:$G$5</c:f>
              <c:numCache>
                <c:formatCode>General</c:formatCode>
                <c:ptCount val="6"/>
                <c:pt idx="0">
                  <c:v>11</c:v>
                </c:pt>
                <c:pt idx="1">
                  <c:v>22</c:v>
                </c:pt>
                <c:pt idx="2">
                  <c:v>7</c:v>
                </c:pt>
                <c:pt idx="3">
                  <c:v>14</c:v>
                </c:pt>
                <c:pt idx="4">
                  <c:v>11</c:v>
                </c:pt>
                <c:pt idx="5">
                  <c:v>22</c:v>
                </c:pt>
              </c:numCache>
            </c:numRef>
          </c:val>
          <c:extLst>
            <c:ext xmlns:c16="http://schemas.microsoft.com/office/drawing/2014/chart" uri="{C3380CC4-5D6E-409C-BE32-E72D297353CC}">
              <c16:uniqueId val="{00000001-19C2-456C-8BA8-14CD28FC8BD6}"/>
            </c:ext>
          </c:extLst>
        </c:ser>
        <c:ser>
          <c:idx val="2"/>
          <c:order val="2"/>
          <c:tx>
            <c:strRef>
              <c:f>Sheet2!$A$6</c:f>
              <c:strCache>
                <c:ptCount val="1"/>
                <c:pt idx="0">
                  <c:v>On Target (%)</c:v>
                </c:pt>
              </c:strCache>
            </c:strRef>
          </c:tx>
          <c:spPr>
            <a:solidFill>
              <a:schemeClr val="accent6">
                <a:lumMod val="75000"/>
              </a:schemeClr>
            </a:solidFill>
            <a:ln>
              <a:noFill/>
            </a:ln>
            <a:effectLst/>
          </c:spPr>
          <c:invertIfNegative val="0"/>
          <c:cat>
            <c:multiLvlStrRef>
              <c:f>Sheet2!$B$1:$G$3</c:f>
              <c:multiLvlStrCache>
                <c:ptCount val="6"/>
                <c:lvl>
                  <c:pt idx="0">
                    <c:v>Pretest</c:v>
                  </c:pt>
                  <c:pt idx="1">
                    <c:v>Posttest</c:v>
                  </c:pt>
                  <c:pt idx="2">
                    <c:v>Pretest</c:v>
                  </c:pt>
                  <c:pt idx="3">
                    <c:v>Posttest</c:v>
                  </c:pt>
                  <c:pt idx="4">
                    <c:v>Pretest</c:v>
                  </c:pt>
                  <c:pt idx="5">
                    <c:v>Posttest</c:v>
                  </c:pt>
                </c:lvl>
                <c:lvl>
                  <c:pt idx="0">
                    <c:v>3rd grade</c:v>
                  </c:pt>
                  <c:pt idx="2">
                    <c:v>4th grade</c:v>
                  </c:pt>
                  <c:pt idx="4">
                    <c:v>5th grade</c:v>
                  </c:pt>
                </c:lvl>
              </c:multiLvlStrCache>
            </c:multiLvlStrRef>
          </c:cat>
          <c:val>
            <c:numRef>
              <c:f>Sheet2!$B$6:$G$6</c:f>
              <c:numCache>
                <c:formatCode>General</c:formatCode>
                <c:ptCount val="6"/>
                <c:pt idx="0">
                  <c:v>5</c:v>
                </c:pt>
                <c:pt idx="1">
                  <c:v>22</c:v>
                </c:pt>
                <c:pt idx="2">
                  <c:v>3</c:v>
                </c:pt>
                <c:pt idx="3">
                  <c:v>18</c:v>
                </c:pt>
                <c:pt idx="4">
                  <c:v>2</c:v>
                </c:pt>
                <c:pt idx="5">
                  <c:v>7</c:v>
                </c:pt>
              </c:numCache>
            </c:numRef>
          </c:val>
          <c:extLst>
            <c:ext xmlns:c16="http://schemas.microsoft.com/office/drawing/2014/chart" uri="{C3380CC4-5D6E-409C-BE32-E72D297353CC}">
              <c16:uniqueId val="{00000002-19C2-456C-8BA8-14CD28FC8BD6}"/>
            </c:ext>
          </c:extLst>
        </c:ser>
        <c:dLbls>
          <c:showLegendKey val="0"/>
          <c:showVal val="0"/>
          <c:showCatName val="0"/>
          <c:showSerName val="0"/>
          <c:showPercent val="0"/>
          <c:showBubbleSize val="0"/>
        </c:dLbls>
        <c:gapWidth val="219"/>
        <c:overlap val="-27"/>
        <c:axId val="857220224"/>
        <c:axId val="857222624"/>
      </c:barChart>
      <c:catAx>
        <c:axId val="85722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7222624"/>
        <c:crosses val="autoZero"/>
        <c:auto val="1"/>
        <c:lblAlgn val="ctr"/>
        <c:lblOffset val="100"/>
        <c:noMultiLvlLbl val="0"/>
      </c:catAx>
      <c:valAx>
        <c:axId val="85722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722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dk1">
                    <a:lumMod val="65000"/>
                    <a:lumOff val="35000"/>
                  </a:schemeClr>
                </a:solidFill>
                <a:effectLst/>
                <a:latin typeface="Comic Sans MS"/>
                <a:ea typeface="Comic Sans MS"/>
                <a:cs typeface="Comic Sans MS"/>
              </a:defRPr>
            </a:pPr>
            <a:r>
              <a:rPr lang="en-US" dirty="0"/>
              <a:t>6th Grade</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dk1">
                  <a:lumMod val="65000"/>
                  <a:lumOff val="35000"/>
                </a:schemeClr>
              </a:solidFill>
              <a:effectLst/>
              <a:latin typeface="Comic Sans MS"/>
              <a:ea typeface="Comic Sans MS"/>
              <a:cs typeface="Comic Sans MS"/>
            </a:defRPr>
          </a:pPr>
          <a:endParaRPr lang="en-US"/>
        </a:p>
      </c:txPr>
    </c:title>
    <c:autoTitleDeleted val="0"/>
    <c:plotArea>
      <c:layout/>
      <c:barChart>
        <c:barDir val="col"/>
        <c:grouping val="clustered"/>
        <c:varyColors val="0"/>
        <c:ser>
          <c:idx val="0"/>
          <c:order val="0"/>
          <c:tx>
            <c:v/>
          </c:tx>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0"/>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5C3C-477D-8302-292DC2A8CFCC}"/>
              </c:ext>
            </c:extLst>
          </c:dPt>
          <c:dPt>
            <c:idx val="1"/>
            <c:invertIfNegative val="0"/>
            <c:bubble3D val="0"/>
            <c:extLst>
              <c:ext xmlns:c16="http://schemas.microsoft.com/office/drawing/2014/chart" uri="{C3380CC4-5D6E-409C-BE32-E72D297353CC}">
                <c16:uniqueId val="{00000002-5C3C-477D-8302-292DC2A8CFCC}"/>
              </c:ext>
            </c:extLst>
          </c:dPt>
          <c:dPt>
            <c:idx val="2"/>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4-5C3C-477D-8302-292DC2A8CFCC}"/>
              </c:ext>
            </c:extLst>
          </c:dPt>
          <c:dPt>
            <c:idx val="3"/>
            <c:invertIfNegative val="0"/>
            <c:bubble3D val="0"/>
            <c:extLst>
              <c:ext xmlns:c16="http://schemas.microsoft.com/office/drawing/2014/chart" uri="{C3380CC4-5D6E-409C-BE32-E72D297353CC}">
                <c16:uniqueId val="{00000005-5C3C-477D-8302-292DC2A8CFCC}"/>
              </c:ext>
            </c:extLst>
          </c:dPt>
          <c:dPt>
            <c:idx val="4"/>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5C3C-477D-8302-292DC2A8CFCC}"/>
              </c:ext>
            </c:extLst>
          </c:dPt>
          <c:dPt>
            <c:idx val="5"/>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5C3C-477D-8302-292DC2A8CFCC}"/>
              </c:ext>
            </c:extLst>
          </c:dPt>
          <c:dLbls>
            <c:dLbl>
              <c:idx val="0"/>
              <c:layout>
                <c:manualLayout>
                  <c:x val="0"/>
                  <c:y val="-1.6749269325823957E-4"/>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C3C-477D-8302-292DC2A8CFCC}"/>
                </c:ext>
              </c:extLst>
            </c:dLbl>
            <c:dLbl>
              <c:idx val="1"/>
              <c:layout>
                <c:manualLayout>
                  <c:x val="-3.1308096562797839E-17"/>
                  <c:y val="-2.7458650622017109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C3C-477D-8302-292DC2A8CFCC}"/>
                </c:ext>
              </c:extLst>
            </c:dLbl>
            <c:dLbl>
              <c:idx val="2"/>
              <c:layout>
                <c:manualLayout>
                  <c:x val="3.4154681712654962E-3"/>
                  <c:y val="-5.3242374311452765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C3C-477D-8302-292DC2A8CFCC}"/>
                </c:ext>
              </c:extLst>
            </c:dLbl>
            <c:dLbl>
              <c:idx val="3"/>
              <c:layout>
                <c:manualLayout>
                  <c:x val="-5.1232022568984004E-3"/>
                  <c:y val="-1.305935453797602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C3C-477D-8302-292DC2A8CFCC}"/>
                </c:ext>
              </c:extLst>
            </c:dLbl>
            <c:dLbl>
              <c:idx val="4"/>
              <c:layout>
                <c:manualLayout>
                  <c:x val="-5.123202256898338E-3"/>
                  <c:y val="-2.7458650622017109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C3C-477D-8302-292DC2A8CFCC}"/>
                </c:ext>
              </c:extLst>
            </c:dLbl>
            <c:dLbl>
              <c:idx val="5"/>
              <c:layout>
                <c:manualLayout>
                  <c:x val="3.4154681712655587E-3"/>
                  <c:y val="-5.3242374311452531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C3C-477D-8302-292DC2A8CFCC}"/>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Comic Sans MS"/>
                    <a:ea typeface="Comic Sans MS"/>
                    <a:cs typeface="Comic Sans M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(Totals!$B$3:$C$3,Totals!$F$3:$G$3,Totals!$J$3:$K$3)</c:f>
              <c:strCache>
                <c:ptCount val="6"/>
                <c:pt idx="0">
                  <c:v>Word Recognition Pre-Test</c:v>
                </c:pt>
                <c:pt idx="1">
                  <c:v>Word Recognition Post-test</c:v>
                </c:pt>
                <c:pt idx="2">
                  <c:v>Multisyllabic Word Parts Pre-Test</c:v>
                </c:pt>
                <c:pt idx="3">
                  <c:v>Multisyllabic Word Parts Post-test</c:v>
                </c:pt>
                <c:pt idx="4">
                  <c:v>Fluency Pre-Test</c:v>
                </c:pt>
                <c:pt idx="5">
                  <c:v>Fluency Post-test</c:v>
                </c:pt>
              </c:strCache>
            </c:strRef>
          </c:cat>
          <c:val>
            <c:numRef>
              <c:f>(Totals!$B$4:$C$4,Totals!$F$4:$G$4,Totals!$J$4:$K$4)</c:f>
              <c:numCache>
                <c:formatCode>General</c:formatCode>
                <c:ptCount val="6"/>
                <c:pt idx="0">
                  <c:v>11.2</c:v>
                </c:pt>
                <c:pt idx="1">
                  <c:v>17.190000000000001</c:v>
                </c:pt>
                <c:pt idx="2">
                  <c:v>46.89</c:v>
                </c:pt>
                <c:pt idx="3">
                  <c:v>55.59</c:v>
                </c:pt>
                <c:pt idx="4">
                  <c:v>89.44</c:v>
                </c:pt>
                <c:pt idx="5">
                  <c:v>93.22</c:v>
                </c:pt>
              </c:numCache>
            </c:numRef>
          </c:val>
          <c:extLst>
            <c:ext xmlns:c16="http://schemas.microsoft.com/office/drawing/2014/chart" uri="{C3380CC4-5D6E-409C-BE32-E72D297353CC}">
              <c16:uniqueId val="{0000000A-5C3C-477D-8302-292DC2A8CFCC}"/>
            </c:ext>
          </c:extLst>
        </c:ser>
        <c:dLbls>
          <c:dLblPos val="inEnd"/>
          <c:showLegendKey val="0"/>
          <c:showVal val="1"/>
          <c:showCatName val="0"/>
          <c:showSerName val="0"/>
          <c:showPercent val="0"/>
          <c:showBubbleSize val="0"/>
        </c:dLbls>
        <c:gapWidth val="41"/>
        <c:axId val="460298759"/>
        <c:axId val="1479844872"/>
      </c:barChart>
      <c:catAx>
        <c:axId val="46029875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dk1">
                    <a:lumMod val="65000"/>
                    <a:lumOff val="35000"/>
                  </a:schemeClr>
                </a:solidFill>
                <a:effectLst/>
                <a:latin typeface="Comic Sans MS"/>
                <a:ea typeface="Comic Sans MS"/>
                <a:cs typeface="Comic Sans MS"/>
              </a:defRPr>
            </a:pPr>
            <a:endParaRPr lang="en-US"/>
          </a:p>
        </c:txPr>
        <c:crossAx val="1479844872"/>
        <c:crosses val="autoZero"/>
        <c:auto val="1"/>
        <c:lblAlgn val="ctr"/>
        <c:lblOffset val="100"/>
        <c:noMultiLvlLbl val="0"/>
      </c:catAx>
      <c:valAx>
        <c:axId val="1479844872"/>
        <c:scaling>
          <c:orientation val="minMax"/>
        </c:scaling>
        <c:delete val="0"/>
        <c:axPos val="l"/>
        <c:majorGridlines>
          <c:spPr>
            <a:ln w="9525" cap="flat" cmpd="sng" algn="ctr">
              <a:solidFill>
                <a:srgbClr val="747474"/>
              </a:solidFill>
              <a:prstDash val="solid"/>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Comic Sans MS"/>
                <a:ea typeface="Comic Sans MS"/>
                <a:cs typeface="Comic Sans MS"/>
              </a:defRPr>
            </a:pPr>
            <a:endParaRPr lang="en-US"/>
          </a:p>
        </c:txPr>
        <c:crossAx val="460298759"/>
        <c:crossesAt val="1"/>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1" i="0" u="none" strike="noStrike" kern="1200" baseline="0">
                <a:solidFill>
                  <a:schemeClr val="dk1">
                    <a:lumMod val="65000"/>
                    <a:lumOff val="35000"/>
                  </a:schemeClr>
                </a:solidFill>
                <a:effectLst/>
                <a:latin typeface="Comic Sans MS"/>
                <a:ea typeface="Comic Sans MS"/>
                <a:cs typeface="Comic Sans MS"/>
              </a:defRPr>
            </a:pPr>
            <a:r>
              <a:rPr lang="en-US" dirty="0"/>
              <a:t>7th Grade</a:t>
            </a:r>
          </a:p>
        </c:rich>
      </c:tx>
      <c:overlay val="0"/>
      <c:spPr>
        <a:noFill/>
        <a:ln>
          <a:noFill/>
        </a:ln>
        <a:effectLst/>
      </c:spPr>
      <c:txPr>
        <a:bodyPr rot="0" spcFirstLastPara="1" vertOverflow="ellipsis" vert="horz" wrap="square" anchor="ctr" anchorCtr="1"/>
        <a:lstStyle/>
        <a:p>
          <a:pPr>
            <a:defRPr b="1" i="0" u="none" strike="noStrike" kern="1200" baseline="0">
              <a:solidFill>
                <a:schemeClr val="dk1">
                  <a:lumMod val="65000"/>
                  <a:lumOff val="35000"/>
                </a:schemeClr>
              </a:solidFill>
              <a:effectLst/>
              <a:latin typeface="Comic Sans MS"/>
              <a:ea typeface="Comic Sans MS"/>
              <a:cs typeface="Comic Sans MS"/>
            </a:defRPr>
          </a:pPr>
          <a:endParaRPr lang="en-US"/>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0"/>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704C-4BF0-B012-45328E59EFF6}"/>
              </c:ext>
            </c:extLst>
          </c:dPt>
          <c:dPt>
            <c:idx val="1"/>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704C-4BF0-B012-45328E59EFF6}"/>
              </c:ext>
            </c:extLst>
          </c:dPt>
          <c:dPt>
            <c:idx val="2"/>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704C-4BF0-B012-45328E59EFF6}"/>
              </c:ext>
            </c:extLst>
          </c:dPt>
          <c:dPt>
            <c:idx val="3"/>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704C-4BF0-B012-45328E59EFF6}"/>
              </c:ext>
            </c:extLst>
          </c:dPt>
          <c:dPt>
            <c:idx val="4"/>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704C-4BF0-B012-45328E59EFF6}"/>
              </c:ext>
            </c:extLst>
          </c:dPt>
          <c:dPt>
            <c:idx val="5"/>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B-704C-4BF0-B012-45328E59EFF6}"/>
              </c:ext>
            </c:extLst>
          </c:dPt>
          <c:dLbls>
            <c:dLbl>
              <c:idx val="0"/>
              <c:layout>
                <c:manualLayout>
                  <c:x val="-4.9722039444063228E-3"/>
                  <c:y val="-5.5190088554574286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04C-4BF0-B012-45328E59EFF6}"/>
                </c:ext>
              </c:extLst>
            </c:dLbl>
            <c:dLbl>
              <c:idx val="1"/>
              <c:layout>
                <c:manualLayout>
                  <c:x val="-3.0385339757334214E-17"/>
                  <c:y val="-1.0864397794585022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04C-4BF0-B012-45328E59EFF6}"/>
                </c:ext>
              </c:extLst>
            </c:dLbl>
            <c:dLbl>
              <c:idx val="2"/>
              <c:layout>
                <c:manualLayout>
                  <c:x val="0"/>
                  <c:y val="-5.5190088554575266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04C-4BF0-B012-45328E59EFF6}"/>
                </c:ext>
              </c:extLst>
            </c:dLbl>
            <c:dLbl>
              <c:idx val="3"/>
              <c:layout>
                <c:manualLayout>
                  <c:x val="-3.3148026296043369E-3"/>
                  <c:y val="-5.5190088554575266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04C-4BF0-B012-45328E59EFF6}"/>
                </c:ext>
              </c:extLst>
            </c:dLbl>
            <c:dLbl>
              <c:idx val="4"/>
              <c:layout>
                <c:manualLayout>
                  <c:x val="-3.3148026296042151E-3"/>
                  <c:y val="5.1717690227976627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04C-4BF0-B012-45328E59EFF6}"/>
                </c:ext>
              </c:extLst>
            </c:dLbl>
            <c:dLbl>
              <c:idx val="5"/>
              <c:layout>
                <c:manualLayout>
                  <c:x val="-3.3148026296042151E-3"/>
                  <c:y val="-5.5190088554575509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04C-4BF0-B012-45328E59EFF6}"/>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Comic Sans MS"/>
                    <a:ea typeface="Comic Sans MS"/>
                    <a:cs typeface="Comic Sans M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(Totals!$B$8:$C$8,Totals!$F$8:$G$8,Totals!$J$8:$K$8)</c:f>
              <c:strCache>
                <c:ptCount val="6"/>
                <c:pt idx="0">
                  <c:v>Word Recognition Pre-Test</c:v>
                </c:pt>
                <c:pt idx="1">
                  <c:v>Word Recognition Post-test</c:v>
                </c:pt>
                <c:pt idx="2">
                  <c:v>Multisyllabic Word Parts Pre-Test</c:v>
                </c:pt>
                <c:pt idx="3">
                  <c:v>Multisyllabic Word Parts Post-test</c:v>
                </c:pt>
                <c:pt idx="4">
                  <c:v>Fluency Pre-Test</c:v>
                </c:pt>
                <c:pt idx="5">
                  <c:v>Fluency Post-test</c:v>
                </c:pt>
              </c:strCache>
            </c:strRef>
          </c:cat>
          <c:val>
            <c:numRef>
              <c:f>(Totals!$B$9:$C$9,Totals!$F$9:$G$9,Totals!$J$9:$K$9)</c:f>
              <c:numCache>
                <c:formatCode>General</c:formatCode>
                <c:ptCount val="6"/>
                <c:pt idx="0">
                  <c:v>25.77</c:v>
                </c:pt>
                <c:pt idx="1">
                  <c:v>30.26</c:v>
                </c:pt>
                <c:pt idx="2">
                  <c:v>78.27</c:v>
                </c:pt>
                <c:pt idx="3">
                  <c:v>94.45</c:v>
                </c:pt>
                <c:pt idx="4">
                  <c:v>118.21</c:v>
                </c:pt>
                <c:pt idx="5">
                  <c:v>126.73</c:v>
                </c:pt>
              </c:numCache>
            </c:numRef>
          </c:val>
          <c:extLst>
            <c:ext xmlns:c16="http://schemas.microsoft.com/office/drawing/2014/chart" uri="{C3380CC4-5D6E-409C-BE32-E72D297353CC}">
              <c16:uniqueId val="{0000000C-704C-4BF0-B012-45328E59EFF6}"/>
            </c:ext>
          </c:extLst>
        </c:ser>
        <c:dLbls>
          <c:dLblPos val="inEnd"/>
          <c:showLegendKey val="0"/>
          <c:showVal val="1"/>
          <c:showCatName val="0"/>
          <c:showSerName val="0"/>
          <c:showPercent val="0"/>
          <c:showBubbleSize val="0"/>
        </c:dLbls>
        <c:gapWidth val="41"/>
        <c:axId val="1653358088"/>
        <c:axId val="1653389832"/>
      </c:barChart>
      <c:catAx>
        <c:axId val="16533580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dk1">
                    <a:lumMod val="65000"/>
                    <a:lumOff val="35000"/>
                  </a:schemeClr>
                </a:solidFill>
                <a:effectLst/>
                <a:latin typeface="Comic Sans MS"/>
                <a:ea typeface="Comic Sans MS"/>
                <a:cs typeface="Comic Sans MS"/>
              </a:defRPr>
            </a:pPr>
            <a:endParaRPr lang="en-US"/>
          </a:p>
        </c:txPr>
        <c:crossAx val="1653389832"/>
        <c:crosses val="autoZero"/>
        <c:auto val="1"/>
        <c:lblAlgn val="ctr"/>
        <c:lblOffset val="100"/>
        <c:noMultiLvlLbl val="0"/>
      </c:catAx>
      <c:valAx>
        <c:axId val="1653389832"/>
        <c:scaling>
          <c:orientation val="minMax"/>
        </c:scaling>
        <c:delete val="0"/>
        <c:axPos val="l"/>
        <c:majorGridlines>
          <c:spPr>
            <a:ln w="9525" cap="flat" cmpd="sng" algn="ctr">
              <a:solidFill>
                <a:srgbClr val="747474"/>
              </a:solidFill>
              <a:prstDash val="solid"/>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Comic Sans MS"/>
                <a:ea typeface="Comic Sans MS"/>
                <a:cs typeface="Comic Sans MS"/>
              </a:defRPr>
            </a:pPr>
            <a:endParaRPr lang="en-US"/>
          </a:p>
        </c:txPr>
        <c:crossAx val="1653358088"/>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1" i="0" u="none" strike="noStrike" kern="1200" baseline="0">
                <a:solidFill>
                  <a:schemeClr val="dk1">
                    <a:lumMod val="65000"/>
                    <a:lumOff val="35000"/>
                  </a:schemeClr>
                </a:solidFill>
                <a:effectLst/>
                <a:latin typeface="Comic Sans MS"/>
                <a:ea typeface="Comic Sans MS"/>
                <a:cs typeface="Comic Sans MS"/>
              </a:defRPr>
            </a:pPr>
            <a:r>
              <a:rPr lang="en-US" dirty="0"/>
              <a:t>8th Grade </a:t>
            </a:r>
          </a:p>
        </c:rich>
      </c:tx>
      <c:layout>
        <c:manualLayout>
          <c:xMode val="edge"/>
          <c:yMode val="edge"/>
          <c:x val="0.42141175959706878"/>
          <c:y val="0"/>
        </c:manualLayout>
      </c:layout>
      <c:overlay val="0"/>
      <c:spPr>
        <a:noFill/>
        <a:ln>
          <a:noFill/>
        </a:ln>
        <a:effectLst/>
      </c:spPr>
      <c:txPr>
        <a:bodyPr rot="0" spcFirstLastPara="1" vertOverflow="ellipsis" vert="horz" wrap="square" anchor="ctr" anchorCtr="1"/>
        <a:lstStyle/>
        <a:p>
          <a:pPr>
            <a:defRPr b="1" i="0" u="none" strike="noStrike" kern="1200" baseline="0">
              <a:solidFill>
                <a:schemeClr val="dk1">
                  <a:lumMod val="65000"/>
                  <a:lumOff val="35000"/>
                </a:schemeClr>
              </a:solidFill>
              <a:effectLst/>
              <a:latin typeface="Comic Sans MS"/>
              <a:ea typeface="Comic Sans MS"/>
              <a:cs typeface="Comic Sans MS"/>
            </a:defRPr>
          </a:pPr>
          <a:endParaRPr lang="en-US"/>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0"/>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7096-4C54-A3A8-CD87031323F7}"/>
              </c:ext>
            </c:extLst>
          </c:dPt>
          <c:dPt>
            <c:idx val="1"/>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7096-4C54-A3A8-CD87031323F7}"/>
              </c:ext>
            </c:extLst>
          </c:dPt>
          <c:dPt>
            <c:idx val="2"/>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7096-4C54-A3A8-CD87031323F7}"/>
              </c:ext>
            </c:extLst>
          </c:dPt>
          <c:dPt>
            <c:idx val="3"/>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7096-4C54-A3A8-CD87031323F7}"/>
              </c:ext>
            </c:extLst>
          </c:dPt>
          <c:dPt>
            <c:idx val="4"/>
            <c:invertIfNegative val="0"/>
            <c:bubble3D val="0"/>
            <c:spPr>
              <a:solidFill>
                <a:srgbClr val="0070C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7096-4C54-A3A8-CD87031323F7}"/>
              </c:ext>
            </c:extLst>
          </c:dPt>
          <c:dPt>
            <c:idx val="5"/>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B-7096-4C54-A3A8-CD87031323F7}"/>
              </c:ext>
            </c:extLst>
          </c:dPt>
          <c:dLbls>
            <c:dLbl>
              <c:idx val="0"/>
              <c:layout>
                <c:manualLayout>
                  <c:x val="0"/>
                  <c:y val="-2.9494247258834098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096-4C54-A3A8-CD87031323F7}"/>
                </c:ext>
              </c:extLst>
            </c:dLbl>
            <c:dLbl>
              <c:idx val="1"/>
              <c:layout>
                <c:manualLayout>
                  <c:x val="3.302373795689934E-3"/>
                  <c:y val="-1.7990945647717658E-4"/>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096-4C54-A3A8-CD87031323F7}"/>
                </c:ext>
              </c:extLst>
            </c:dLbl>
            <c:dLbl>
              <c:idx val="2"/>
              <c:layout>
                <c:manualLayout>
                  <c:x val="-3.3023737956899947E-3"/>
                  <c:y val="-1.1257970534102211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096-4C54-A3A8-CD87031323F7}"/>
                </c:ext>
              </c:extLst>
            </c:dLbl>
            <c:dLbl>
              <c:idx val="3"/>
              <c:layout>
                <c:manualLayout>
                  <c:x val="-3.302373795689934E-3"/>
                  <c:y val="-2.9494247258834098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096-4C54-A3A8-CD87031323F7}"/>
                </c:ext>
              </c:extLst>
            </c:dLbl>
            <c:dLbl>
              <c:idx val="4"/>
              <c:layout>
                <c:manualLayout>
                  <c:x val="0"/>
                  <c:y val="-5.7189399952896685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096-4C54-A3A8-CD87031323F7}"/>
                </c:ext>
              </c:extLst>
            </c:dLbl>
            <c:dLbl>
              <c:idx val="5"/>
              <c:layout>
                <c:manualLayout>
                  <c:x val="0"/>
                  <c:y val="-2.9494247258834098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omic Sans MS"/>
                      <a:ea typeface="Comic Sans MS"/>
                      <a:cs typeface="Comic Sans M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096-4C54-A3A8-CD87031323F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Comic Sans MS"/>
                    <a:ea typeface="Comic Sans MS"/>
                    <a:cs typeface="Comic Sans M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(Totals!$B$13:$C$13,Totals!$F$13:$G$13,Totals!$J$13:$K$13)</c:f>
              <c:strCache>
                <c:ptCount val="6"/>
                <c:pt idx="0">
                  <c:v>Word Recognition Pre-Test</c:v>
                </c:pt>
                <c:pt idx="1">
                  <c:v>Word Recognition Post-test</c:v>
                </c:pt>
                <c:pt idx="2">
                  <c:v>Multisyllabic Word Parts Pre-Test</c:v>
                </c:pt>
                <c:pt idx="3">
                  <c:v>Multisyllabic Word Parts Post-test</c:v>
                </c:pt>
                <c:pt idx="4">
                  <c:v>Fluency Pre-Test</c:v>
                </c:pt>
                <c:pt idx="5">
                  <c:v>Fluency Post-test</c:v>
                </c:pt>
              </c:strCache>
            </c:strRef>
          </c:cat>
          <c:val>
            <c:numRef>
              <c:f>(Totals!$B$14:$C$14,Totals!$F$14:$G$14,Totals!$J$14:$K$14)</c:f>
              <c:numCache>
                <c:formatCode>General</c:formatCode>
                <c:ptCount val="6"/>
                <c:pt idx="0">
                  <c:v>24.93</c:v>
                </c:pt>
                <c:pt idx="1">
                  <c:v>29.42</c:v>
                </c:pt>
                <c:pt idx="2">
                  <c:v>70.930000000000007</c:v>
                </c:pt>
                <c:pt idx="3">
                  <c:v>89.1</c:v>
                </c:pt>
                <c:pt idx="4">
                  <c:v>114.9</c:v>
                </c:pt>
                <c:pt idx="5">
                  <c:v>126.5</c:v>
                </c:pt>
              </c:numCache>
            </c:numRef>
          </c:val>
          <c:extLst>
            <c:ext xmlns:c16="http://schemas.microsoft.com/office/drawing/2014/chart" uri="{C3380CC4-5D6E-409C-BE32-E72D297353CC}">
              <c16:uniqueId val="{0000000C-7096-4C54-A3A8-CD87031323F7}"/>
            </c:ext>
          </c:extLst>
        </c:ser>
        <c:dLbls>
          <c:dLblPos val="inEnd"/>
          <c:showLegendKey val="0"/>
          <c:showVal val="1"/>
          <c:showCatName val="0"/>
          <c:showSerName val="0"/>
          <c:showPercent val="0"/>
          <c:showBubbleSize val="0"/>
        </c:dLbls>
        <c:gapWidth val="41"/>
        <c:axId val="1691658760"/>
        <c:axId val="1691664904"/>
      </c:barChart>
      <c:catAx>
        <c:axId val="16916587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dk1">
                    <a:lumMod val="65000"/>
                    <a:lumOff val="35000"/>
                  </a:schemeClr>
                </a:solidFill>
                <a:effectLst/>
                <a:latin typeface="Comic Sans MS"/>
                <a:ea typeface="Comic Sans MS"/>
                <a:cs typeface="Comic Sans MS"/>
              </a:defRPr>
            </a:pPr>
            <a:endParaRPr lang="en-US"/>
          </a:p>
        </c:txPr>
        <c:crossAx val="1691664904"/>
        <c:crosses val="autoZero"/>
        <c:auto val="1"/>
        <c:lblAlgn val="ctr"/>
        <c:lblOffset val="100"/>
        <c:noMultiLvlLbl val="0"/>
      </c:catAx>
      <c:valAx>
        <c:axId val="1691664904"/>
        <c:scaling>
          <c:orientation val="minMax"/>
        </c:scaling>
        <c:delete val="0"/>
        <c:axPos val="l"/>
        <c:majorGridlines>
          <c:spPr>
            <a:ln w="9525" cap="flat" cmpd="sng" algn="ctr">
              <a:solidFill>
                <a:srgbClr val="747474"/>
              </a:solidFill>
              <a:prstDash val="solid"/>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Comic Sans MS"/>
                <a:ea typeface="Comic Sans MS"/>
                <a:cs typeface="Comic Sans MS"/>
              </a:defRPr>
            </a:pPr>
            <a:endParaRPr lang="en-US"/>
          </a:p>
        </c:txPr>
        <c:crossAx val="169165876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Middle School Summer Mathematics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Sheet3!$A$4</c:f>
              <c:strCache>
                <c:ptCount val="1"/>
                <c:pt idx="0">
                  <c:v>Below Target (%)</c:v>
                </c:pt>
              </c:strCache>
            </c:strRef>
          </c:tx>
          <c:spPr>
            <a:solidFill>
              <a:schemeClr val="accent1"/>
            </a:solidFill>
            <a:ln>
              <a:noFill/>
            </a:ln>
            <a:effectLst/>
          </c:spPr>
          <c:invertIfNegative val="0"/>
          <c:cat>
            <c:multiLvlStrRef>
              <c:f>Sheet3!$B$1:$G$3</c:f>
              <c:multiLvlStrCache>
                <c:ptCount val="6"/>
                <c:lvl>
                  <c:pt idx="0">
                    <c:v>Pretest</c:v>
                  </c:pt>
                  <c:pt idx="1">
                    <c:v>Posttest</c:v>
                  </c:pt>
                  <c:pt idx="2">
                    <c:v>Pretest</c:v>
                  </c:pt>
                  <c:pt idx="3">
                    <c:v>Posttest</c:v>
                  </c:pt>
                  <c:pt idx="4">
                    <c:v>Pretest</c:v>
                  </c:pt>
                  <c:pt idx="5">
                    <c:v>Posttest</c:v>
                  </c:pt>
                </c:lvl>
                <c:lvl>
                  <c:pt idx="0">
                    <c:v>6th grade</c:v>
                  </c:pt>
                  <c:pt idx="2">
                    <c:v>7th grade</c:v>
                  </c:pt>
                  <c:pt idx="4">
                    <c:v>8th grade</c:v>
                  </c:pt>
                </c:lvl>
              </c:multiLvlStrCache>
            </c:multiLvlStrRef>
          </c:cat>
          <c:val>
            <c:numRef>
              <c:f>Sheet3!$B$4:$G$4</c:f>
              <c:numCache>
                <c:formatCode>General</c:formatCode>
                <c:ptCount val="6"/>
                <c:pt idx="0">
                  <c:v>97</c:v>
                </c:pt>
                <c:pt idx="1">
                  <c:v>76</c:v>
                </c:pt>
                <c:pt idx="2">
                  <c:v>100</c:v>
                </c:pt>
                <c:pt idx="3">
                  <c:v>79</c:v>
                </c:pt>
                <c:pt idx="4">
                  <c:v>99</c:v>
                </c:pt>
                <c:pt idx="5">
                  <c:v>74</c:v>
                </c:pt>
              </c:numCache>
            </c:numRef>
          </c:val>
          <c:extLst>
            <c:ext xmlns:c16="http://schemas.microsoft.com/office/drawing/2014/chart" uri="{C3380CC4-5D6E-409C-BE32-E72D297353CC}">
              <c16:uniqueId val="{00000000-CC43-4691-A9C8-C82D4F8F86B3}"/>
            </c:ext>
          </c:extLst>
        </c:ser>
        <c:ser>
          <c:idx val="1"/>
          <c:order val="1"/>
          <c:tx>
            <c:strRef>
              <c:f>Sheet3!$A$5</c:f>
              <c:strCache>
                <c:ptCount val="1"/>
                <c:pt idx="0">
                  <c:v>Approaching Target (%)</c:v>
                </c:pt>
              </c:strCache>
            </c:strRef>
          </c:tx>
          <c:spPr>
            <a:solidFill>
              <a:schemeClr val="accent2"/>
            </a:solidFill>
            <a:ln>
              <a:noFill/>
            </a:ln>
            <a:effectLst/>
          </c:spPr>
          <c:invertIfNegative val="0"/>
          <c:cat>
            <c:multiLvlStrRef>
              <c:f>Sheet3!$B$1:$G$3</c:f>
              <c:multiLvlStrCache>
                <c:ptCount val="6"/>
                <c:lvl>
                  <c:pt idx="0">
                    <c:v>Pretest</c:v>
                  </c:pt>
                  <c:pt idx="1">
                    <c:v>Posttest</c:v>
                  </c:pt>
                  <c:pt idx="2">
                    <c:v>Pretest</c:v>
                  </c:pt>
                  <c:pt idx="3">
                    <c:v>Posttest</c:v>
                  </c:pt>
                  <c:pt idx="4">
                    <c:v>Pretest</c:v>
                  </c:pt>
                  <c:pt idx="5">
                    <c:v>Posttest</c:v>
                  </c:pt>
                </c:lvl>
                <c:lvl>
                  <c:pt idx="0">
                    <c:v>6th grade</c:v>
                  </c:pt>
                  <c:pt idx="2">
                    <c:v>7th grade</c:v>
                  </c:pt>
                  <c:pt idx="4">
                    <c:v>8th grade</c:v>
                  </c:pt>
                </c:lvl>
              </c:multiLvlStrCache>
            </c:multiLvlStrRef>
          </c:cat>
          <c:val>
            <c:numRef>
              <c:f>Sheet3!$B$5:$G$5</c:f>
              <c:numCache>
                <c:formatCode>General</c:formatCode>
                <c:ptCount val="6"/>
                <c:pt idx="0">
                  <c:v>3</c:v>
                </c:pt>
                <c:pt idx="1">
                  <c:v>17</c:v>
                </c:pt>
                <c:pt idx="2">
                  <c:v>0</c:v>
                </c:pt>
                <c:pt idx="3">
                  <c:v>15</c:v>
                </c:pt>
                <c:pt idx="4">
                  <c:v>1</c:v>
                </c:pt>
                <c:pt idx="5">
                  <c:v>16</c:v>
                </c:pt>
              </c:numCache>
            </c:numRef>
          </c:val>
          <c:extLst>
            <c:ext xmlns:c16="http://schemas.microsoft.com/office/drawing/2014/chart" uri="{C3380CC4-5D6E-409C-BE32-E72D297353CC}">
              <c16:uniqueId val="{00000001-CC43-4691-A9C8-C82D4F8F86B3}"/>
            </c:ext>
          </c:extLst>
        </c:ser>
        <c:ser>
          <c:idx val="2"/>
          <c:order val="2"/>
          <c:tx>
            <c:strRef>
              <c:f>Sheet3!$A$6</c:f>
              <c:strCache>
                <c:ptCount val="1"/>
                <c:pt idx="0">
                  <c:v>On Target (%)</c:v>
                </c:pt>
              </c:strCache>
            </c:strRef>
          </c:tx>
          <c:spPr>
            <a:solidFill>
              <a:schemeClr val="accent3"/>
            </a:solidFill>
            <a:ln>
              <a:noFill/>
            </a:ln>
            <a:effectLst/>
          </c:spPr>
          <c:invertIfNegative val="0"/>
          <c:cat>
            <c:multiLvlStrRef>
              <c:f>Sheet3!$B$1:$G$3</c:f>
              <c:multiLvlStrCache>
                <c:ptCount val="6"/>
                <c:lvl>
                  <c:pt idx="0">
                    <c:v>Pretest</c:v>
                  </c:pt>
                  <c:pt idx="1">
                    <c:v>Posttest</c:v>
                  </c:pt>
                  <c:pt idx="2">
                    <c:v>Pretest</c:v>
                  </c:pt>
                  <c:pt idx="3">
                    <c:v>Posttest</c:v>
                  </c:pt>
                  <c:pt idx="4">
                    <c:v>Pretest</c:v>
                  </c:pt>
                  <c:pt idx="5">
                    <c:v>Posttest</c:v>
                  </c:pt>
                </c:lvl>
                <c:lvl>
                  <c:pt idx="0">
                    <c:v>6th grade</c:v>
                  </c:pt>
                  <c:pt idx="2">
                    <c:v>7th grade</c:v>
                  </c:pt>
                  <c:pt idx="4">
                    <c:v>8th grade</c:v>
                  </c:pt>
                </c:lvl>
              </c:multiLvlStrCache>
            </c:multiLvlStrRef>
          </c:cat>
          <c:val>
            <c:numRef>
              <c:f>Sheet3!$B$6:$G$6</c:f>
              <c:numCache>
                <c:formatCode>General</c:formatCode>
                <c:ptCount val="6"/>
                <c:pt idx="0">
                  <c:v>0</c:v>
                </c:pt>
                <c:pt idx="1">
                  <c:v>7</c:v>
                </c:pt>
                <c:pt idx="2">
                  <c:v>0</c:v>
                </c:pt>
                <c:pt idx="3">
                  <c:v>6</c:v>
                </c:pt>
                <c:pt idx="4">
                  <c:v>0</c:v>
                </c:pt>
                <c:pt idx="5">
                  <c:v>10</c:v>
                </c:pt>
              </c:numCache>
            </c:numRef>
          </c:val>
          <c:extLst>
            <c:ext xmlns:c16="http://schemas.microsoft.com/office/drawing/2014/chart" uri="{C3380CC4-5D6E-409C-BE32-E72D297353CC}">
              <c16:uniqueId val="{00000002-CC43-4691-A9C8-C82D4F8F86B3}"/>
            </c:ext>
          </c:extLst>
        </c:ser>
        <c:dLbls>
          <c:showLegendKey val="0"/>
          <c:showVal val="0"/>
          <c:showCatName val="0"/>
          <c:showSerName val="0"/>
          <c:showPercent val="0"/>
          <c:showBubbleSize val="0"/>
        </c:dLbls>
        <c:gapWidth val="219"/>
        <c:overlap val="-27"/>
        <c:axId val="1864924384"/>
        <c:axId val="2048439760"/>
      </c:barChart>
      <c:catAx>
        <c:axId val="186492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8439760"/>
        <c:crosses val="autoZero"/>
        <c:auto val="1"/>
        <c:lblAlgn val="ctr"/>
        <c:lblOffset val="100"/>
        <c:noMultiLvlLbl val="0"/>
      </c:catAx>
      <c:valAx>
        <c:axId val="204843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492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8/21/2025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dirty="0"/>
              <a:t>Dr. Sims</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046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674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7075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3720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315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9C332-6457-33DC-15AC-FAE3335B77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0926A0-FC00-1F91-9FAE-7F6B20D6FAF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455894A-C0DF-E61F-126D-0F9C9ECE1E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22860D-C235-3CEB-E0E8-6BCF02DC51C4}"/>
              </a:ext>
            </a:extLst>
          </p:cNvPr>
          <p:cNvSpPr>
            <a:spLocks noGrp="1"/>
          </p:cNvSpPr>
          <p:nvPr>
            <p:ph type="sldNum" sz="quarter" idx="5"/>
          </p:nvPr>
        </p:nvSpPr>
        <p:spPr/>
        <p:txBody>
          <a:bodyPr/>
          <a:lstStyle/>
          <a:p>
            <a:fld id="{560E63B2-D433-497B-82B7-B837A3F36A27}" type="slidenum">
              <a:rPr lang="en-US" smtClean="0"/>
              <a:t>11</a:t>
            </a:fld>
            <a:endParaRPr lang="en-US" dirty="0"/>
          </a:p>
        </p:txBody>
      </p:sp>
    </p:spTree>
    <p:extLst>
      <p:ext uri="{BB962C8B-B14F-4D97-AF65-F5344CB8AC3E}">
        <p14:creationId xmlns:p14="http://schemas.microsoft.com/office/powerpoint/2010/main" val="2831794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3416D-9AC2-49AC-DBEB-B3008F9DB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B45D8B-9CF5-0C4A-18D3-EDCDBF932CE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BE8DA03-703F-CB1A-EA1D-824473E69A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B28C66-4CDA-2D50-7FAE-01CD393940D7}"/>
              </a:ext>
            </a:extLst>
          </p:cNvPr>
          <p:cNvSpPr>
            <a:spLocks noGrp="1"/>
          </p:cNvSpPr>
          <p:nvPr>
            <p:ph type="sldNum" sz="quarter" idx="5"/>
          </p:nvPr>
        </p:nvSpPr>
        <p:spPr/>
        <p:txBody>
          <a:bodyPr/>
          <a:lstStyle/>
          <a:p>
            <a:fld id="{560E63B2-D433-497B-82B7-B837A3F36A27}" type="slidenum">
              <a:rPr lang="en-US" smtClean="0"/>
              <a:t>12</a:t>
            </a:fld>
            <a:endParaRPr lang="en-US" dirty="0"/>
          </a:p>
        </p:txBody>
      </p:sp>
    </p:spTree>
    <p:extLst>
      <p:ext uri="{BB962C8B-B14F-4D97-AF65-F5344CB8AC3E}">
        <p14:creationId xmlns:p14="http://schemas.microsoft.com/office/powerpoint/2010/main" val="351774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BC6BF-CB09-01A8-02D3-10F2B4DCC7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1A1D4B-1102-2445-7DD2-C0DB7871BC0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D04361F-E97A-4FAD-E5AD-FD30F5E2EA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BAD592-F0B3-3D0F-82C1-D108001BA1F5}"/>
              </a:ext>
            </a:extLst>
          </p:cNvPr>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110488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1268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1341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6753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290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7F9EB-CB51-9232-DEE1-94FE4113AD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1C5D4-AD53-8D21-072F-B43076F6198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3092340-7B79-F3D6-6B47-B94C9AC9AD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642514-17CD-B791-6DE0-B5CAA36CD02C}"/>
              </a:ext>
            </a:extLst>
          </p:cNvPr>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2536965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F97D2-A573-5DB0-102A-C3418D205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54CDA-9E10-C576-71E1-B9696849B63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8B0919C-0CB8-C685-27A0-F18BBC3484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7AC180-FE65-9C63-8D51-CCF21B042433}"/>
              </a:ext>
            </a:extLst>
          </p:cNvPr>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2827587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3C6A4-EC40-413B-9665-8C2A8FA6A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72BCD-4E2E-4D60-A557-6CAEBB34E09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7345553-7A2E-1EA1-1E30-303696180D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CDF56B-6653-DF16-67E8-CC6B88071856}"/>
              </a:ext>
            </a:extLst>
          </p:cNvPr>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4035030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301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158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088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931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44F57-F16E-1181-C5AC-6679CD0CC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8D52E-E38B-60EF-82EE-18E2EE21519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AAF416C-437C-A0DF-081C-B6A2C3F85D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6B4959-F0AF-CED1-19EA-DB96732257C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2955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4B24B-B856-78DF-40A4-F798DF176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109C2-2526-0788-CE39-C0D3A76D055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27DCC8F-67CE-2F15-5AF6-771A0BC229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CE0D75-F43E-F780-B7D0-28696E030DF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9544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77D6B-4039-6626-E8C4-37B687ECC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4830C-107B-6B31-88B5-E390325AF72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C70F657-992B-F315-693F-87F6B090C8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611CEE-EC01-1391-31B2-E8EBEE4DC57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5822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4FB31-8B47-5064-9C16-FC346B2D0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993FF-9A65-3BAD-5971-64A34094762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C1206B8-498B-2805-DF37-776B752358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2D710E-5047-D3D2-E5A4-938CB3D297E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056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2B130-36BC-E97D-DD5B-7CD4BF709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00DA7-F4F9-EDEA-936C-54A94BD8DCE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B93C4E1-C155-FFB7-B84F-5F4BA558E5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EA659D-F351-4AA8-FE57-79A61120A73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676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AA9F1-C0B2-B782-2C46-C04130A159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4CEEFD-AC05-D9C8-A41C-F85D8BC5DF6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251037-C4F8-4E98-C9FB-C00971D0DB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A27EDF-7656-9D08-95F7-8CA534B0016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352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F277E-F045-2028-0656-4F573D4F5D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91225-835F-B370-4FCC-A305398FC45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1E560C4-96E5-BC5C-8FDA-20091E86C4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776E24-A11D-3DAC-7618-0209F73DF3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569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DE2B4-1680-DBCB-5C04-9FD5D48F2E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421869-9707-D10D-DE5D-C56D6AB0F15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59B948-4511-25CC-00A7-14D1311AAA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D45BB5-FD12-1458-385B-64D78E10874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83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A554E-245A-893D-A468-A221509F6A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270E4-9CED-C847-B288-5BE61D0586F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757F950-DD9C-F95D-CD23-728FCE4C53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FBC95E-F08B-2585-6EC8-2BCA42AA52D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137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8910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58382-CCE0-71DE-222C-5827EDA68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28634C-E174-06FE-F066-C07A70B58A7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50FE11D-CDFF-5F11-1379-D297C7BCCD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3658E1-80B9-B20B-ACEB-2F73A83AB53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9474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4185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37</a:t>
            </a:fld>
            <a:endParaRPr lang="en-US" dirty="0"/>
          </a:p>
        </p:txBody>
      </p:sp>
    </p:spTree>
    <p:extLst>
      <p:ext uri="{BB962C8B-B14F-4D97-AF65-F5344CB8AC3E}">
        <p14:creationId xmlns:p14="http://schemas.microsoft.com/office/powerpoint/2010/main" val="2704194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5FB9531-8AA4-4622-92EC-927F47990212}" type="datetime1">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31618F-586F-44CE-B74C-47C9AA121829}" type="datetime1">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6713FA-1FCA-419F-96F0-21CFDF8F0D62}" type="datetime1">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9CA1DE2-CB37-4DB6-B975-143B51E2865D}" type="datetime1">
              <a:rPr lang="en-US" smtClean="0"/>
              <a:t>8/21/2025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B93E31-2751-4F3E-A4CF-BD22F6516E68}" type="datetime1">
              <a:rPr lang="en-US" smtClean="0"/>
              <a:t>8/21/2025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24A725-C23E-4976-AA26-AD86E5538444}" type="datetime1">
              <a:rPr lang="en-US" smtClean="0"/>
              <a:t>8/21/2025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4E8FF-65FF-4AEF-BE83-6FB7410FDF8C}" type="datetime1">
              <a:rPr lang="en-US" smtClean="0"/>
              <a:t>8/21/2025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823A2E-D538-435C-9546-46AD95039BEB}" type="datetime1">
              <a:rPr lang="en-US" smtClean="0"/>
              <a:t>8/21/2025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5B7CA0-00C3-423C-ABF5-3ADB163EADF9}" type="datetime1">
              <a:rPr lang="en-US" smtClean="0"/>
              <a:t>8/21/2025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E928DC-46B5-489D-AD6C-DE0510767B76}" type="datetime1">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0117F8-7525-42BC-9C02-E1BF1A528B2A}" type="datetime1">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Add21">
    <p:spTree>
      <p:nvGrpSpPr>
        <p:cNvPr id="1" name=""/>
        <p:cNvGrpSpPr/>
        <p:nvPr/>
      </p:nvGrpSpPr>
      <p:grpSpPr>
        <a:xfrm>
          <a:off x="0" y="0"/>
          <a:ext cx="0" cy="0"/>
          <a:chOff x="0" y="0"/>
          <a:chExt cx="0" cy="0"/>
        </a:xfrm>
      </p:grpSpPr>
      <p:sp>
        <p:nvSpPr>
          <p:cNvPr id="9" name="PpHolder3">
            <a:extLst>
              <a:ext uri="{FF2B5EF4-FFF2-40B4-BE49-F238E27FC236}">
                <a16:creationId xmlns:a16="http://schemas.microsoft.com/office/drawing/2014/main" id="{A50D45BA-5B54-43B7-8A26-4E8F8BA9F532}"/>
              </a:ext>
            </a:extLst>
          </p:cNvPr>
          <p:cNvSpPr>
            <a:spLocks noGrp="1"/>
          </p:cNvSpPr>
          <p:nvPr>
            <p:ph type="pic" sz="quarter" idx="11"/>
          </p:nvPr>
        </p:nvSpPr>
        <p:spPr>
          <a:xfrm>
            <a:off x="1322908" y="1705824"/>
            <a:ext cx="2568672" cy="3436387"/>
          </a:xfrm>
          <a:custGeom>
            <a:avLst/>
            <a:gdLst>
              <a:gd name="connsiteX0" fmla="*/ 0 w 2569007"/>
              <a:gd name="connsiteY0" fmla="*/ 0 h 3436387"/>
              <a:gd name="connsiteX1" fmla="*/ 2569007 w 2569007"/>
              <a:gd name="connsiteY1" fmla="*/ 0 h 3436387"/>
              <a:gd name="connsiteX2" fmla="*/ 2569007 w 2569007"/>
              <a:gd name="connsiteY2" fmla="*/ 3436387 h 3436387"/>
              <a:gd name="connsiteX3" fmla="*/ 0 w 2569007"/>
              <a:gd name="connsiteY3" fmla="*/ 3436387 h 3436387"/>
            </a:gdLst>
            <a:ahLst/>
            <a:cxnLst>
              <a:cxn ang="0">
                <a:pos x="connsiteX0" y="connsiteY0"/>
              </a:cxn>
              <a:cxn ang="0">
                <a:pos x="connsiteX1" y="connsiteY1"/>
              </a:cxn>
              <a:cxn ang="0">
                <a:pos x="connsiteX2" y="connsiteY2"/>
              </a:cxn>
              <a:cxn ang="0">
                <a:pos x="connsiteX3" y="connsiteY3"/>
              </a:cxn>
            </a:cxnLst>
            <a:rect l="l" t="t" r="r" b="b"/>
            <a:pathLst>
              <a:path w="2569007" h="3436387">
                <a:moveTo>
                  <a:pt x="0" y="0"/>
                </a:moveTo>
                <a:lnTo>
                  <a:pt x="2569007" y="0"/>
                </a:lnTo>
                <a:lnTo>
                  <a:pt x="2569007" y="3436387"/>
                </a:lnTo>
                <a:lnTo>
                  <a:pt x="0" y="3436387"/>
                </a:lnTo>
                <a:close/>
              </a:path>
            </a:pathLst>
          </a:custGeom>
          <a:blipFill dpi="0" rotWithShape="1">
            <a:blip r:embed="rId2"/>
            <a:srcRect/>
            <a:tile tx="0" ty="0" sx="100000" sy="100000" flip="none" algn="tl"/>
          </a:blipFill>
          <a:ln w="0" cap="flat" cmpd="sng" algn="ctr">
            <a:noFill/>
            <a:prstDash val="solid"/>
            <a:miter lim="800000"/>
          </a:ln>
          <a:effectLst/>
          <a:extLst>
            <a:ext uri="{91240B29-F687-4F45-9708-019B960494DF}">
              <a14:hiddenLine xmlns:a14="http://schemas.microsoft.com/office/drawing/2010/main" w="0"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154"/>
            <a:endParaRPr lang="en-ID" dirty="0"/>
          </a:p>
        </p:txBody>
      </p:sp>
      <p:sp>
        <p:nvSpPr>
          <p:cNvPr id="7" name="PpHolder9">
            <a:extLst>
              <a:ext uri="{FF2B5EF4-FFF2-40B4-BE49-F238E27FC236}">
                <a16:creationId xmlns:a16="http://schemas.microsoft.com/office/drawing/2014/main" id="{485FD081-0986-4400-BA78-D6FA6EDC71B2}"/>
              </a:ext>
            </a:extLst>
          </p:cNvPr>
          <p:cNvSpPr>
            <a:spLocks noGrp="1"/>
          </p:cNvSpPr>
          <p:nvPr userDrawn="1">
            <p:ph type="pic" sz="quarter" idx="10"/>
          </p:nvPr>
        </p:nvSpPr>
        <p:spPr>
          <a:xfrm>
            <a:off x="1983349" y="1427326"/>
            <a:ext cx="3370434" cy="3984203"/>
          </a:xfrm>
          <a:custGeom>
            <a:avLst/>
            <a:gdLst>
              <a:gd name="connsiteX0" fmla="*/ 889402 w 3370873"/>
              <a:gd name="connsiteY0" fmla="*/ 0 h 3984203"/>
              <a:gd name="connsiteX1" fmla="*/ 3370873 w 3370873"/>
              <a:gd name="connsiteY1" fmla="*/ 664908 h 3984203"/>
              <a:gd name="connsiteX2" fmla="*/ 2481469 w 3370873"/>
              <a:gd name="connsiteY2" fmla="*/ 3984203 h 3984203"/>
              <a:gd name="connsiteX3" fmla="*/ 0 w 3370873"/>
              <a:gd name="connsiteY3" fmla="*/ 3319295 h 3984203"/>
            </a:gdLst>
            <a:ahLst/>
            <a:cxnLst>
              <a:cxn ang="0">
                <a:pos x="connsiteX0" y="connsiteY0"/>
              </a:cxn>
              <a:cxn ang="0">
                <a:pos x="connsiteX1" y="connsiteY1"/>
              </a:cxn>
              <a:cxn ang="0">
                <a:pos x="connsiteX2" y="connsiteY2"/>
              </a:cxn>
              <a:cxn ang="0">
                <a:pos x="connsiteX3" y="connsiteY3"/>
              </a:cxn>
            </a:cxnLst>
            <a:rect l="l" t="t" r="r" b="b"/>
            <a:pathLst>
              <a:path w="3370873" h="3984203">
                <a:moveTo>
                  <a:pt x="889402" y="0"/>
                </a:moveTo>
                <a:lnTo>
                  <a:pt x="3370873" y="664908"/>
                </a:lnTo>
                <a:lnTo>
                  <a:pt x="2481469" y="3984203"/>
                </a:lnTo>
                <a:lnTo>
                  <a:pt x="0" y="3319295"/>
                </a:lnTo>
                <a:close/>
              </a:path>
            </a:pathLst>
          </a:custGeom>
          <a:blipFill dpi="0" rotWithShape="1">
            <a:blip r:embed="rId2"/>
            <a:srcRect/>
            <a:tile tx="0" ty="0" sx="100000" sy="100000" flip="none" algn="tl"/>
          </a:blipFill>
          <a:ln w="0" cap="flat" cmpd="sng" algn="ctr">
            <a:noFill/>
            <a:prstDash val="solid"/>
            <a:miter lim="800000"/>
          </a:ln>
          <a:effectLst/>
          <a:extLst>
            <a:ext uri="{91240B29-F687-4F45-9708-019B960494DF}">
              <a14:hiddenLine xmlns:a14="http://schemas.microsoft.com/office/drawing/2010/main" w="0"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154"/>
            <a:endParaRPr lang="en-ID" dirty="0"/>
          </a:p>
        </p:txBody>
      </p:sp>
    </p:spTree>
    <p:extLst>
      <p:ext uri="{BB962C8B-B14F-4D97-AF65-F5344CB8AC3E}">
        <p14:creationId xmlns:p14="http://schemas.microsoft.com/office/powerpoint/2010/main" val="3537933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83A92-3C39-45E8-B190-1E42FF3D3D69}" type="datetime1">
              <a:rPr lang="en-US" smtClean="0"/>
              <a:t>8/21/2025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570939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06E2C6-A1A4-42FC-9B7A-08FFBF6029F5}" type="datetime1">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682744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308606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877385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5860239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60233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6128170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74029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60661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571948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654350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1489401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8/21/2025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84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DFF13-6E0A-4CA0-A743-5CFFEBEE55D8}" type="datetime1">
              <a:rPr lang="en-US" smtClean="0"/>
              <a:t>8/21/2025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Narrow" panose="020B0606020202030204" pitchFamily="34" charset="0"/>
              </a:defRPr>
            </a:lvl1pPr>
          </a:lstStyle>
          <a:p>
            <a:fld id="{DA432496-AC52-40E0-AB44-765115CD468E}" type="datetime1">
              <a:rPr lang="en-US" smtClean="0"/>
              <a:t>8/21/2025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Narrow" panose="020B0606020202030204" pitchFamily="34" charset="0"/>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Narrow" panose="020B0606020202030204" pitchFamily="34" charset="0"/>
              </a:defRPr>
            </a:lvl1pPr>
          </a:lstStyle>
          <a:p>
            <a:fld id="{28E6F07D-F62F-4C3B-A21E-2367E9A39921}" type="slidenum">
              <a:rPr lang="en-US" smtClean="0"/>
              <a:pPr/>
              <a:t>‹#›</a:t>
            </a:fld>
            <a:endParaRPr lang="en-US" dirty="0"/>
          </a:p>
        </p:txBody>
      </p:sp>
    </p:spTree>
    <p:extLst>
      <p:ext uri="{BB962C8B-B14F-4D97-AF65-F5344CB8AC3E}">
        <p14:creationId xmlns:p14="http://schemas.microsoft.com/office/powerpoint/2010/main" val="2046489063"/>
      </p:ext>
    </p:extLst>
  </p:cSld>
  <p:clrMap bg1="lt1" tx1="dk1" bg2="lt2" tx2="dk2" accent1="accent1" accent2="accent2" accent3="accent3" accent4="accent4" accent5="accent5" accent6="accent6" hlink="hlink" folHlink="folHlink"/>
  <p:sldLayoutIdLst>
    <p:sldLayoutId id="2147483692" r:id="rId1"/>
    <p:sldLayoutId id="214748368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8/21/2025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205329678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32.png"/><Relationship Id="rId5" Type="http://schemas.openxmlformats.org/officeDocument/2006/relationships/image" Target="../media/image27.png"/><Relationship Id="rId10" Type="http://schemas.openxmlformats.org/officeDocument/2006/relationships/image" Target="../media/image31.png"/><Relationship Id="rId4" Type="http://schemas.openxmlformats.org/officeDocument/2006/relationships/image" Target="../media/image26.png"/><Relationship Id="rId9"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428240" y="2459504"/>
            <a:ext cx="9325070" cy="1938992"/>
          </a:xfrm>
          <a:prstGeom prst="rect">
            <a:avLst/>
          </a:prstGeom>
          <a:noFill/>
        </p:spPr>
        <p:txBody>
          <a:bodyPr wrap="square" lIns="91440" tIns="45720" rIns="91440" bIns="45720" rtlCol="0" anchor="t">
            <a:spAutoFit/>
          </a:bodyPr>
          <a:lstStyle/>
          <a:p>
            <a:pPr algn="ctr" defTabSz="914400">
              <a:defRPr/>
            </a:pPr>
            <a:r>
              <a:rPr lang="en-US" sz="6000" b="1" dirty="0">
                <a:solidFill>
                  <a:prstClr val="black"/>
                </a:solidFill>
                <a:latin typeface="Trade Gothic Next HvyCd" panose="020B0906040303020004" pitchFamily="34" charset="0"/>
                <a:cs typeface="Arial" panose="020B0604020202020204" pitchFamily="34" charset="0"/>
              </a:rPr>
              <a:t>SUMMER OPPORTUNITY PROGRAM 2025 REVIEW</a:t>
            </a:r>
            <a:endParaRPr lang="en-US" sz="6000" dirty="0"/>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BRIAN D. </a:t>
            </a:r>
            <a:r>
              <a:rPr lang="en-US" sz="2400" b="1" dirty="0">
                <a:solidFill>
                  <a:prstClr val="white"/>
                </a:solidFill>
                <a:latin typeface="Trade Gothic Next HvyCd" panose="020B0906040303020004" pitchFamily="34" charset="0"/>
                <a:cs typeface="Arial" panose="020B0604020202020204" pitchFamily="34" charset="0"/>
              </a:rPr>
              <a:t>BUTLER</a:t>
            </a: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 Ed.S.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400" i="1" dirty="0">
                <a:solidFill>
                  <a:prstClr val="white"/>
                </a:solidFill>
                <a:latin typeface="Trade Gothic Next Cond" panose="020B0506040303020004" pitchFamily="34" charset="0"/>
                <a:cs typeface="Arial" panose="020B0604020202020204" pitchFamily="34" charset="0"/>
              </a:rPr>
              <a:t>Executive Director of Teaching and Learning</a:t>
            </a:r>
            <a:endParaRPr kumimoji="0" lang="en-US" sz="2400" i="1" u="none" strike="noStrike" kern="1200" cap="none" spc="0" normalizeH="0" baseline="0" noProof="0" dirty="0">
              <a:ln>
                <a:noFill/>
              </a:ln>
              <a:solidFill>
                <a:prstClr val="white"/>
              </a:solidFill>
              <a:effectLst/>
              <a:uLnTx/>
              <a:uFillTx/>
              <a:latin typeface="Trade Gothic Next Cond" panose="020B0506040303020004" pitchFamily="34" charset="0"/>
              <a:cs typeface="Arial" panose="020B0604020202020204" pitchFamily="34" charset="0"/>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lIns="91440" tIns="45720" rIns="91440" bIns="45720" rtlCol="0" anchor="t">
            <a:spAutoFit/>
          </a:bodyPr>
          <a:lstStyle/>
          <a:p>
            <a:pPr>
              <a:defRPr/>
            </a:pPr>
            <a:r>
              <a:rPr lang="en-US" sz="2000" b="1" i="1" dirty="0">
                <a:solidFill>
                  <a:srgbClr val="FFC700"/>
                </a:solidFill>
                <a:latin typeface="Trade Gothic Next HvyCd"/>
                <a:cs typeface="Arial"/>
              </a:rPr>
              <a:t>August 15, 2024</a:t>
            </a:r>
            <a:endParaRPr lang="en-US" sz="2000" b="1" i="1" u="none" strike="noStrike" kern="1200" cap="none" spc="0" normalizeH="0" baseline="0" noProof="0" dirty="0">
              <a:ln>
                <a:noFill/>
              </a:ln>
              <a:solidFill>
                <a:srgbClr val="FFC700"/>
              </a:solidFill>
              <a:effectLst/>
              <a:uLnTx/>
              <a:uFillTx/>
              <a:latin typeface="Trade Gothic Next HvyCd"/>
              <a:cs typeface="Arial"/>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392349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dirty="0">
                <a:latin typeface="Arial Narrow"/>
              </a:rPr>
              <a:t>The purpose of this presentation is to show the impact of the district’s summer opportunity program.</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dirty="0">
                <a:latin typeface="Arial Narrow" panose="020B0606020202030204" pitchFamily="34" charset="0"/>
              </a:rPr>
              <a:t>This presentation will cover elementary school (grades 3-5), middle school (grades 6-8), and high school (grades 9-12) impacts.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The elementary and middle grades reading and math programs improved student outcomes in several fundamental areas.  High school participants completed credits to move closer to graduation.</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836EDDEC-9F61-E975-E8A1-9828A1557088}"/>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65720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449147" y="117363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STRATEGIC GOAL ADDRESSED</a:t>
            </a:r>
          </a:p>
          <a:p>
            <a:pPr marL="0" indent="0">
              <a:lnSpc>
                <a:spcPct val="100000"/>
              </a:lnSpc>
              <a:spcBef>
                <a:spcPts val="0"/>
              </a:spcBef>
              <a:buNone/>
            </a:pPr>
            <a:r>
              <a:rPr lang="en-US" sz="2200" dirty="0">
                <a:latin typeface="Arial Narrow"/>
              </a:rPr>
              <a:t>Goal 1: Student Achievement</a:t>
            </a:r>
          </a:p>
          <a:p>
            <a:pPr>
              <a:lnSpc>
                <a:spcPct val="100000"/>
              </a:lnSpc>
              <a:spcBef>
                <a:spcPts val="0"/>
              </a:spcBef>
            </a:pPr>
            <a:r>
              <a:rPr lang="en-US" sz="2200" dirty="0">
                <a:latin typeface="Arial Narrow"/>
              </a:rPr>
              <a:t>1.3:  Numeracy and Literacy Instruction</a:t>
            </a:r>
          </a:p>
          <a:p>
            <a:pPr>
              <a:lnSpc>
                <a:spcPct val="100000"/>
              </a:lnSpc>
              <a:spcBef>
                <a:spcPts val="0"/>
              </a:spcBef>
            </a:pPr>
            <a:r>
              <a:rPr lang="en-US" sz="2200" dirty="0">
                <a:latin typeface="Arial Narrow"/>
              </a:rPr>
              <a:t>1.4:  Personalized Learning</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PERFORMANCE MEASURE(S)</a:t>
            </a:r>
          </a:p>
          <a:p>
            <a:pPr>
              <a:lnSpc>
                <a:spcPct val="100000"/>
              </a:lnSpc>
              <a:spcBef>
                <a:spcPts val="0"/>
              </a:spcBef>
            </a:pPr>
            <a:r>
              <a:rPr lang="en-US" sz="2200" dirty="0">
                <a:latin typeface="Arial Narrow" panose="020B0606020202030204" pitchFamily="34" charset="0"/>
              </a:rPr>
              <a:t>% of grade 3-5 students performing at the proficient level or above in ELA on the GMAS</a:t>
            </a:r>
          </a:p>
          <a:p>
            <a:pPr>
              <a:lnSpc>
                <a:spcPct val="100000"/>
              </a:lnSpc>
              <a:spcBef>
                <a:spcPts val="0"/>
              </a:spcBef>
            </a:pPr>
            <a:r>
              <a:rPr lang="en-US" sz="2200" dirty="0">
                <a:latin typeface="Arial Narrow" panose="020B0606020202030204" pitchFamily="34" charset="0"/>
              </a:rPr>
              <a:t>% of grade 6-8 students performing at the proficient level or above in ELA on the GMAS</a:t>
            </a:r>
          </a:p>
          <a:p>
            <a:pPr>
              <a:lnSpc>
                <a:spcPct val="100000"/>
              </a:lnSpc>
              <a:spcBef>
                <a:spcPts val="0"/>
              </a:spcBef>
            </a:pPr>
            <a:r>
              <a:rPr lang="en-US" sz="2200" dirty="0">
                <a:latin typeface="Arial Narrow" panose="020B0606020202030204" pitchFamily="34" charset="0"/>
              </a:rPr>
              <a:t>% of grade 3-5 students performing at the proficient level or above in math on the GMAS</a:t>
            </a:r>
          </a:p>
          <a:p>
            <a:pPr>
              <a:lnSpc>
                <a:spcPct val="100000"/>
              </a:lnSpc>
              <a:spcBef>
                <a:spcPts val="0"/>
              </a:spcBef>
            </a:pPr>
            <a:r>
              <a:rPr lang="en-US" sz="2200" dirty="0">
                <a:latin typeface="Arial Narrow" panose="020B0606020202030204" pitchFamily="34" charset="0"/>
              </a:rPr>
              <a:t>% of grade 6-8 students performing at the proficient level or above in math on the GMAS</a:t>
            </a:r>
          </a:p>
          <a:p>
            <a:pPr>
              <a:lnSpc>
                <a:spcPct val="100000"/>
              </a:lnSpc>
              <a:spcBef>
                <a:spcPts val="0"/>
              </a:spcBef>
            </a:pPr>
            <a:r>
              <a:rPr lang="en-US" sz="2200" dirty="0">
                <a:latin typeface="Arial Narrow" panose="020B0606020202030204" pitchFamily="34" charset="0"/>
              </a:rPr>
              <a:t>4-year cohort graduation rate</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PRIORITY AREAs</a:t>
            </a:r>
          </a:p>
          <a:p>
            <a:pPr marL="0" indent="0">
              <a:lnSpc>
                <a:spcPct val="100000"/>
              </a:lnSpc>
              <a:spcBef>
                <a:spcPts val="0"/>
              </a:spcBef>
              <a:buNone/>
            </a:pPr>
            <a:r>
              <a:rPr lang="en-US" sz="2200" dirty="0">
                <a:latin typeface="Arial Narrow" panose="020B0606020202030204" pitchFamily="34" charset="0"/>
              </a:rPr>
              <a:t>Literacy</a:t>
            </a:r>
          </a:p>
          <a:p>
            <a:pPr marL="0" indent="0">
              <a:lnSpc>
                <a:spcPct val="100000"/>
              </a:lnSpc>
              <a:spcBef>
                <a:spcPts val="0"/>
              </a:spcBef>
              <a:buNone/>
            </a:pPr>
            <a:r>
              <a:rPr lang="en-US" sz="2200" dirty="0">
                <a:latin typeface="Arial Narrow" panose="020B0606020202030204" pitchFamily="34" charset="0"/>
              </a:rPr>
              <a:t>Achievement</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1999494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0BC71095-5293-E882-F99B-A23838929692}"/>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241416393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7490B744-403A-5518-D11A-B125FB7F979B}"/>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1056250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“GETTING READY” SUMMER OPPORTUNITY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Table 5">
            <a:extLst>
              <a:ext uri="{FF2B5EF4-FFF2-40B4-BE49-F238E27FC236}">
                <a16:creationId xmlns:a16="http://schemas.microsoft.com/office/drawing/2014/main" id="{8891AF7D-9788-CD8B-2C4D-817439FFEF07}"/>
              </a:ext>
            </a:extLst>
          </p:cNvPr>
          <p:cNvGraphicFramePr>
            <a:graphicFrameLocks noGrp="1"/>
          </p:cNvGraphicFramePr>
          <p:nvPr>
            <p:extLst>
              <p:ext uri="{D42A27DB-BD31-4B8C-83A1-F6EECF244321}">
                <p14:modId xmlns:p14="http://schemas.microsoft.com/office/powerpoint/2010/main" val="1871921417"/>
              </p:ext>
            </p:extLst>
          </p:nvPr>
        </p:nvGraphicFramePr>
        <p:xfrm>
          <a:off x="467364" y="1076639"/>
          <a:ext cx="11110437" cy="2072640"/>
        </p:xfrm>
        <a:graphic>
          <a:graphicData uri="http://schemas.openxmlformats.org/drawingml/2006/table">
            <a:tbl>
              <a:tblPr firstRow="1" bandRow="1">
                <a:tableStyleId>{5C22544A-7EE6-4342-B048-85BDC9FD1C3A}</a:tableStyleId>
              </a:tblPr>
              <a:tblGrid>
                <a:gridCol w="5978761">
                  <a:extLst>
                    <a:ext uri="{9D8B030D-6E8A-4147-A177-3AD203B41FA5}">
                      <a16:colId xmlns:a16="http://schemas.microsoft.com/office/drawing/2014/main" val="3981249432"/>
                    </a:ext>
                  </a:extLst>
                </a:gridCol>
                <a:gridCol w="2565838">
                  <a:extLst>
                    <a:ext uri="{9D8B030D-6E8A-4147-A177-3AD203B41FA5}">
                      <a16:colId xmlns:a16="http://schemas.microsoft.com/office/drawing/2014/main" val="3004164067"/>
                    </a:ext>
                  </a:extLst>
                </a:gridCol>
                <a:gridCol w="2565838">
                  <a:extLst>
                    <a:ext uri="{9D8B030D-6E8A-4147-A177-3AD203B41FA5}">
                      <a16:colId xmlns:a16="http://schemas.microsoft.com/office/drawing/2014/main" val="2405061104"/>
                    </a:ext>
                  </a:extLst>
                </a:gridCol>
              </a:tblGrid>
              <a:tr h="377382">
                <a:tc>
                  <a:txBody>
                    <a:bodyPr/>
                    <a:lstStyle/>
                    <a:p>
                      <a:pPr algn="ctr"/>
                      <a:r>
                        <a:rPr lang="en-US" sz="2400" dirty="0"/>
                        <a:t>Summer Program Description</a:t>
                      </a:r>
                    </a:p>
                  </a:txBody>
                  <a:tcPr/>
                </a:tc>
                <a:tc>
                  <a:txBody>
                    <a:bodyPr/>
                    <a:lstStyle/>
                    <a:p>
                      <a:pPr algn="ctr"/>
                      <a:r>
                        <a:rPr lang="en-US" sz="2400" dirty="0"/>
                        <a:t>Timeline</a:t>
                      </a:r>
                    </a:p>
                  </a:txBody>
                  <a:tcPr/>
                </a:tc>
                <a:tc>
                  <a:txBody>
                    <a:bodyPr/>
                    <a:lstStyle/>
                    <a:p>
                      <a:pPr algn="ctr"/>
                      <a:r>
                        <a:rPr lang="en-US" sz="2400" dirty="0"/>
                        <a:t>Locations</a:t>
                      </a:r>
                    </a:p>
                  </a:txBody>
                  <a:tcPr/>
                </a:tc>
                <a:extLst>
                  <a:ext uri="{0D108BD9-81ED-4DB2-BD59-A6C34878D82A}">
                    <a16:rowId xmlns:a16="http://schemas.microsoft.com/office/drawing/2014/main" val="1540266677"/>
                  </a:ext>
                </a:extLst>
              </a:tr>
              <a:tr h="1425657">
                <a:tc>
                  <a:txBody>
                    <a:bodyPr/>
                    <a:lstStyle/>
                    <a:p>
                      <a:r>
                        <a:rPr lang="en-US" sz="2000" b="1" dirty="0">
                          <a:solidFill>
                            <a:schemeClr val="tx1"/>
                          </a:solidFill>
                        </a:rPr>
                        <a:t>Getting Ready </a:t>
                      </a:r>
                      <a:r>
                        <a:rPr lang="en-US" sz="2000" dirty="0">
                          <a:solidFill>
                            <a:schemeClr val="tx1"/>
                          </a:solidFill>
                        </a:rPr>
                        <a:t>- </a:t>
                      </a:r>
                      <a:r>
                        <a:rPr lang="en-US" sz="2000" kern="1200" dirty="0">
                          <a:solidFill>
                            <a:schemeClr val="tx1"/>
                          </a:solidFill>
                          <a:effectLst/>
                          <a:latin typeface="+mn-lt"/>
                          <a:ea typeface="+mn-ea"/>
                          <a:cs typeface="+mn-cs"/>
                        </a:rPr>
                        <a:t>The Reading and Math Summer Opportunity Program was designed for students in grades 3-8 who needed additional reading and math support to be successful during the upcoming school year.  </a:t>
                      </a:r>
                    </a:p>
                  </a:txBody>
                  <a:tcPr>
                    <a:solidFill>
                      <a:schemeClr val="accent4">
                        <a:lumMod val="20000"/>
                        <a:lumOff val="80000"/>
                      </a:schemeClr>
                    </a:solidFill>
                  </a:tcPr>
                </a:tc>
                <a:tc>
                  <a:txBody>
                    <a:bodyPr/>
                    <a:lstStyle/>
                    <a:p>
                      <a:pPr algn="ctr"/>
                      <a:r>
                        <a:rPr lang="en-US" sz="2000" dirty="0">
                          <a:solidFill>
                            <a:schemeClr val="tx1"/>
                          </a:solidFill>
                        </a:rPr>
                        <a:t>June 2 – June 26</a:t>
                      </a:r>
                    </a:p>
                    <a:p>
                      <a:pPr algn="ctr"/>
                      <a:endParaRPr lang="en-US" sz="2000" dirty="0">
                        <a:solidFill>
                          <a:schemeClr val="tx1"/>
                        </a:solidFill>
                      </a:endParaRPr>
                    </a:p>
                    <a:p>
                      <a:pPr algn="ctr"/>
                      <a:r>
                        <a:rPr lang="en-US" sz="2000" dirty="0">
                          <a:solidFill>
                            <a:schemeClr val="tx1"/>
                          </a:solidFill>
                        </a:rPr>
                        <a:t>15 days of instruction</a:t>
                      </a:r>
                    </a:p>
                    <a:p>
                      <a:pPr algn="ctr"/>
                      <a:endParaRPr lang="en-US" sz="2000" dirty="0">
                        <a:solidFill>
                          <a:schemeClr val="tx1"/>
                        </a:solidFill>
                      </a:endParaRPr>
                    </a:p>
                  </a:txBody>
                  <a:tcPr>
                    <a:solidFill>
                      <a:schemeClr val="accent4">
                        <a:lumMod val="20000"/>
                        <a:lumOff val="80000"/>
                      </a:schemeClr>
                    </a:solidFill>
                  </a:tcPr>
                </a:tc>
                <a:tc>
                  <a:txBody>
                    <a:bodyPr/>
                    <a:lstStyle/>
                    <a:p>
                      <a:pPr algn="ctr"/>
                      <a:r>
                        <a:rPr lang="en-US" sz="2000" dirty="0">
                          <a:solidFill>
                            <a:schemeClr val="tx1"/>
                          </a:solidFill>
                        </a:rPr>
                        <a:t>Dr. M. L. King ES</a:t>
                      </a:r>
                    </a:p>
                    <a:p>
                      <a:pPr algn="ctr"/>
                      <a:r>
                        <a:rPr lang="en-US" sz="2000" dirty="0">
                          <a:solidFill>
                            <a:schemeClr val="tx1"/>
                          </a:solidFill>
                        </a:rPr>
                        <a:t>John R. Lewis ES</a:t>
                      </a:r>
                    </a:p>
                    <a:p>
                      <a:pPr algn="ctr"/>
                      <a:r>
                        <a:rPr lang="en-US" sz="2000" dirty="0">
                          <a:solidFill>
                            <a:schemeClr val="tx1"/>
                          </a:solidFill>
                        </a:rPr>
                        <a:t>Veterans ES</a:t>
                      </a:r>
                    </a:p>
                    <a:p>
                      <a:pPr algn="ctr"/>
                      <a:r>
                        <a:rPr lang="en-US" sz="2000" dirty="0">
                          <a:solidFill>
                            <a:schemeClr val="tx1"/>
                          </a:solidFill>
                        </a:rPr>
                        <a:t>Weaver MS</a:t>
                      </a:r>
                    </a:p>
                  </a:txBody>
                  <a:tcPr>
                    <a:solidFill>
                      <a:schemeClr val="accent4">
                        <a:lumMod val="20000"/>
                        <a:lumOff val="80000"/>
                      </a:schemeClr>
                    </a:solidFill>
                  </a:tcPr>
                </a:tc>
                <a:extLst>
                  <a:ext uri="{0D108BD9-81ED-4DB2-BD59-A6C34878D82A}">
                    <a16:rowId xmlns:a16="http://schemas.microsoft.com/office/drawing/2014/main" val="1678229850"/>
                  </a:ext>
                </a:extLst>
              </a:tr>
            </a:tbl>
          </a:graphicData>
        </a:graphic>
      </p:graphicFrame>
      <p:pic>
        <p:nvPicPr>
          <p:cNvPr id="12" name="Picture 11"/>
          <p:cNvPicPr>
            <a:picLocks noChangeAspect="1"/>
          </p:cNvPicPr>
          <p:nvPr/>
        </p:nvPicPr>
        <p:blipFill>
          <a:blip r:embed="rId4"/>
          <a:stretch>
            <a:fillRect/>
          </a:stretch>
        </p:blipFill>
        <p:spPr>
          <a:xfrm>
            <a:off x="7991073" y="3175832"/>
            <a:ext cx="2650056" cy="3531055"/>
          </a:xfrm>
          <a:prstGeom prst="rect">
            <a:avLst/>
          </a:prstGeom>
        </p:spPr>
      </p:pic>
      <p:graphicFrame>
        <p:nvGraphicFramePr>
          <p:cNvPr id="5" name="Table 4">
            <a:extLst>
              <a:ext uri="{FF2B5EF4-FFF2-40B4-BE49-F238E27FC236}">
                <a16:creationId xmlns:a16="http://schemas.microsoft.com/office/drawing/2014/main" id="{F9196D8F-A093-F239-59FB-53EC1211CD2B}"/>
              </a:ext>
            </a:extLst>
          </p:cNvPr>
          <p:cNvGraphicFramePr>
            <a:graphicFrameLocks noGrp="1"/>
          </p:cNvGraphicFramePr>
          <p:nvPr>
            <p:extLst>
              <p:ext uri="{D42A27DB-BD31-4B8C-83A1-F6EECF244321}">
                <p14:modId xmlns:p14="http://schemas.microsoft.com/office/powerpoint/2010/main" val="3745740222"/>
              </p:ext>
            </p:extLst>
          </p:nvPr>
        </p:nvGraphicFramePr>
        <p:xfrm>
          <a:off x="467364" y="3257340"/>
          <a:ext cx="5967942" cy="3368040"/>
        </p:xfrm>
        <a:graphic>
          <a:graphicData uri="http://schemas.openxmlformats.org/drawingml/2006/table">
            <a:tbl>
              <a:tblPr/>
              <a:tblGrid>
                <a:gridCol w="1989314">
                  <a:extLst>
                    <a:ext uri="{9D8B030D-6E8A-4147-A177-3AD203B41FA5}">
                      <a16:colId xmlns:a16="http://schemas.microsoft.com/office/drawing/2014/main" val="1868129088"/>
                    </a:ext>
                  </a:extLst>
                </a:gridCol>
                <a:gridCol w="1989314">
                  <a:extLst>
                    <a:ext uri="{9D8B030D-6E8A-4147-A177-3AD203B41FA5}">
                      <a16:colId xmlns:a16="http://schemas.microsoft.com/office/drawing/2014/main" val="3306402035"/>
                    </a:ext>
                  </a:extLst>
                </a:gridCol>
                <a:gridCol w="1989314">
                  <a:extLst>
                    <a:ext uri="{9D8B030D-6E8A-4147-A177-3AD203B41FA5}">
                      <a16:colId xmlns:a16="http://schemas.microsoft.com/office/drawing/2014/main" val="1469875642"/>
                    </a:ext>
                  </a:extLst>
                </a:gridCol>
              </a:tblGrid>
              <a:tr h="582766">
                <a:tc>
                  <a:txBody>
                    <a:bodyPr/>
                    <a:lstStyle/>
                    <a:p>
                      <a:pPr algn="ctr" fontAlgn="ctr"/>
                      <a:r>
                        <a:rPr lang="en-US" sz="2400" b="1" i="0" u="none" strike="noStrike" dirty="0">
                          <a:solidFill>
                            <a:srgbClr val="FFFFFF"/>
                          </a:solidFill>
                          <a:effectLst/>
                          <a:latin typeface="+mn-lt"/>
                        </a:rPr>
                        <a:t>Grade</a:t>
                      </a:r>
                    </a:p>
                  </a:txBody>
                  <a:tcPr marL="9525" marR="9525" marT="9525" marB="0" anchor="ctr">
                    <a:lnL>
                      <a:noFill/>
                    </a:lnL>
                    <a:lnR>
                      <a:noFill/>
                    </a:lnR>
                    <a:lnT>
                      <a:noFill/>
                    </a:lnT>
                    <a:lnB>
                      <a:noFill/>
                    </a:lnB>
                    <a:solidFill>
                      <a:srgbClr val="0070C0"/>
                    </a:solidFill>
                  </a:tcPr>
                </a:tc>
                <a:tc>
                  <a:txBody>
                    <a:bodyPr/>
                    <a:lstStyle/>
                    <a:p>
                      <a:pPr algn="ctr" fontAlgn="ctr"/>
                      <a:r>
                        <a:rPr lang="en-US" sz="2400" b="1" i="0" u="none" strike="noStrike" dirty="0">
                          <a:solidFill>
                            <a:srgbClr val="FFFFFF"/>
                          </a:solidFill>
                          <a:effectLst/>
                          <a:latin typeface="+mn-lt"/>
                        </a:rPr>
                        <a:t># of Students Invited</a:t>
                      </a:r>
                    </a:p>
                  </a:txBody>
                  <a:tcPr marL="9525" marR="9525" marT="9525" marB="0" anchor="ctr">
                    <a:lnL>
                      <a:noFill/>
                    </a:lnL>
                    <a:lnR>
                      <a:noFill/>
                    </a:lnR>
                    <a:lnT>
                      <a:noFill/>
                    </a:lnT>
                    <a:lnB>
                      <a:noFill/>
                    </a:lnB>
                    <a:solidFill>
                      <a:srgbClr val="0070C0"/>
                    </a:solidFill>
                  </a:tcPr>
                </a:tc>
                <a:tc>
                  <a:txBody>
                    <a:bodyPr/>
                    <a:lstStyle/>
                    <a:p>
                      <a:pPr algn="ctr" fontAlgn="ctr"/>
                      <a:r>
                        <a:rPr lang="en-US" sz="2400" b="1" i="0" u="none" strike="noStrike" dirty="0">
                          <a:solidFill>
                            <a:srgbClr val="FFFFFF"/>
                          </a:solidFill>
                          <a:effectLst/>
                          <a:latin typeface="+mn-lt"/>
                        </a:rPr>
                        <a:t># of Students Attended</a:t>
                      </a:r>
                    </a:p>
                  </a:txBody>
                  <a:tcPr marL="9525" marR="9525" marT="9525" marB="0" anchor="ctr">
                    <a:lnL>
                      <a:noFill/>
                    </a:lnL>
                    <a:lnR>
                      <a:noFill/>
                    </a:lnR>
                    <a:lnT>
                      <a:noFill/>
                    </a:lnT>
                    <a:lnB>
                      <a:noFill/>
                    </a:lnB>
                    <a:solidFill>
                      <a:srgbClr val="0070C0"/>
                    </a:solidFill>
                  </a:tcPr>
                </a:tc>
                <a:extLst>
                  <a:ext uri="{0D108BD9-81ED-4DB2-BD59-A6C34878D82A}">
                    <a16:rowId xmlns:a16="http://schemas.microsoft.com/office/drawing/2014/main" val="1301719473"/>
                  </a:ext>
                </a:extLst>
              </a:tr>
              <a:tr h="291383">
                <a:tc>
                  <a:txBody>
                    <a:bodyPr/>
                    <a:lstStyle/>
                    <a:p>
                      <a:pPr algn="ctr" fontAlgn="b"/>
                      <a:r>
                        <a:rPr lang="en-US" sz="2400" b="0" i="0" u="none" strike="noStrike" dirty="0">
                          <a:solidFill>
                            <a:srgbClr val="000000"/>
                          </a:solidFill>
                          <a:effectLst/>
                          <a:latin typeface="+mn-lt"/>
                        </a:rPr>
                        <a:t>3rd</a:t>
                      </a:r>
                    </a:p>
                  </a:txBody>
                  <a:tcPr marL="9525" marR="9525" marT="9525" marB="0" anchor="b">
                    <a:lnL>
                      <a:noFill/>
                    </a:lnL>
                    <a:lnR>
                      <a:noFill/>
                    </a:lnR>
                    <a:lnT>
                      <a:noFill/>
                    </a:lnT>
                    <a:lnB>
                      <a:noFill/>
                    </a:lnB>
                    <a:solidFill>
                      <a:srgbClr val="DAE9F8"/>
                    </a:solidFill>
                  </a:tcPr>
                </a:tc>
                <a:tc>
                  <a:txBody>
                    <a:bodyPr/>
                    <a:lstStyle/>
                    <a:p>
                      <a:pPr algn="ctr" fontAlgn="b"/>
                      <a:r>
                        <a:rPr lang="en-US" sz="2400" b="0" i="0" u="none" strike="noStrike" dirty="0">
                          <a:solidFill>
                            <a:srgbClr val="000000"/>
                          </a:solidFill>
                          <a:effectLst/>
                          <a:latin typeface="+mn-lt"/>
                        </a:rPr>
                        <a:t>761</a:t>
                      </a:r>
                    </a:p>
                  </a:txBody>
                  <a:tcPr marL="9525" marR="9525" marT="9525" marB="0" anchor="b">
                    <a:lnL>
                      <a:noFill/>
                    </a:lnL>
                    <a:lnR>
                      <a:noFill/>
                    </a:lnR>
                    <a:lnT>
                      <a:noFill/>
                    </a:lnT>
                    <a:lnB>
                      <a:noFill/>
                    </a:lnB>
                    <a:solidFill>
                      <a:srgbClr val="DAE9F8"/>
                    </a:solidFill>
                  </a:tcPr>
                </a:tc>
                <a:tc>
                  <a:txBody>
                    <a:bodyPr/>
                    <a:lstStyle/>
                    <a:p>
                      <a:pPr algn="ctr" fontAlgn="b"/>
                      <a:r>
                        <a:rPr lang="en-US" sz="2400" b="0" i="0" u="none" strike="noStrike" dirty="0">
                          <a:solidFill>
                            <a:srgbClr val="000000"/>
                          </a:solidFill>
                          <a:effectLst/>
                          <a:latin typeface="+mn-lt"/>
                        </a:rPr>
                        <a:t>256</a:t>
                      </a:r>
                    </a:p>
                  </a:txBody>
                  <a:tcPr marL="9525" marR="9525" marT="9525" marB="0" anchor="b">
                    <a:lnL>
                      <a:noFill/>
                    </a:lnL>
                    <a:lnR>
                      <a:noFill/>
                    </a:lnR>
                    <a:lnT>
                      <a:noFill/>
                    </a:lnT>
                    <a:lnB>
                      <a:noFill/>
                    </a:lnB>
                    <a:solidFill>
                      <a:srgbClr val="DAE9F8"/>
                    </a:solidFill>
                  </a:tcPr>
                </a:tc>
                <a:extLst>
                  <a:ext uri="{0D108BD9-81ED-4DB2-BD59-A6C34878D82A}">
                    <a16:rowId xmlns:a16="http://schemas.microsoft.com/office/drawing/2014/main" val="2864133691"/>
                  </a:ext>
                </a:extLst>
              </a:tr>
              <a:tr h="291383">
                <a:tc>
                  <a:txBody>
                    <a:bodyPr/>
                    <a:lstStyle/>
                    <a:p>
                      <a:pPr algn="ctr" fontAlgn="b"/>
                      <a:r>
                        <a:rPr lang="en-US" sz="2400" b="0" i="0" u="none" strike="noStrike" dirty="0">
                          <a:solidFill>
                            <a:srgbClr val="000000"/>
                          </a:solidFill>
                          <a:effectLst/>
                          <a:latin typeface="+mn-lt"/>
                        </a:rPr>
                        <a:t>4th</a:t>
                      </a:r>
                    </a:p>
                  </a:txBody>
                  <a:tcPr marL="9525" marR="9525" marT="9525" marB="0" anchor="b">
                    <a:lnL>
                      <a:noFill/>
                    </a:lnL>
                    <a:lnR>
                      <a:noFill/>
                    </a:lnR>
                    <a:lnT>
                      <a:noFill/>
                    </a:lnT>
                    <a:lnB>
                      <a:noFill/>
                    </a:lnB>
                    <a:solidFill>
                      <a:srgbClr val="A6C9EC"/>
                    </a:solidFill>
                  </a:tcPr>
                </a:tc>
                <a:tc>
                  <a:txBody>
                    <a:bodyPr/>
                    <a:lstStyle/>
                    <a:p>
                      <a:pPr algn="ctr" fontAlgn="b"/>
                      <a:r>
                        <a:rPr lang="en-US" sz="2400" b="0" i="0" u="none" strike="noStrike" dirty="0">
                          <a:solidFill>
                            <a:srgbClr val="000000"/>
                          </a:solidFill>
                          <a:effectLst/>
                          <a:latin typeface="+mn-lt"/>
                        </a:rPr>
                        <a:t>824</a:t>
                      </a:r>
                    </a:p>
                  </a:txBody>
                  <a:tcPr marL="9525" marR="9525" marT="9525" marB="0" anchor="b">
                    <a:lnL>
                      <a:noFill/>
                    </a:lnL>
                    <a:lnR>
                      <a:noFill/>
                    </a:lnR>
                    <a:lnT>
                      <a:noFill/>
                    </a:lnT>
                    <a:lnB>
                      <a:noFill/>
                    </a:lnB>
                    <a:solidFill>
                      <a:srgbClr val="A6C9EC"/>
                    </a:solidFill>
                  </a:tcPr>
                </a:tc>
                <a:tc>
                  <a:txBody>
                    <a:bodyPr/>
                    <a:lstStyle/>
                    <a:p>
                      <a:pPr algn="ctr" fontAlgn="b"/>
                      <a:r>
                        <a:rPr lang="en-US" sz="2400" b="0" i="0" u="none" strike="noStrike" dirty="0">
                          <a:solidFill>
                            <a:srgbClr val="000000"/>
                          </a:solidFill>
                          <a:effectLst/>
                          <a:latin typeface="+mn-lt"/>
                        </a:rPr>
                        <a:t>237</a:t>
                      </a:r>
                    </a:p>
                  </a:txBody>
                  <a:tcPr marL="9525" marR="9525" marT="9525" marB="0" anchor="b">
                    <a:lnL>
                      <a:noFill/>
                    </a:lnL>
                    <a:lnR>
                      <a:noFill/>
                    </a:lnR>
                    <a:lnT>
                      <a:noFill/>
                    </a:lnT>
                    <a:lnB>
                      <a:noFill/>
                    </a:lnB>
                    <a:solidFill>
                      <a:srgbClr val="A6C9EC"/>
                    </a:solidFill>
                  </a:tcPr>
                </a:tc>
                <a:extLst>
                  <a:ext uri="{0D108BD9-81ED-4DB2-BD59-A6C34878D82A}">
                    <a16:rowId xmlns:a16="http://schemas.microsoft.com/office/drawing/2014/main" val="2474277769"/>
                  </a:ext>
                </a:extLst>
              </a:tr>
              <a:tr h="291383">
                <a:tc>
                  <a:txBody>
                    <a:bodyPr/>
                    <a:lstStyle/>
                    <a:p>
                      <a:pPr algn="ctr" fontAlgn="b"/>
                      <a:r>
                        <a:rPr lang="en-US" sz="2400" b="0" i="0" u="none" strike="noStrike" dirty="0">
                          <a:solidFill>
                            <a:srgbClr val="000000"/>
                          </a:solidFill>
                          <a:effectLst/>
                          <a:latin typeface="+mn-lt"/>
                        </a:rPr>
                        <a:t>5th</a:t>
                      </a:r>
                    </a:p>
                  </a:txBody>
                  <a:tcPr marL="9525" marR="9525" marT="9525" marB="0" anchor="b">
                    <a:lnL>
                      <a:noFill/>
                    </a:lnL>
                    <a:lnR>
                      <a:noFill/>
                    </a:lnR>
                    <a:lnT>
                      <a:noFill/>
                    </a:lnT>
                    <a:lnB>
                      <a:noFill/>
                    </a:lnB>
                    <a:solidFill>
                      <a:srgbClr val="DAE9F8"/>
                    </a:solidFill>
                  </a:tcPr>
                </a:tc>
                <a:tc>
                  <a:txBody>
                    <a:bodyPr/>
                    <a:lstStyle/>
                    <a:p>
                      <a:pPr algn="ctr" fontAlgn="b"/>
                      <a:r>
                        <a:rPr lang="en-US" sz="2400" b="0" i="0" u="none" strike="noStrike" dirty="0">
                          <a:solidFill>
                            <a:srgbClr val="000000"/>
                          </a:solidFill>
                          <a:effectLst/>
                          <a:latin typeface="+mn-lt"/>
                        </a:rPr>
                        <a:t>844</a:t>
                      </a:r>
                    </a:p>
                  </a:txBody>
                  <a:tcPr marL="9525" marR="9525" marT="9525" marB="0" anchor="b">
                    <a:lnL>
                      <a:noFill/>
                    </a:lnL>
                    <a:lnR>
                      <a:noFill/>
                    </a:lnR>
                    <a:lnT>
                      <a:noFill/>
                    </a:lnT>
                    <a:lnB>
                      <a:noFill/>
                    </a:lnB>
                    <a:solidFill>
                      <a:srgbClr val="DAE9F8"/>
                    </a:solidFill>
                  </a:tcPr>
                </a:tc>
                <a:tc>
                  <a:txBody>
                    <a:bodyPr/>
                    <a:lstStyle/>
                    <a:p>
                      <a:pPr algn="ctr" fontAlgn="b"/>
                      <a:r>
                        <a:rPr lang="en-US" sz="2400" b="0" i="0" u="none" strike="noStrike" dirty="0">
                          <a:solidFill>
                            <a:srgbClr val="000000"/>
                          </a:solidFill>
                          <a:effectLst/>
                          <a:latin typeface="+mn-lt"/>
                        </a:rPr>
                        <a:t>263</a:t>
                      </a:r>
                    </a:p>
                  </a:txBody>
                  <a:tcPr marL="9525" marR="9525" marT="9525" marB="0" anchor="b">
                    <a:lnL>
                      <a:noFill/>
                    </a:lnL>
                    <a:lnR>
                      <a:noFill/>
                    </a:lnR>
                    <a:lnT>
                      <a:noFill/>
                    </a:lnT>
                    <a:lnB>
                      <a:noFill/>
                    </a:lnB>
                    <a:solidFill>
                      <a:srgbClr val="DAE9F8"/>
                    </a:solidFill>
                  </a:tcPr>
                </a:tc>
                <a:extLst>
                  <a:ext uri="{0D108BD9-81ED-4DB2-BD59-A6C34878D82A}">
                    <a16:rowId xmlns:a16="http://schemas.microsoft.com/office/drawing/2014/main" val="1542533078"/>
                  </a:ext>
                </a:extLst>
              </a:tr>
              <a:tr h="291383">
                <a:tc>
                  <a:txBody>
                    <a:bodyPr/>
                    <a:lstStyle/>
                    <a:p>
                      <a:pPr algn="ctr" fontAlgn="b"/>
                      <a:r>
                        <a:rPr lang="en-US" sz="2400" b="0" i="0" u="none" strike="noStrike" dirty="0">
                          <a:solidFill>
                            <a:srgbClr val="000000"/>
                          </a:solidFill>
                          <a:effectLst/>
                          <a:latin typeface="+mn-lt"/>
                        </a:rPr>
                        <a:t>6th</a:t>
                      </a:r>
                    </a:p>
                  </a:txBody>
                  <a:tcPr marL="9525" marR="9525" marT="9525" marB="0" anchor="b">
                    <a:lnL>
                      <a:noFill/>
                    </a:lnL>
                    <a:lnR>
                      <a:noFill/>
                    </a:lnR>
                    <a:lnT>
                      <a:noFill/>
                    </a:lnT>
                    <a:lnB>
                      <a:noFill/>
                    </a:lnB>
                    <a:solidFill>
                      <a:srgbClr val="A6C9EC"/>
                    </a:solidFill>
                  </a:tcPr>
                </a:tc>
                <a:tc>
                  <a:txBody>
                    <a:bodyPr/>
                    <a:lstStyle/>
                    <a:p>
                      <a:pPr algn="ctr" fontAlgn="b"/>
                      <a:r>
                        <a:rPr lang="en-US" sz="2400" b="0" i="0" u="none" strike="noStrike" dirty="0">
                          <a:solidFill>
                            <a:srgbClr val="000000"/>
                          </a:solidFill>
                          <a:effectLst/>
                          <a:latin typeface="+mn-lt"/>
                        </a:rPr>
                        <a:t>262</a:t>
                      </a:r>
                    </a:p>
                  </a:txBody>
                  <a:tcPr marL="9525" marR="9525" marT="9525" marB="0" anchor="b">
                    <a:lnL>
                      <a:noFill/>
                    </a:lnL>
                    <a:lnR>
                      <a:noFill/>
                    </a:lnR>
                    <a:lnT>
                      <a:noFill/>
                    </a:lnT>
                    <a:lnB>
                      <a:noFill/>
                    </a:lnB>
                    <a:solidFill>
                      <a:srgbClr val="A6C9EC"/>
                    </a:solidFill>
                  </a:tcPr>
                </a:tc>
                <a:tc>
                  <a:txBody>
                    <a:bodyPr/>
                    <a:lstStyle/>
                    <a:p>
                      <a:pPr algn="ctr" fontAlgn="b"/>
                      <a:r>
                        <a:rPr lang="en-US" sz="2400" b="0" i="0" u="none" strike="noStrike" dirty="0">
                          <a:solidFill>
                            <a:srgbClr val="000000"/>
                          </a:solidFill>
                          <a:effectLst/>
                          <a:latin typeface="+mn-lt"/>
                        </a:rPr>
                        <a:t>64</a:t>
                      </a:r>
                    </a:p>
                  </a:txBody>
                  <a:tcPr marL="9525" marR="9525" marT="9525" marB="0" anchor="b">
                    <a:lnL>
                      <a:noFill/>
                    </a:lnL>
                    <a:lnR>
                      <a:noFill/>
                    </a:lnR>
                    <a:lnT>
                      <a:noFill/>
                    </a:lnT>
                    <a:lnB>
                      <a:noFill/>
                    </a:lnB>
                    <a:solidFill>
                      <a:srgbClr val="A6C9EC"/>
                    </a:solidFill>
                  </a:tcPr>
                </a:tc>
                <a:extLst>
                  <a:ext uri="{0D108BD9-81ED-4DB2-BD59-A6C34878D82A}">
                    <a16:rowId xmlns:a16="http://schemas.microsoft.com/office/drawing/2014/main" val="3563250652"/>
                  </a:ext>
                </a:extLst>
              </a:tr>
              <a:tr h="291383">
                <a:tc>
                  <a:txBody>
                    <a:bodyPr/>
                    <a:lstStyle/>
                    <a:p>
                      <a:pPr algn="ctr" fontAlgn="b"/>
                      <a:r>
                        <a:rPr lang="en-US" sz="2400" b="0" i="0" u="none" strike="noStrike" dirty="0">
                          <a:solidFill>
                            <a:srgbClr val="000000"/>
                          </a:solidFill>
                          <a:effectLst/>
                          <a:latin typeface="+mn-lt"/>
                        </a:rPr>
                        <a:t>7th</a:t>
                      </a:r>
                    </a:p>
                  </a:txBody>
                  <a:tcPr marL="9525" marR="9525" marT="9525" marB="0" anchor="b">
                    <a:lnL>
                      <a:noFill/>
                    </a:lnL>
                    <a:lnR>
                      <a:noFill/>
                    </a:lnR>
                    <a:lnT>
                      <a:noFill/>
                    </a:lnT>
                    <a:lnB>
                      <a:noFill/>
                    </a:lnB>
                    <a:solidFill>
                      <a:srgbClr val="DAE9F8"/>
                    </a:solidFill>
                  </a:tcPr>
                </a:tc>
                <a:tc>
                  <a:txBody>
                    <a:bodyPr/>
                    <a:lstStyle/>
                    <a:p>
                      <a:pPr algn="ctr" fontAlgn="b"/>
                      <a:r>
                        <a:rPr lang="en-US" sz="2400" b="0" i="0" u="none" strike="noStrike" dirty="0">
                          <a:solidFill>
                            <a:srgbClr val="000000"/>
                          </a:solidFill>
                          <a:effectLst/>
                          <a:latin typeface="+mn-lt"/>
                        </a:rPr>
                        <a:t>321</a:t>
                      </a:r>
                    </a:p>
                  </a:txBody>
                  <a:tcPr marL="9525" marR="9525" marT="9525" marB="0" anchor="b">
                    <a:lnL>
                      <a:noFill/>
                    </a:lnL>
                    <a:lnR>
                      <a:noFill/>
                    </a:lnR>
                    <a:lnT>
                      <a:noFill/>
                    </a:lnT>
                    <a:lnB>
                      <a:noFill/>
                    </a:lnB>
                    <a:solidFill>
                      <a:srgbClr val="DAE9F8"/>
                    </a:solidFill>
                  </a:tcPr>
                </a:tc>
                <a:tc>
                  <a:txBody>
                    <a:bodyPr/>
                    <a:lstStyle/>
                    <a:p>
                      <a:pPr algn="ctr" fontAlgn="b"/>
                      <a:r>
                        <a:rPr lang="en-US" sz="2400" b="0" i="0" u="none" strike="noStrike" dirty="0">
                          <a:solidFill>
                            <a:srgbClr val="000000"/>
                          </a:solidFill>
                          <a:effectLst/>
                          <a:latin typeface="+mn-lt"/>
                        </a:rPr>
                        <a:t>106</a:t>
                      </a:r>
                    </a:p>
                  </a:txBody>
                  <a:tcPr marL="9525" marR="9525" marT="9525" marB="0" anchor="b">
                    <a:lnL>
                      <a:noFill/>
                    </a:lnL>
                    <a:lnR>
                      <a:noFill/>
                    </a:lnR>
                    <a:lnT>
                      <a:noFill/>
                    </a:lnT>
                    <a:lnB>
                      <a:noFill/>
                    </a:lnB>
                    <a:solidFill>
                      <a:srgbClr val="DAE9F8"/>
                    </a:solidFill>
                  </a:tcPr>
                </a:tc>
                <a:extLst>
                  <a:ext uri="{0D108BD9-81ED-4DB2-BD59-A6C34878D82A}">
                    <a16:rowId xmlns:a16="http://schemas.microsoft.com/office/drawing/2014/main" val="3105580896"/>
                  </a:ext>
                </a:extLst>
              </a:tr>
              <a:tr h="291383">
                <a:tc>
                  <a:txBody>
                    <a:bodyPr/>
                    <a:lstStyle/>
                    <a:p>
                      <a:pPr algn="ctr" fontAlgn="b"/>
                      <a:r>
                        <a:rPr lang="en-US" sz="2400" b="0" i="0" u="none" strike="noStrike" dirty="0">
                          <a:solidFill>
                            <a:srgbClr val="000000"/>
                          </a:solidFill>
                          <a:effectLst/>
                          <a:latin typeface="+mn-lt"/>
                        </a:rPr>
                        <a:t>8th</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r>
                        <a:rPr lang="en-US" sz="2400" b="0" i="0" u="none" strike="noStrike" dirty="0">
                          <a:solidFill>
                            <a:srgbClr val="000000"/>
                          </a:solidFill>
                          <a:effectLst/>
                          <a:latin typeface="+mn-lt"/>
                        </a:rPr>
                        <a:t>229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r>
                        <a:rPr lang="en-US" sz="2400" b="0" i="0" u="none" strike="noStrike" dirty="0">
                          <a:solidFill>
                            <a:srgbClr val="000000"/>
                          </a:solidFill>
                          <a:effectLst/>
                          <a:latin typeface="+mn-lt"/>
                        </a:rPr>
                        <a:t>94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2492738720"/>
                  </a:ext>
                </a:extLst>
              </a:tr>
              <a:tr h="291383">
                <a:tc>
                  <a:txBody>
                    <a:bodyPr/>
                    <a:lstStyle/>
                    <a:p>
                      <a:pPr algn="ctr" fontAlgn="b"/>
                      <a:r>
                        <a:rPr lang="en-US" sz="2400" b="0" i="0" u="none" strike="noStrike" dirty="0">
                          <a:solidFill>
                            <a:srgbClr val="000000"/>
                          </a:solidFill>
                          <a:effectLst/>
                          <a:latin typeface="+mn-lt"/>
                        </a:rPr>
                        <a:t>Total</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DAE9F8"/>
                    </a:solidFill>
                  </a:tcPr>
                </a:tc>
                <a:tc>
                  <a:txBody>
                    <a:bodyPr/>
                    <a:lstStyle/>
                    <a:p>
                      <a:pPr algn="ctr" fontAlgn="b"/>
                      <a:r>
                        <a:rPr lang="en-US" sz="2400" b="0" i="0" u="none" strike="noStrike" dirty="0">
                          <a:solidFill>
                            <a:srgbClr val="000000"/>
                          </a:solidFill>
                          <a:effectLst/>
                          <a:latin typeface="+mn-lt"/>
                        </a:rPr>
                        <a:t>3241</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DAE9F8"/>
                    </a:solidFill>
                  </a:tcPr>
                </a:tc>
                <a:tc>
                  <a:txBody>
                    <a:bodyPr/>
                    <a:lstStyle/>
                    <a:p>
                      <a:pPr algn="ctr" fontAlgn="b"/>
                      <a:r>
                        <a:rPr lang="en-US" sz="2400" b="0" i="0" u="none" strike="noStrike" dirty="0">
                          <a:solidFill>
                            <a:srgbClr val="000000"/>
                          </a:solidFill>
                          <a:effectLst/>
                          <a:latin typeface="+mn-lt"/>
                        </a:rPr>
                        <a:t>1020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DAE9F8"/>
                    </a:solidFill>
                  </a:tcPr>
                </a:tc>
                <a:extLst>
                  <a:ext uri="{0D108BD9-81ED-4DB2-BD59-A6C34878D82A}">
                    <a16:rowId xmlns:a16="http://schemas.microsoft.com/office/drawing/2014/main" val="2087348464"/>
                  </a:ext>
                </a:extLst>
              </a:tr>
            </a:tbl>
          </a:graphicData>
        </a:graphic>
      </p:graphicFrame>
      <p:sp>
        <p:nvSpPr>
          <p:cNvPr id="6" name="Slide Number Placeholder 5">
            <a:extLst>
              <a:ext uri="{FF2B5EF4-FFF2-40B4-BE49-F238E27FC236}">
                <a16:creationId xmlns:a16="http://schemas.microsoft.com/office/drawing/2014/main" id="{DE8EBFDE-0808-EDA1-8B53-4A6715F61949}"/>
              </a:ext>
            </a:extLst>
          </p:cNvPr>
          <p:cNvSpPr>
            <a:spLocks noGrp="1"/>
          </p:cNvSpPr>
          <p:nvPr>
            <p:ph type="sldNum" sz="quarter" idx="12"/>
          </p:nvPr>
        </p:nvSpPr>
        <p:spPr/>
        <p:txBody>
          <a:bodyPr/>
          <a:lstStyle/>
          <a:p>
            <a:fld id="{28E6F07D-F62F-4C3B-A21E-2367E9A39921}" type="slidenum">
              <a:rPr lang="en-US" smtClean="0"/>
              <a:t>6</a:t>
            </a:fld>
            <a:endParaRPr lang="en-US" dirty="0"/>
          </a:p>
        </p:txBody>
      </p:sp>
    </p:spTree>
    <p:extLst>
      <p:ext uri="{BB962C8B-B14F-4D97-AF65-F5344CB8AC3E}">
        <p14:creationId xmlns:p14="http://schemas.microsoft.com/office/powerpoint/2010/main" val="3210368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“GETTING READY” </a:t>
            </a:r>
            <a:r>
              <a:rPr lang="en-US" sz="4400" noProof="0" dirty="0">
                <a:solidFill>
                  <a:prstClr val="white"/>
                </a:solidFill>
                <a:effectLst>
                  <a:outerShdw blurRad="38100" dist="38100" dir="2700000" algn="tl">
                    <a:srgbClr val="000000">
                      <a:alpha val="43137"/>
                    </a:srgbClr>
                  </a:outerShdw>
                </a:effectLst>
                <a:latin typeface="Trade Gothic Next HvyCd" panose="020B0906040303020004" pitchFamily="34" charset="0"/>
              </a:rPr>
              <a:t>SELECTION CRITERIA</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BCCEBC2F-8329-AE78-C88C-6C6452A90958}"/>
              </a:ext>
            </a:extLst>
          </p:cNvPr>
          <p:cNvSpPr txBox="1"/>
          <p:nvPr/>
        </p:nvSpPr>
        <p:spPr>
          <a:xfrm>
            <a:off x="781531" y="1073857"/>
            <a:ext cx="4527031" cy="1600438"/>
          </a:xfrm>
          <a:prstGeom prst="rect">
            <a:avLst/>
          </a:prstGeom>
          <a:noFill/>
        </p:spPr>
        <p:txBody>
          <a:bodyPr wrap="square" rtlCol="0">
            <a:spAutoFit/>
          </a:bodyPr>
          <a:lstStyle/>
          <a:p>
            <a:r>
              <a:rPr lang="en-US" sz="2000" b="1" u="sng" dirty="0"/>
              <a:t>Selection Criteria:</a:t>
            </a:r>
          </a:p>
          <a:p>
            <a:pPr marL="342900" indent="-342900">
              <a:buFont typeface="+mj-lt"/>
              <a:buAutoNum type="arabicPeriod"/>
            </a:pPr>
            <a:r>
              <a:rPr lang="en-US" sz="2000" dirty="0"/>
              <a:t>STAR Reading Proficiency and Growth</a:t>
            </a:r>
          </a:p>
          <a:p>
            <a:pPr marL="342900" indent="-342900">
              <a:buFont typeface="+mj-lt"/>
              <a:buAutoNum type="arabicPeriod"/>
            </a:pPr>
            <a:r>
              <a:rPr lang="en-US" sz="2000" dirty="0"/>
              <a:t>Math Proficiency and Growth</a:t>
            </a:r>
          </a:p>
          <a:p>
            <a:pPr marL="342900" indent="-342900">
              <a:buFont typeface="+mj-lt"/>
              <a:buAutoNum type="arabicPeriod"/>
            </a:pPr>
            <a:r>
              <a:rPr lang="en-US" sz="2000" dirty="0"/>
              <a:t>ELA and Math Course Grade</a:t>
            </a:r>
          </a:p>
          <a:p>
            <a:pPr marL="342900" indent="-342900">
              <a:buFont typeface="+mj-lt"/>
              <a:buAutoNum type="arabicPeriod"/>
            </a:pPr>
            <a:endParaRPr lang="en-US" dirty="0"/>
          </a:p>
        </p:txBody>
      </p:sp>
      <p:pic>
        <p:nvPicPr>
          <p:cNvPr id="13" name="Picture 12">
            <a:extLst>
              <a:ext uri="{FF2B5EF4-FFF2-40B4-BE49-F238E27FC236}">
                <a16:creationId xmlns:a16="http://schemas.microsoft.com/office/drawing/2014/main" id="{1B618B1A-3509-08E1-2A19-C49DE2BF64AC}"/>
              </a:ext>
            </a:extLst>
          </p:cNvPr>
          <p:cNvPicPr>
            <a:picLocks noChangeAspect="1"/>
          </p:cNvPicPr>
          <p:nvPr/>
        </p:nvPicPr>
        <p:blipFill>
          <a:blip r:embed="rId4"/>
          <a:stretch>
            <a:fillRect/>
          </a:stretch>
        </p:blipFill>
        <p:spPr>
          <a:xfrm>
            <a:off x="334805" y="2484121"/>
            <a:ext cx="5420481" cy="4115374"/>
          </a:xfrm>
          <a:prstGeom prst="rect">
            <a:avLst/>
          </a:prstGeom>
        </p:spPr>
      </p:pic>
      <p:pic>
        <p:nvPicPr>
          <p:cNvPr id="15" name="Picture 14">
            <a:extLst>
              <a:ext uri="{FF2B5EF4-FFF2-40B4-BE49-F238E27FC236}">
                <a16:creationId xmlns:a16="http://schemas.microsoft.com/office/drawing/2014/main" id="{498FFE04-A78E-AB4D-8718-FF71020DAA62}"/>
              </a:ext>
            </a:extLst>
          </p:cNvPr>
          <p:cNvPicPr>
            <a:picLocks noChangeAspect="1"/>
          </p:cNvPicPr>
          <p:nvPr/>
        </p:nvPicPr>
        <p:blipFill>
          <a:blip r:embed="rId5"/>
          <a:stretch>
            <a:fillRect/>
          </a:stretch>
        </p:blipFill>
        <p:spPr>
          <a:xfrm>
            <a:off x="6189344" y="2466974"/>
            <a:ext cx="5391902" cy="342948"/>
          </a:xfrm>
          <a:prstGeom prst="rect">
            <a:avLst/>
          </a:prstGeom>
        </p:spPr>
      </p:pic>
      <p:pic>
        <p:nvPicPr>
          <p:cNvPr id="17" name="Picture 16">
            <a:extLst>
              <a:ext uri="{FF2B5EF4-FFF2-40B4-BE49-F238E27FC236}">
                <a16:creationId xmlns:a16="http://schemas.microsoft.com/office/drawing/2014/main" id="{A69A5B2A-A8A2-6899-28C1-801E69663203}"/>
              </a:ext>
            </a:extLst>
          </p:cNvPr>
          <p:cNvPicPr>
            <a:picLocks noChangeAspect="1"/>
          </p:cNvPicPr>
          <p:nvPr/>
        </p:nvPicPr>
        <p:blipFill>
          <a:blip r:embed="rId6"/>
          <a:stretch>
            <a:fillRect/>
          </a:stretch>
        </p:blipFill>
        <p:spPr>
          <a:xfrm>
            <a:off x="6217923" y="2796053"/>
            <a:ext cx="5363323" cy="3629532"/>
          </a:xfrm>
          <a:prstGeom prst="rect">
            <a:avLst/>
          </a:prstGeom>
        </p:spPr>
      </p:pic>
      <p:sp>
        <p:nvSpPr>
          <p:cNvPr id="4" name="Slide Number Placeholder 3">
            <a:extLst>
              <a:ext uri="{FF2B5EF4-FFF2-40B4-BE49-F238E27FC236}">
                <a16:creationId xmlns:a16="http://schemas.microsoft.com/office/drawing/2014/main" id="{5FA4C823-07E4-3E15-0798-9FC524507632}"/>
              </a:ext>
            </a:extLst>
          </p:cNvPr>
          <p:cNvSpPr>
            <a:spLocks noGrp="1"/>
          </p:cNvSpPr>
          <p:nvPr>
            <p:ph type="sldNum" sz="quarter" idx="12"/>
          </p:nvPr>
        </p:nvSpPr>
        <p:spPr/>
        <p:txBody>
          <a:bodyPr/>
          <a:lstStyle/>
          <a:p>
            <a:fld id="{28E6F07D-F62F-4C3B-A21E-2367E9A39921}" type="slidenum">
              <a:rPr lang="en-US" smtClean="0"/>
              <a:t>7</a:t>
            </a:fld>
            <a:endParaRPr lang="en-US" dirty="0"/>
          </a:p>
        </p:txBody>
      </p:sp>
    </p:spTree>
    <p:extLst>
      <p:ext uri="{BB962C8B-B14F-4D97-AF65-F5344CB8AC3E}">
        <p14:creationId xmlns:p14="http://schemas.microsoft.com/office/powerpoint/2010/main" val="1579515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ELEMENTARY </a:t>
            </a: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ELA ROUTINE – 120 minutes</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7" name="Picture 6">
            <a:extLst>
              <a:ext uri="{FF2B5EF4-FFF2-40B4-BE49-F238E27FC236}">
                <a16:creationId xmlns:a16="http://schemas.microsoft.com/office/drawing/2014/main" id="{2A55E647-3C68-2169-E8F5-324821812EBB}"/>
              </a:ext>
            </a:extLst>
          </p:cNvPr>
          <p:cNvPicPr>
            <a:picLocks noChangeAspect="1"/>
          </p:cNvPicPr>
          <p:nvPr/>
        </p:nvPicPr>
        <p:blipFill>
          <a:blip r:embed="rId4"/>
          <a:stretch>
            <a:fillRect/>
          </a:stretch>
        </p:blipFill>
        <p:spPr>
          <a:xfrm>
            <a:off x="161377" y="1126989"/>
            <a:ext cx="3000253" cy="5006392"/>
          </a:xfrm>
          <a:prstGeom prst="rect">
            <a:avLst/>
          </a:prstGeom>
        </p:spPr>
      </p:pic>
      <p:sp>
        <p:nvSpPr>
          <p:cNvPr id="6" name="TextBox 5">
            <a:extLst>
              <a:ext uri="{FF2B5EF4-FFF2-40B4-BE49-F238E27FC236}">
                <a16:creationId xmlns:a16="http://schemas.microsoft.com/office/drawing/2014/main" id="{BCD32512-D5D2-0560-53E7-252E8F9B37FA}"/>
              </a:ext>
            </a:extLst>
          </p:cNvPr>
          <p:cNvSpPr txBox="1"/>
          <p:nvPr/>
        </p:nvSpPr>
        <p:spPr>
          <a:xfrm>
            <a:off x="3139697" y="1359656"/>
            <a:ext cx="8866851" cy="4708981"/>
          </a:xfrm>
          <a:prstGeom prst="rect">
            <a:avLst/>
          </a:prstGeom>
          <a:noFill/>
          <a:ln w="57150">
            <a:solidFill>
              <a:schemeClr val="tx1"/>
            </a:solidFill>
          </a:ln>
        </p:spPr>
        <p:txBody>
          <a:bodyPr wrap="none" rtlCol="0">
            <a:spAutoFit/>
          </a:bodyPr>
          <a:lstStyle/>
          <a:p>
            <a:pPr algn="ctr"/>
            <a:r>
              <a:rPr lang="en-US" sz="3300" b="1" dirty="0"/>
              <a:t>GRADES 3-5:</a:t>
            </a:r>
          </a:p>
          <a:p>
            <a:r>
              <a:rPr lang="en-US" sz="3300" dirty="0"/>
              <a:t>30 minutes – Advanced Word Study</a:t>
            </a:r>
          </a:p>
          <a:p>
            <a:endParaRPr lang="en-US" sz="3300" dirty="0"/>
          </a:p>
          <a:p>
            <a:r>
              <a:rPr lang="en-US" sz="3300" dirty="0"/>
              <a:t>20-30 minutes – Comprehension Mini Lesson</a:t>
            </a:r>
          </a:p>
          <a:p>
            <a:endParaRPr lang="en-US" sz="3300" dirty="0"/>
          </a:p>
          <a:p>
            <a:r>
              <a:rPr lang="en-US" sz="3300" dirty="0"/>
              <a:t>40 minutes – Student Needs-Based Small Groups</a:t>
            </a:r>
          </a:p>
          <a:p>
            <a:endParaRPr lang="en-US" sz="3300" dirty="0"/>
          </a:p>
          <a:p>
            <a:r>
              <a:rPr lang="en-US" sz="3300" dirty="0"/>
              <a:t>30 minutes – Creative Writing </a:t>
            </a:r>
          </a:p>
          <a:p>
            <a:endParaRPr lang="en-US" dirty="0"/>
          </a:p>
          <a:p>
            <a:endParaRPr lang="en-US" dirty="0"/>
          </a:p>
        </p:txBody>
      </p:sp>
      <p:sp>
        <p:nvSpPr>
          <p:cNvPr id="4" name="Slide Number Placeholder 3">
            <a:extLst>
              <a:ext uri="{FF2B5EF4-FFF2-40B4-BE49-F238E27FC236}">
                <a16:creationId xmlns:a16="http://schemas.microsoft.com/office/drawing/2014/main" id="{AFA07BB6-F070-6C85-C342-1535221F525F}"/>
              </a:ext>
            </a:extLst>
          </p:cNvPr>
          <p:cNvSpPr>
            <a:spLocks noGrp="1"/>
          </p:cNvSpPr>
          <p:nvPr>
            <p:ph type="sldNum" sz="quarter" idx="12"/>
          </p:nvPr>
        </p:nvSpPr>
        <p:spPr/>
        <p:txBody>
          <a:bodyPr/>
          <a:lstStyle/>
          <a:p>
            <a:fld id="{28E6F07D-F62F-4C3B-A21E-2367E9A39921}" type="slidenum">
              <a:rPr lang="en-US" smtClean="0"/>
              <a:t>8</a:t>
            </a:fld>
            <a:endParaRPr lang="en-US" dirty="0"/>
          </a:p>
        </p:txBody>
      </p:sp>
    </p:spTree>
    <p:extLst>
      <p:ext uri="{BB962C8B-B14F-4D97-AF65-F5344CB8AC3E}">
        <p14:creationId xmlns:p14="http://schemas.microsoft.com/office/powerpoint/2010/main" val="3746152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ELEMENTARY READING RESOURCES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47F8296A-C2E5-24AA-9B1F-452672785000}"/>
              </a:ext>
            </a:extLst>
          </p:cNvPr>
          <p:cNvPicPr>
            <a:picLocks noChangeAspect="1"/>
          </p:cNvPicPr>
          <p:nvPr/>
        </p:nvPicPr>
        <p:blipFill>
          <a:blip r:embed="rId4"/>
          <a:stretch>
            <a:fillRect/>
          </a:stretch>
        </p:blipFill>
        <p:spPr>
          <a:xfrm>
            <a:off x="622491" y="1388477"/>
            <a:ext cx="5779509" cy="1908213"/>
          </a:xfrm>
          <a:prstGeom prst="rect">
            <a:avLst/>
          </a:prstGeom>
        </p:spPr>
      </p:pic>
      <p:pic>
        <p:nvPicPr>
          <p:cNvPr id="6" name="Picture 5">
            <a:extLst>
              <a:ext uri="{FF2B5EF4-FFF2-40B4-BE49-F238E27FC236}">
                <a16:creationId xmlns:a16="http://schemas.microsoft.com/office/drawing/2014/main" id="{34A084BD-C7DC-F077-513B-9ACB4F77FF9D}"/>
              </a:ext>
            </a:extLst>
          </p:cNvPr>
          <p:cNvPicPr>
            <a:picLocks noChangeAspect="1"/>
          </p:cNvPicPr>
          <p:nvPr/>
        </p:nvPicPr>
        <p:blipFill>
          <a:blip r:embed="rId5"/>
          <a:stretch>
            <a:fillRect/>
          </a:stretch>
        </p:blipFill>
        <p:spPr>
          <a:xfrm>
            <a:off x="622491" y="4080850"/>
            <a:ext cx="5779509" cy="2139881"/>
          </a:xfrm>
          <a:prstGeom prst="rect">
            <a:avLst/>
          </a:prstGeom>
        </p:spPr>
      </p:pic>
      <p:pic>
        <p:nvPicPr>
          <p:cNvPr id="9" name="Picture 8">
            <a:extLst>
              <a:ext uri="{FF2B5EF4-FFF2-40B4-BE49-F238E27FC236}">
                <a16:creationId xmlns:a16="http://schemas.microsoft.com/office/drawing/2014/main" id="{D1356BC9-C526-21FF-FB61-F63B91BFCEB3}"/>
              </a:ext>
            </a:extLst>
          </p:cNvPr>
          <p:cNvPicPr>
            <a:picLocks noChangeAspect="1"/>
          </p:cNvPicPr>
          <p:nvPr/>
        </p:nvPicPr>
        <p:blipFill>
          <a:blip r:embed="rId6"/>
          <a:stretch>
            <a:fillRect/>
          </a:stretch>
        </p:blipFill>
        <p:spPr>
          <a:xfrm>
            <a:off x="7418769" y="1501875"/>
            <a:ext cx="4066384" cy="4615072"/>
          </a:xfrm>
          <a:prstGeom prst="rect">
            <a:avLst/>
          </a:prstGeom>
        </p:spPr>
      </p:pic>
      <p:sp>
        <p:nvSpPr>
          <p:cNvPr id="5" name="Slide Number Placeholder 4">
            <a:extLst>
              <a:ext uri="{FF2B5EF4-FFF2-40B4-BE49-F238E27FC236}">
                <a16:creationId xmlns:a16="http://schemas.microsoft.com/office/drawing/2014/main" id="{DF43465C-726B-8E01-6014-31DFF5D5593C}"/>
              </a:ext>
            </a:extLst>
          </p:cNvPr>
          <p:cNvSpPr>
            <a:spLocks noGrp="1"/>
          </p:cNvSpPr>
          <p:nvPr>
            <p:ph type="sldNum" sz="quarter" idx="12"/>
          </p:nvPr>
        </p:nvSpPr>
        <p:spPr/>
        <p:txBody>
          <a:bodyPr/>
          <a:lstStyle/>
          <a:p>
            <a:fld id="{28E6F07D-F62F-4C3B-A21E-2367E9A39921}" type="slidenum">
              <a:rPr lang="en-US" smtClean="0"/>
              <a:t>9</a:t>
            </a:fld>
            <a:endParaRPr lang="en-US" dirty="0"/>
          </a:p>
        </p:txBody>
      </p:sp>
    </p:spTree>
    <p:extLst>
      <p:ext uri="{BB962C8B-B14F-4D97-AF65-F5344CB8AC3E}">
        <p14:creationId xmlns:p14="http://schemas.microsoft.com/office/powerpoint/2010/main" val="907958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1019653"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ELEMENTARY READING CAMP</a:t>
            </a:r>
            <a:r>
              <a:rPr lang="en-US" sz="4000" dirty="0">
                <a:solidFill>
                  <a:prstClr val="white"/>
                </a:solidFill>
                <a:effectLst>
                  <a:outerShdw blurRad="38100" dist="38100" dir="2700000" algn="tl">
                    <a:srgbClr val="000000">
                      <a:alpha val="43137"/>
                    </a:srgbClr>
                  </a:outerShdw>
                </a:effectLst>
                <a:latin typeface="Trade Gothic Next HvyCd" panose="020B0906040303020004" pitchFamily="34" charset="0"/>
              </a:rPr>
              <a:t> -  COMPREHENSION</a:t>
            </a:r>
            <a:endPar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7" name="Picture 6">
            <a:extLst>
              <a:ext uri="{FF2B5EF4-FFF2-40B4-BE49-F238E27FC236}">
                <a16:creationId xmlns:a16="http://schemas.microsoft.com/office/drawing/2014/main" id="{F2D5833A-CD63-7BB0-2F5C-5211911199C8}"/>
              </a:ext>
            </a:extLst>
          </p:cNvPr>
          <p:cNvPicPr>
            <a:picLocks noChangeAspect="1"/>
          </p:cNvPicPr>
          <p:nvPr/>
        </p:nvPicPr>
        <p:blipFill>
          <a:blip r:embed="rId4"/>
          <a:stretch>
            <a:fillRect/>
          </a:stretch>
        </p:blipFill>
        <p:spPr>
          <a:xfrm>
            <a:off x="9682796" y="1126989"/>
            <a:ext cx="2213040" cy="1591194"/>
          </a:xfrm>
          <a:prstGeom prst="rect">
            <a:avLst/>
          </a:prstGeom>
        </p:spPr>
      </p:pic>
      <p:sp>
        <p:nvSpPr>
          <p:cNvPr id="8" name="TextBox 7">
            <a:extLst>
              <a:ext uri="{FF2B5EF4-FFF2-40B4-BE49-F238E27FC236}">
                <a16:creationId xmlns:a16="http://schemas.microsoft.com/office/drawing/2014/main" id="{3DC95551-F43D-0349-9567-37860E842239}"/>
              </a:ext>
            </a:extLst>
          </p:cNvPr>
          <p:cNvSpPr txBox="1"/>
          <p:nvPr/>
        </p:nvSpPr>
        <p:spPr>
          <a:xfrm>
            <a:off x="9221638" y="2989053"/>
            <a:ext cx="2777530" cy="3139321"/>
          </a:xfrm>
          <a:prstGeom prst="rect">
            <a:avLst/>
          </a:prstGeom>
          <a:solidFill>
            <a:schemeClr val="bg2">
              <a:lumMod val="90000"/>
            </a:schemeClr>
          </a:solidFill>
        </p:spPr>
        <p:txBody>
          <a:bodyPr wrap="square" lIns="91440" tIns="45720" rIns="91440" bIns="45720" rtlCol="0" anchor="t">
            <a:spAutoFit/>
          </a:bodyPr>
          <a:lstStyle/>
          <a:p>
            <a:pPr algn="ctr"/>
            <a:r>
              <a:rPr lang="en-US" b="1" dirty="0">
                <a:latin typeface="Comic Sans MS"/>
              </a:rPr>
              <a:t>Trends: </a:t>
            </a:r>
          </a:p>
          <a:p>
            <a:pPr algn="ctr"/>
            <a:r>
              <a:rPr lang="en-US" dirty="0">
                <a:latin typeface="Comic Sans MS"/>
              </a:rPr>
              <a:t>All grades showed improvement, decreasing the percent of the students Below Target and increasing the percent of the Students Approaching and On Target, between the pre and the posttest.</a:t>
            </a:r>
          </a:p>
        </p:txBody>
      </p:sp>
      <p:sp>
        <p:nvSpPr>
          <p:cNvPr id="4" name="Slide Number Placeholder 3">
            <a:extLst>
              <a:ext uri="{FF2B5EF4-FFF2-40B4-BE49-F238E27FC236}">
                <a16:creationId xmlns:a16="http://schemas.microsoft.com/office/drawing/2014/main" id="{9022FCB5-F94F-FC51-FCFA-488FC4F20AD8}"/>
              </a:ext>
            </a:extLst>
          </p:cNvPr>
          <p:cNvSpPr>
            <a:spLocks noGrp="1"/>
          </p:cNvSpPr>
          <p:nvPr>
            <p:ph type="sldNum" sz="quarter" idx="12"/>
          </p:nvPr>
        </p:nvSpPr>
        <p:spPr/>
        <p:txBody>
          <a:bodyPr/>
          <a:lstStyle/>
          <a:p>
            <a:fld id="{28E6F07D-F62F-4C3B-A21E-2367E9A39921}" type="slidenum">
              <a:rPr lang="en-US" smtClean="0"/>
              <a:t>10</a:t>
            </a:fld>
            <a:endParaRPr lang="en-US" dirty="0"/>
          </a:p>
        </p:txBody>
      </p:sp>
      <p:graphicFrame>
        <p:nvGraphicFramePr>
          <p:cNvPr id="5" name="Chart 4">
            <a:extLst>
              <a:ext uri="{FF2B5EF4-FFF2-40B4-BE49-F238E27FC236}">
                <a16:creationId xmlns:a16="http://schemas.microsoft.com/office/drawing/2014/main" id="{BA9F3E66-AE77-AB96-AA89-50BDBB6B75AF}"/>
              </a:ext>
            </a:extLst>
          </p:cNvPr>
          <p:cNvGraphicFramePr>
            <a:graphicFrameLocks/>
          </p:cNvGraphicFramePr>
          <p:nvPr>
            <p:extLst>
              <p:ext uri="{D42A27DB-BD31-4B8C-83A1-F6EECF244321}">
                <p14:modId xmlns:p14="http://schemas.microsoft.com/office/powerpoint/2010/main" val="1315916838"/>
              </p:ext>
            </p:extLst>
          </p:nvPr>
        </p:nvGraphicFramePr>
        <p:xfrm>
          <a:off x="1828800" y="1036549"/>
          <a:ext cx="6781800" cy="42692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Table 8">
            <a:extLst>
              <a:ext uri="{FF2B5EF4-FFF2-40B4-BE49-F238E27FC236}">
                <a16:creationId xmlns:a16="http://schemas.microsoft.com/office/drawing/2014/main" id="{A8BA572C-D591-9E6D-C4D5-92A5860FE54A}"/>
              </a:ext>
            </a:extLst>
          </p:cNvPr>
          <p:cNvGraphicFramePr>
            <a:graphicFrameLocks noGrp="1"/>
          </p:cNvGraphicFramePr>
          <p:nvPr>
            <p:extLst>
              <p:ext uri="{D42A27DB-BD31-4B8C-83A1-F6EECF244321}">
                <p14:modId xmlns:p14="http://schemas.microsoft.com/office/powerpoint/2010/main" val="3580014827"/>
              </p:ext>
            </p:extLst>
          </p:nvPr>
        </p:nvGraphicFramePr>
        <p:xfrm>
          <a:off x="192832" y="5289882"/>
          <a:ext cx="8291490" cy="1392385"/>
        </p:xfrm>
        <a:graphic>
          <a:graphicData uri="http://schemas.openxmlformats.org/drawingml/2006/table">
            <a:tbl>
              <a:tblPr>
                <a:tableStyleId>{5C22544A-7EE6-4342-B048-85BDC9FD1C3A}</a:tableStyleId>
              </a:tblPr>
              <a:tblGrid>
                <a:gridCol w="1948988">
                  <a:extLst>
                    <a:ext uri="{9D8B030D-6E8A-4147-A177-3AD203B41FA5}">
                      <a16:colId xmlns:a16="http://schemas.microsoft.com/office/drawing/2014/main" val="3904219347"/>
                    </a:ext>
                  </a:extLst>
                </a:gridCol>
                <a:gridCol w="1095777">
                  <a:extLst>
                    <a:ext uri="{9D8B030D-6E8A-4147-A177-3AD203B41FA5}">
                      <a16:colId xmlns:a16="http://schemas.microsoft.com/office/drawing/2014/main" val="1232136255"/>
                    </a:ext>
                  </a:extLst>
                </a:gridCol>
                <a:gridCol w="1006599">
                  <a:extLst>
                    <a:ext uri="{9D8B030D-6E8A-4147-A177-3AD203B41FA5}">
                      <a16:colId xmlns:a16="http://schemas.microsoft.com/office/drawing/2014/main" val="3326995251"/>
                    </a:ext>
                  </a:extLst>
                </a:gridCol>
                <a:gridCol w="954911">
                  <a:extLst>
                    <a:ext uri="{9D8B030D-6E8A-4147-A177-3AD203B41FA5}">
                      <a16:colId xmlns:a16="http://schemas.microsoft.com/office/drawing/2014/main" val="391048726"/>
                    </a:ext>
                  </a:extLst>
                </a:gridCol>
                <a:gridCol w="1167187">
                  <a:extLst>
                    <a:ext uri="{9D8B030D-6E8A-4147-A177-3AD203B41FA5}">
                      <a16:colId xmlns:a16="http://schemas.microsoft.com/office/drawing/2014/main" val="3063640080"/>
                    </a:ext>
                  </a:extLst>
                </a:gridCol>
                <a:gridCol w="975821">
                  <a:extLst>
                    <a:ext uri="{9D8B030D-6E8A-4147-A177-3AD203B41FA5}">
                      <a16:colId xmlns:a16="http://schemas.microsoft.com/office/drawing/2014/main" val="145870038"/>
                    </a:ext>
                  </a:extLst>
                </a:gridCol>
                <a:gridCol w="1142207">
                  <a:extLst>
                    <a:ext uri="{9D8B030D-6E8A-4147-A177-3AD203B41FA5}">
                      <a16:colId xmlns:a16="http://schemas.microsoft.com/office/drawing/2014/main" val="1870978518"/>
                    </a:ext>
                  </a:extLst>
                </a:gridCol>
              </a:tblGrid>
              <a:tr h="278477">
                <a:tc>
                  <a:txBody>
                    <a:bodyPr/>
                    <a:lstStyle/>
                    <a:p>
                      <a:pPr algn="l" fontAlgn="b"/>
                      <a:endParaRPr lang="en-US" sz="1400" b="1" i="0" u="none" strike="noStrike" dirty="0">
                        <a:solidFill>
                          <a:srgbClr val="000000"/>
                        </a:solidFill>
                        <a:effectLst/>
                        <a:latin typeface="Aptos Narrow" panose="020B0004020202020204" pitchFamily="34" charset="0"/>
                      </a:endParaRPr>
                    </a:p>
                  </a:txBody>
                  <a:tcPr marL="9525" marR="9525" marT="9525" marB="0" anchor="b"/>
                </a:tc>
                <a:tc gridSpan="2">
                  <a:txBody>
                    <a:bodyPr/>
                    <a:lstStyle/>
                    <a:p>
                      <a:pPr algn="ctr" fontAlgn="b"/>
                      <a:r>
                        <a:rPr lang="en-US" sz="1400" b="1" u="none" strike="noStrike" dirty="0">
                          <a:effectLst/>
                        </a:rPr>
                        <a:t>3rd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tc gridSpan="2">
                  <a:txBody>
                    <a:bodyPr/>
                    <a:lstStyle/>
                    <a:p>
                      <a:pPr algn="ctr" fontAlgn="b"/>
                      <a:r>
                        <a:rPr lang="en-US" sz="1400" b="1" u="none" strike="noStrike" dirty="0">
                          <a:effectLst/>
                        </a:rPr>
                        <a:t>4th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tc gridSpan="2">
                  <a:txBody>
                    <a:bodyPr/>
                    <a:lstStyle/>
                    <a:p>
                      <a:pPr algn="ctr" fontAlgn="b"/>
                      <a:r>
                        <a:rPr lang="en-US" sz="1400" b="1" u="none" strike="noStrike" dirty="0">
                          <a:effectLst/>
                        </a:rPr>
                        <a:t>5th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2696517947"/>
                  </a:ext>
                </a:extLst>
              </a:tr>
              <a:tr h="278477">
                <a:tc>
                  <a:txBody>
                    <a:bodyPr/>
                    <a:lstStyle/>
                    <a:p>
                      <a:pPr algn="l" fontAlgn="b"/>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extLst>
                  <a:ext uri="{0D108BD9-81ED-4DB2-BD59-A6C34878D82A}">
                    <a16:rowId xmlns:a16="http://schemas.microsoft.com/office/drawing/2014/main" val="2745853005"/>
                  </a:ext>
                </a:extLst>
              </a:tr>
              <a:tr h="278477">
                <a:tc>
                  <a:txBody>
                    <a:bodyPr/>
                    <a:lstStyle/>
                    <a:p>
                      <a:pPr algn="l" fontAlgn="b"/>
                      <a:r>
                        <a:rPr lang="en-US" sz="1400" b="1" u="none" strike="noStrike" dirty="0">
                          <a:effectLst/>
                        </a:rPr>
                        <a:t>Below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mn-lt"/>
                        </a:rPr>
                        <a:t>53</a:t>
                      </a:r>
                    </a:p>
                  </a:txBody>
                  <a:tcPr marL="9525" marR="9525" marT="9525" marB="0" anchor="b"/>
                </a:tc>
                <a:tc>
                  <a:txBody>
                    <a:bodyPr/>
                    <a:lstStyle/>
                    <a:p>
                      <a:pPr algn="ctr" fontAlgn="b"/>
                      <a:r>
                        <a:rPr lang="en-US" sz="1400" b="0" i="0" u="none" strike="noStrike" dirty="0">
                          <a:solidFill>
                            <a:srgbClr val="000000"/>
                          </a:solidFill>
                          <a:effectLst/>
                          <a:latin typeface="+mn-lt"/>
                        </a:rPr>
                        <a:t>25</a:t>
                      </a:r>
                    </a:p>
                  </a:txBody>
                  <a:tcPr marL="9525" marR="9525" marT="9525" marB="0" anchor="b"/>
                </a:tc>
                <a:tc>
                  <a:txBody>
                    <a:bodyPr/>
                    <a:lstStyle/>
                    <a:p>
                      <a:pPr algn="ctr" fontAlgn="b"/>
                      <a:r>
                        <a:rPr lang="en-US" sz="1400" b="0" i="0" u="none" strike="noStrike" dirty="0">
                          <a:solidFill>
                            <a:srgbClr val="000000"/>
                          </a:solidFill>
                          <a:effectLst/>
                          <a:latin typeface="+mn-lt"/>
                        </a:rPr>
                        <a:t>81</a:t>
                      </a:r>
                    </a:p>
                  </a:txBody>
                  <a:tcPr marL="9525" marR="9525" marT="9525" marB="0" anchor="b"/>
                </a:tc>
                <a:tc>
                  <a:txBody>
                    <a:bodyPr/>
                    <a:lstStyle/>
                    <a:p>
                      <a:pPr algn="ctr" fontAlgn="b"/>
                      <a:r>
                        <a:rPr lang="en-US" sz="1400" b="0" i="0" u="none" strike="noStrike" dirty="0">
                          <a:solidFill>
                            <a:srgbClr val="000000"/>
                          </a:solidFill>
                          <a:effectLst/>
                          <a:latin typeface="+mn-lt"/>
                        </a:rPr>
                        <a:t>56</a:t>
                      </a:r>
                    </a:p>
                  </a:txBody>
                  <a:tcPr marL="9525" marR="9525" marT="9525" marB="0" anchor="b"/>
                </a:tc>
                <a:tc>
                  <a:txBody>
                    <a:bodyPr/>
                    <a:lstStyle/>
                    <a:p>
                      <a:pPr algn="ctr" fontAlgn="b"/>
                      <a:r>
                        <a:rPr lang="en-US" sz="1400" b="0" i="0" u="none" strike="noStrike" dirty="0">
                          <a:solidFill>
                            <a:srgbClr val="000000"/>
                          </a:solidFill>
                          <a:effectLst/>
                          <a:latin typeface="+mn-lt"/>
                        </a:rPr>
                        <a:t>78</a:t>
                      </a:r>
                    </a:p>
                  </a:txBody>
                  <a:tcPr marL="9525" marR="9525" marT="9525" marB="0" anchor="b"/>
                </a:tc>
                <a:tc>
                  <a:txBody>
                    <a:bodyPr/>
                    <a:lstStyle/>
                    <a:p>
                      <a:pPr algn="ctr" fontAlgn="b"/>
                      <a:r>
                        <a:rPr lang="en-US" sz="1400" b="0" i="0" u="none" strike="noStrike" dirty="0">
                          <a:solidFill>
                            <a:srgbClr val="000000"/>
                          </a:solidFill>
                          <a:effectLst/>
                          <a:latin typeface="+mn-lt"/>
                        </a:rPr>
                        <a:t>61</a:t>
                      </a:r>
                    </a:p>
                  </a:txBody>
                  <a:tcPr marL="9525" marR="9525" marT="9525" marB="0" anchor="b"/>
                </a:tc>
                <a:extLst>
                  <a:ext uri="{0D108BD9-81ED-4DB2-BD59-A6C34878D82A}">
                    <a16:rowId xmlns:a16="http://schemas.microsoft.com/office/drawing/2014/main" val="1036236550"/>
                  </a:ext>
                </a:extLst>
              </a:tr>
              <a:tr h="278477">
                <a:tc>
                  <a:txBody>
                    <a:bodyPr/>
                    <a:lstStyle/>
                    <a:p>
                      <a:pPr algn="l" fontAlgn="b"/>
                      <a:r>
                        <a:rPr lang="en-US" sz="1400" b="1" u="none" strike="noStrike" dirty="0">
                          <a:effectLst/>
                        </a:rPr>
                        <a:t>Approaching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mn-lt"/>
                        </a:rPr>
                        <a:t>40</a:t>
                      </a:r>
                    </a:p>
                  </a:txBody>
                  <a:tcPr marL="9525" marR="9525" marT="9525" marB="0" anchor="b"/>
                </a:tc>
                <a:tc>
                  <a:txBody>
                    <a:bodyPr/>
                    <a:lstStyle/>
                    <a:p>
                      <a:pPr algn="ctr" fontAlgn="b"/>
                      <a:r>
                        <a:rPr lang="en-US" sz="1400" b="0" i="0" u="none" strike="noStrike" dirty="0">
                          <a:solidFill>
                            <a:srgbClr val="000000"/>
                          </a:solidFill>
                          <a:effectLst/>
                          <a:latin typeface="+mn-lt"/>
                        </a:rPr>
                        <a:t>42</a:t>
                      </a:r>
                    </a:p>
                  </a:txBody>
                  <a:tcPr marL="9525" marR="9525" marT="9525" marB="0" anchor="b"/>
                </a:tc>
                <a:tc>
                  <a:txBody>
                    <a:bodyPr/>
                    <a:lstStyle/>
                    <a:p>
                      <a:pPr algn="ctr" fontAlgn="b"/>
                      <a:r>
                        <a:rPr lang="en-US" sz="1400" b="0" i="0" u="none" strike="noStrike" dirty="0">
                          <a:solidFill>
                            <a:srgbClr val="000000"/>
                          </a:solidFill>
                          <a:effectLst/>
                          <a:latin typeface="+mn-lt"/>
                        </a:rPr>
                        <a:t>16</a:t>
                      </a:r>
                    </a:p>
                  </a:txBody>
                  <a:tcPr marL="9525" marR="9525" marT="9525" marB="0" anchor="b"/>
                </a:tc>
                <a:tc>
                  <a:txBody>
                    <a:bodyPr/>
                    <a:lstStyle/>
                    <a:p>
                      <a:pPr algn="ctr" fontAlgn="b"/>
                      <a:r>
                        <a:rPr lang="en-US" sz="1400" b="0" i="0" u="none" strike="noStrike" dirty="0">
                          <a:solidFill>
                            <a:srgbClr val="000000"/>
                          </a:solidFill>
                          <a:effectLst/>
                          <a:latin typeface="+mn-lt"/>
                        </a:rPr>
                        <a:t>39</a:t>
                      </a:r>
                    </a:p>
                  </a:txBody>
                  <a:tcPr marL="9525" marR="9525" marT="9525" marB="0" anchor="b"/>
                </a:tc>
                <a:tc>
                  <a:txBody>
                    <a:bodyPr/>
                    <a:lstStyle/>
                    <a:p>
                      <a:pPr algn="ctr" fontAlgn="b"/>
                      <a:r>
                        <a:rPr lang="en-US" sz="1400" b="0" i="0" u="none" strike="noStrike" dirty="0">
                          <a:solidFill>
                            <a:srgbClr val="000000"/>
                          </a:solidFill>
                          <a:effectLst/>
                          <a:latin typeface="+mn-lt"/>
                        </a:rPr>
                        <a:t>19</a:t>
                      </a:r>
                    </a:p>
                  </a:txBody>
                  <a:tcPr marL="9525" marR="9525" marT="9525" marB="0" anchor="b"/>
                </a:tc>
                <a:tc>
                  <a:txBody>
                    <a:bodyPr/>
                    <a:lstStyle/>
                    <a:p>
                      <a:pPr algn="ctr" fontAlgn="b"/>
                      <a:r>
                        <a:rPr lang="en-US" sz="1400" b="0" i="0" u="none" strike="noStrike" dirty="0">
                          <a:solidFill>
                            <a:srgbClr val="000000"/>
                          </a:solidFill>
                          <a:effectLst/>
                          <a:latin typeface="+mn-lt"/>
                        </a:rPr>
                        <a:t>25</a:t>
                      </a:r>
                    </a:p>
                  </a:txBody>
                  <a:tcPr marL="9525" marR="9525" marT="9525" marB="0" anchor="b"/>
                </a:tc>
                <a:extLst>
                  <a:ext uri="{0D108BD9-81ED-4DB2-BD59-A6C34878D82A}">
                    <a16:rowId xmlns:a16="http://schemas.microsoft.com/office/drawing/2014/main" val="1991707683"/>
                  </a:ext>
                </a:extLst>
              </a:tr>
              <a:tr h="278477">
                <a:tc>
                  <a:txBody>
                    <a:bodyPr/>
                    <a:lstStyle/>
                    <a:p>
                      <a:pPr algn="l" fontAlgn="b"/>
                      <a:r>
                        <a:rPr lang="en-US" sz="1400" b="1" u="none" strike="noStrike" dirty="0">
                          <a:effectLst/>
                        </a:rPr>
                        <a:t>On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mn-lt"/>
                        </a:rPr>
                        <a:t>6</a:t>
                      </a:r>
                    </a:p>
                  </a:txBody>
                  <a:tcPr marL="9525" marR="9525" marT="9525" marB="0" anchor="b"/>
                </a:tc>
                <a:tc>
                  <a:txBody>
                    <a:bodyPr/>
                    <a:lstStyle/>
                    <a:p>
                      <a:pPr algn="ctr" fontAlgn="b"/>
                      <a:r>
                        <a:rPr lang="en-US" sz="1400" b="0" i="0" u="none" strike="noStrike" dirty="0">
                          <a:solidFill>
                            <a:srgbClr val="000000"/>
                          </a:solidFill>
                          <a:effectLst/>
                          <a:latin typeface="+mn-lt"/>
                        </a:rPr>
                        <a:t>34</a:t>
                      </a:r>
                    </a:p>
                  </a:txBody>
                  <a:tcPr marL="9525" marR="9525" marT="9525" marB="0" anchor="b"/>
                </a:tc>
                <a:tc>
                  <a:txBody>
                    <a:bodyPr/>
                    <a:lstStyle/>
                    <a:p>
                      <a:pPr algn="ctr" fontAlgn="b"/>
                      <a:r>
                        <a:rPr lang="en-US" sz="1400" b="0" i="0" u="none" strike="noStrike" dirty="0">
                          <a:solidFill>
                            <a:srgbClr val="000000"/>
                          </a:solidFill>
                          <a:effectLst/>
                          <a:latin typeface="+mn-lt"/>
                        </a:rPr>
                        <a:t>2</a:t>
                      </a:r>
                    </a:p>
                  </a:txBody>
                  <a:tcPr marL="9525" marR="9525" marT="9525" marB="0" anchor="b"/>
                </a:tc>
                <a:tc>
                  <a:txBody>
                    <a:bodyPr/>
                    <a:lstStyle/>
                    <a:p>
                      <a:pPr algn="ctr" fontAlgn="b"/>
                      <a:r>
                        <a:rPr lang="en-US" sz="1400" b="0" i="0" u="none" strike="noStrike" dirty="0">
                          <a:solidFill>
                            <a:srgbClr val="000000"/>
                          </a:solidFill>
                          <a:effectLst/>
                          <a:latin typeface="+mn-lt"/>
                        </a:rPr>
                        <a:t>12</a:t>
                      </a:r>
                    </a:p>
                  </a:txBody>
                  <a:tcPr marL="9525" marR="9525" marT="9525" marB="0" anchor="b"/>
                </a:tc>
                <a:tc>
                  <a:txBody>
                    <a:bodyPr/>
                    <a:lstStyle/>
                    <a:p>
                      <a:pPr algn="ctr" fontAlgn="b"/>
                      <a:r>
                        <a:rPr lang="en-US" sz="1400" b="0" i="0" u="none" strike="noStrike" dirty="0">
                          <a:solidFill>
                            <a:srgbClr val="000000"/>
                          </a:solidFill>
                          <a:effectLst/>
                          <a:latin typeface="+mn-lt"/>
                        </a:rPr>
                        <a:t>3</a:t>
                      </a:r>
                    </a:p>
                  </a:txBody>
                  <a:tcPr marL="9525" marR="9525" marT="9525" marB="0" anchor="b"/>
                </a:tc>
                <a:tc>
                  <a:txBody>
                    <a:bodyPr/>
                    <a:lstStyle/>
                    <a:p>
                      <a:pPr algn="ctr" fontAlgn="b"/>
                      <a:r>
                        <a:rPr lang="en-US" sz="1400" b="0" i="0" u="none" strike="noStrike" dirty="0">
                          <a:solidFill>
                            <a:srgbClr val="000000"/>
                          </a:solidFill>
                          <a:effectLst/>
                          <a:latin typeface="+mn-lt"/>
                        </a:rPr>
                        <a:t>14</a:t>
                      </a:r>
                    </a:p>
                  </a:txBody>
                  <a:tcPr marL="9525" marR="9525" marT="9525" marB="0" anchor="b"/>
                </a:tc>
                <a:extLst>
                  <a:ext uri="{0D108BD9-81ED-4DB2-BD59-A6C34878D82A}">
                    <a16:rowId xmlns:a16="http://schemas.microsoft.com/office/drawing/2014/main" val="1436201259"/>
                  </a:ext>
                </a:extLst>
              </a:tr>
            </a:tbl>
          </a:graphicData>
        </a:graphic>
      </p:graphicFrame>
      <p:sp>
        <p:nvSpPr>
          <p:cNvPr id="12" name="TextBox 11">
            <a:extLst>
              <a:ext uri="{FF2B5EF4-FFF2-40B4-BE49-F238E27FC236}">
                <a16:creationId xmlns:a16="http://schemas.microsoft.com/office/drawing/2014/main" id="{FFD016C7-41FC-812C-BD74-05C16D885487}"/>
              </a:ext>
            </a:extLst>
          </p:cNvPr>
          <p:cNvSpPr txBox="1"/>
          <p:nvPr/>
        </p:nvSpPr>
        <p:spPr>
          <a:xfrm>
            <a:off x="5438378" y="2389335"/>
            <a:ext cx="367408" cy="307777"/>
          </a:xfrm>
          <a:prstGeom prst="rect">
            <a:avLst/>
          </a:prstGeom>
          <a:noFill/>
        </p:spPr>
        <p:txBody>
          <a:bodyPr wrap="none" rtlCol="0">
            <a:spAutoFit/>
          </a:bodyPr>
          <a:lstStyle/>
          <a:p>
            <a:r>
              <a:rPr lang="en-US" sz="1400" dirty="0"/>
              <a:t>56</a:t>
            </a:r>
          </a:p>
        </p:txBody>
      </p:sp>
      <p:sp>
        <p:nvSpPr>
          <p:cNvPr id="13" name="TextBox 12">
            <a:extLst>
              <a:ext uri="{FF2B5EF4-FFF2-40B4-BE49-F238E27FC236}">
                <a16:creationId xmlns:a16="http://schemas.microsoft.com/office/drawing/2014/main" id="{5CC936FB-EEC4-B468-DF60-760A22F84C6B}"/>
              </a:ext>
            </a:extLst>
          </p:cNvPr>
          <p:cNvSpPr txBox="1"/>
          <p:nvPr/>
        </p:nvSpPr>
        <p:spPr>
          <a:xfrm>
            <a:off x="5633392" y="2923245"/>
            <a:ext cx="367408" cy="307777"/>
          </a:xfrm>
          <a:prstGeom prst="rect">
            <a:avLst/>
          </a:prstGeom>
          <a:noFill/>
        </p:spPr>
        <p:txBody>
          <a:bodyPr wrap="none" rtlCol="0">
            <a:spAutoFit/>
          </a:bodyPr>
          <a:lstStyle/>
          <a:p>
            <a:r>
              <a:rPr lang="en-US" sz="1400" dirty="0"/>
              <a:t>39</a:t>
            </a:r>
          </a:p>
        </p:txBody>
      </p:sp>
      <p:sp>
        <p:nvSpPr>
          <p:cNvPr id="14" name="TextBox 13">
            <a:extLst>
              <a:ext uri="{FF2B5EF4-FFF2-40B4-BE49-F238E27FC236}">
                <a16:creationId xmlns:a16="http://schemas.microsoft.com/office/drawing/2014/main" id="{F4530E24-8641-BF92-B8EC-E3CBE57DB086}"/>
              </a:ext>
            </a:extLst>
          </p:cNvPr>
          <p:cNvSpPr txBox="1"/>
          <p:nvPr/>
        </p:nvSpPr>
        <p:spPr>
          <a:xfrm>
            <a:off x="5896362" y="3854834"/>
            <a:ext cx="367408" cy="307777"/>
          </a:xfrm>
          <a:prstGeom prst="rect">
            <a:avLst/>
          </a:prstGeom>
          <a:noFill/>
        </p:spPr>
        <p:txBody>
          <a:bodyPr wrap="none" rtlCol="0">
            <a:spAutoFit/>
          </a:bodyPr>
          <a:lstStyle/>
          <a:p>
            <a:r>
              <a:rPr lang="en-US" sz="1400" dirty="0"/>
              <a:t>12</a:t>
            </a:r>
          </a:p>
        </p:txBody>
      </p:sp>
      <p:sp>
        <p:nvSpPr>
          <p:cNvPr id="15" name="TextBox 14">
            <a:extLst>
              <a:ext uri="{FF2B5EF4-FFF2-40B4-BE49-F238E27FC236}">
                <a16:creationId xmlns:a16="http://schemas.microsoft.com/office/drawing/2014/main" id="{907012CE-0B58-1004-0062-A393DC824C2C}"/>
              </a:ext>
            </a:extLst>
          </p:cNvPr>
          <p:cNvSpPr txBox="1"/>
          <p:nvPr/>
        </p:nvSpPr>
        <p:spPr>
          <a:xfrm>
            <a:off x="6426903" y="1655309"/>
            <a:ext cx="407484" cy="307777"/>
          </a:xfrm>
          <a:prstGeom prst="rect">
            <a:avLst/>
          </a:prstGeom>
          <a:noFill/>
        </p:spPr>
        <p:txBody>
          <a:bodyPr wrap="none" rtlCol="0">
            <a:spAutoFit/>
          </a:bodyPr>
          <a:lstStyle/>
          <a:p>
            <a:r>
              <a:rPr lang="en-US" sz="1400" dirty="0"/>
              <a:t> 78</a:t>
            </a:r>
          </a:p>
        </p:txBody>
      </p:sp>
      <p:sp>
        <p:nvSpPr>
          <p:cNvPr id="16" name="TextBox 15">
            <a:extLst>
              <a:ext uri="{FF2B5EF4-FFF2-40B4-BE49-F238E27FC236}">
                <a16:creationId xmlns:a16="http://schemas.microsoft.com/office/drawing/2014/main" id="{5556598E-9043-1AA6-6EB8-94B2748A79F7}"/>
              </a:ext>
            </a:extLst>
          </p:cNvPr>
          <p:cNvSpPr txBox="1"/>
          <p:nvPr/>
        </p:nvSpPr>
        <p:spPr>
          <a:xfrm>
            <a:off x="6697019" y="3605599"/>
            <a:ext cx="367408" cy="307777"/>
          </a:xfrm>
          <a:prstGeom prst="rect">
            <a:avLst/>
          </a:prstGeom>
          <a:noFill/>
        </p:spPr>
        <p:txBody>
          <a:bodyPr wrap="none" rtlCol="0">
            <a:spAutoFit/>
          </a:bodyPr>
          <a:lstStyle/>
          <a:p>
            <a:r>
              <a:rPr lang="en-US" sz="1400" dirty="0"/>
              <a:t>19</a:t>
            </a:r>
          </a:p>
        </p:txBody>
      </p:sp>
      <p:sp>
        <p:nvSpPr>
          <p:cNvPr id="17" name="TextBox 16">
            <a:extLst>
              <a:ext uri="{FF2B5EF4-FFF2-40B4-BE49-F238E27FC236}">
                <a16:creationId xmlns:a16="http://schemas.microsoft.com/office/drawing/2014/main" id="{5A9FB449-7BD1-2CAE-907B-ADA2D83B5818}"/>
              </a:ext>
            </a:extLst>
          </p:cNvPr>
          <p:cNvSpPr txBox="1"/>
          <p:nvPr/>
        </p:nvSpPr>
        <p:spPr>
          <a:xfrm>
            <a:off x="6951676" y="4130894"/>
            <a:ext cx="316112" cy="307777"/>
          </a:xfrm>
          <a:prstGeom prst="rect">
            <a:avLst/>
          </a:prstGeom>
          <a:noFill/>
        </p:spPr>
        <p:txBody>
          <a:bodyPr wrap="none" rtlCol="0">
            <a:spAutoFit/>
          </a:bodyPr>
          <a:lstStyle/>
          <a:p>
            <a:r>
              <a:rPr lang="en-US" sz="1400" dirty="0"/>
              <a:t> 3</a:t>
            </a:r>
          </a:p>
        </p:txBody>
      </p:sp>
      <p:sp>
        <p:nvSpPr>
          <p:cNvPr id="18" name="TextBox 17">
            <a:extLst>
              <a:ext uri="{FF2B5EF4-FFF2-40B4-BE49-F238E27FC236}">
                <a16:creationId xmlns:a16="http://schemas.microsoft.com/office/drawing/2014/main" id="{39AC7F74-19C2-94E2-E92E-5CD5FAB3D597}"/>
              </a:ext>
            </a:extLst>
          </p:cNvPr>
          <p:cNvSpPr txBox="1"/>
          <p:nvPr/>
        </p:nvSpPr>
        <p:spPr>
          <a:xfrm>
            <a:off x="7505204" y="2222222"/>
            <a:ext cx="367408" cy="307777"/>
          </a:xfrm>
          <a:prstGeom prst="rect">
            <a:avLst/>
          </a:prstGeom>
          <a:noFill/>
        </p:spPr>
        <p:txBody>
          <a:bodyPr wrap="none" rtlCol="0">
            <a:spAutoFit/>
          </a:bodyPr>
          <a:lstStyle/>
          <a:p>
            <a:r>
              <a:rPr lang="en-US" sz="1400" dirty="0"/>
              <a:t>61</a:t>
            </a:r>
          </a:p>
        </p:txBody>
      </p:sp>
      <p:sp>
        <p:nvSpPr>
          <p:cNvPr id="19" name="TextBox 18">
            <a:extLst>
              <a:ext uri="{FF2B5EF4-FFF2-40B4-BE49-F238E27FC236}">
                <a16:creationId xmlns:a16="http://schemas.microsoft.com/office/drawing/2014/main" id="{C9A890CA-0F0F-2A9C-29A2-5D41AC26CB7D}"/>
              </a:ext>
            </a:extLst>
          </p:cNvPr>
          <p:cNvSpPr txBox="1"/>
          <p:nvPr/>
        </p:nvSpPr>
        <p:spPr>
          <a:xfrm>
            <a:off x="7772559" y="3418538"/>
            <a:ext cx="367408" cy="307777"/>
          </a:xfrm>
          <a:prstGeom prst="rect">
            <a:avLst/>
          </a:prstGeom>
          <a:noFill/>
        </p:spPr>
        <p:txBody>
          <a:bodyPr wrap="none" rtlCol="0">
            <a:spAutoFit/>
          </a:bodyPr>
          <a:lstStyle/>
          <a:p>
            <a:r>
              <a:rPr lang="en-US" sz="1400" dirty="0"/>
              <a:t>25</a:t>
            </a:r>
          </a:p>
        </p:txBody>
      </p:sp>
      <p:sp>
        <p:nvSpPr>
          <p:cNvPr id="20" name="TextBox 19">
            <a:extLst>
              <a:ext uri="{FF2B5EF4-FFF2-40B4-BE49-F238E27FC236}">
                <a16:creationId xmlns:a16="http://schemas.microsoft.com/office/drawing/2014/main" id="{3A2F5DFD-D4B1-BD03-5619-C25C5AB20859}"/>
              </a:ext>
            </a:extLst>
          </p:cNvPr>
          <p:cNvSpPr txBox="1"/>
          <p:nvPr/>
        </p:nvSpPr>
        <p:spPr>
          <a:xfrm>
            <a:off x="8008412" y="3759488"/>
            <a:ext cx="367408" cy="307777"/>
          </a:xfrm>
          <a:prstGeom prst="rect">
            <a:avLst/>
          </a:prstGeom>
          <a:noFill/>
        </p:spPr>
        <p:txBody>
          <a:bodyPr wrap="none" rtlCol="0">
            <a:spAutoFit/>
          </a:bodyPr>
          <a:lstStyle/>
          <a:p>
            <a:r>
              <a:rPr lang="en-US" sz="1400" dirty="0"/>
              <a:t>14</a:t>
            </a:r>
          </a:p>
        </p:txBody>
      </p:sp>
      <p:sp>
        <p:nvSpPr>
          <p:cNvPr id="21" name="TextBox 20">
            <a:extLst>
              <a:ext uri="{FF2B5EF4-FFF2-40B4-BE49-F238E27FC236}">
                <a16:creationId xmlns:a16="http://schemas.microsoft.com/office/drawing/2014/main" id="{DE9B2A49-CB13-91B5-E968-810CDEAD35C4}"/>
              </a:ext>
            </a:extLst>
          </p:cNvPr>
          <p:cNvSpPr txBox="1"/>
          <p:nvPr/>
        </p:nvSpPr>
        <p:spPr>
          <a:xfrm>
            <a:off x="2226080" y="2492099"/>
            <a:ext cx="407484" cy="307777"/>
          </a:xfrm>
          <a:prstGeom prst="rect">
            <a:avLst/>
          </a:prstGeom>
          <a:noFill/>
        </p:spPr>
        <p:txBody>
          <a:bodyPr wrap="none" rtlCol="0">
            <a:spAutoFit/>
          </a:bodyPr>
          <a:lstStyle/>
          <a:p>
            <a:r>
              <a:rPr lang="en-US" sz="1400" dirty="0"/>
              <a:t> 53</a:t>
            </a:r>
          </a:p>
        </p:txBody>
      </p:sp>
      <p:sp>
        <p:nvSpPr>
          <p:cNvPr id="22" name="TextBox 21">
            <a:extLst>
              <a:ext uri="{FF2B5EF4-FFF2-40B4-BE49-F238E27FC236}">
                <a16:creationId xmlns:a16="http://schemas.microsoft.com/office/drawing/2014/main" id="{8D676861-B646-C963-75CC-7EABA1F75DD0}"/>
              </a:ext>
            </a:extLst>
          </p:cNvPr>
          <p:cNvSpPr txBox="1"/>
          <p:nvPr/>
        </p:nvSpPr>
        <p:spPr>
          <a:xfrm>
            <a:off x="2475196" y="2923245"/>
            <a:ext cx="367408" cy="307777"/>
          </a:xfrm>
          <a:prstGeom prst="rect">
            <a:avLst/>
          </a:prstGeom>
          <a:noFill/>
        </p:spPr>
        <p:txBody>
          <a:bodyPr wrap="none" rtlCol="0">
            <a:spAutoFit/>
          </a:bodyPr>
          <a:lstStyle/>
          <a:p>
            <a:r>
              <a:rPr lang="en-US" sz="1400" dirty="0"/>
              <a:t>40</a:t>
            </a:r>
          </a:p>
        </p:txBody>
      </p:sp>
      <p:sp>
        <p:nvSpPr>
          <p:cNvPr id="23" name="TextBox 22">
            <a:extLst>
              <a:ext uri="{FF2B5EF4-FFF2-40B4-BE49-F238E27FC236}">
                <a16:creationId xmlns:a16="http://schemas.microsoft.com/office/drawing/2014/main" id="{3485CB74-B450-D8EF-D20A-B372C5BCE561}"/>
              </a:ext>
            </a:extLst>
          </p:cNvPr>
          <p:cNvSpPr txBox="1"/>
          <p:nvPr/>
        </p:nvSpPr>
        <p:spPr>
          <a:xfrm>
            <a:off x="2726058" y="4041310"/>
            <a:ext cx="316112" cy="307777"/>
          </a:xfrm>
          <a:prstGeom prst="rect">
            <a:avLst/>
          </a:prstGeom>
          <a:noFill/>
        </p:spPr>
        <p:txBody>
          <a:bodyPr wrap="none" rtlCol="0">
            <a:spAutoFit/>
          </a:bodyPr>
          <a:lstStyle/>
          <a:p>
            <a:r>
              <a:rPr lang="en-US" sz="1400" dirty="0"/>
              <a:t> 6</a:t>
            </a:r>
          </a:p>
        </p:txBody>
      </p:sp>
      <p:sp>
        <p:nvSpPr>
          <p:cNvPr id="24" name="TextBox 23">
            <a:extLst>
              <a:ext uri="{FF2B5EF4-FFF2-40B4-BE49-F238E27FC236}">
                <a16:creationId xmlns:a16="http://schemas.microsoft.com/office/drawing/2014/main" id="{BE7B1ED4-C3D4-B323-8324-5E8A2A1D1497}"/>
              </a:ext>
            </a:extLst>
          </p:cNvPr>
          <p:cNvSpPr txBox="1"/>
          <p:nvPr/>
        </p:nvSpPr>
        <p:spPr>
          <a:xfrm>
            <a:off x="3288383" y="3426703"/>
            <a:ext cx="367408" cy="307777"/>
          </a:xfrm>
          <a:prstGeom prst="rect">
            <a:avLst/>
          </a:prstGeom>
          <a:noFill/>
        </p:spPr>
        <p:txBody>
          <a:bodyPr wrap="none" rtlCol="0">
            <a:spAutoFit/>
          </a:bodyPr>
          <a:lstStyle/>
          <a:p>
            <a:r>
              <a:rPr lang="en-US" sz="1400" dirty="0"/>
              <a:t>25</a:t>
            </a:r>
          </a:p>
        </p:txBody>
      </p:sp>
      <p:sp>
        <p:nvSpPr>
          <p:cNvPr id="25" name="TextBox 24">
            <a:extLst>
              <a:ext uri="{FF2B5EF4-FFF2-40B4-BE49-F238E27FC236}">
                <a16:creationId xmlns:a16="http://schemas.microsoft.com/office/drawing/2014/main" id="{FB1AD5D5-B713-FBA2-3FAD-8D505601F540}"/>
              </a:ext>
            </a:extLst>
          </p:cNvPr>
          <p:cNvSpPr txBox="1"/>
          <p:nvPr/>
        </p:nvSpPr>
        <p:spPr>
          <a:xfrm>
            <a:off x="3524379" y="2855438"/>
            <a:ext cx="367408" cy="307777"/>
          </a:xfrm>
          <a:prstGeom prst="rect">
            <a:avLst/>
          </a:prstGeom>
          <a:noFill/>
        </p:spPr>
        <p:txBody>
          <a:bodyPr wrap="none" rtlCol="0">
            <a:spAutoFit/>
          </a:bodyPr>
          <a:lstStyle/>
          <a:p>
            <a:r>
              <a:rPr lang="en-US" sz="1400" dirty="0"/>
              <a:t>42</a:t>
            </a:r>
          </a:p>
        </p:txBody>
      </p:sp>
      <p:sp>
        <p:nvSpPr>
          <p:cNvPr id="26" name="TextBox 25">
            <a:extLst>
              <a:ext uri="{FF2B5EF4-FFF2-40B4-BE49-F238E27FC236}">
                <a16:creationId xmlns:a16="http://schemas.microsoft.com/office/drawing/2014/main" id="{F1C75720-6458-E598-FB6A-293F1D0007B7}"/>
              </a:ext>
            </a:extLst>
          </p:cNvPr>
          <p:cNvSpPr txBox="1"/>
          <p:nvPr/>
        </p:nvSpPr>
        <p:spPr>
          <a:xfrm>
            <a:off x="3760375" y="3118926"/>
            <a:ext cx="367408" cy="307777"/>
          </a:xfrm>
          <a:prstGeom prst="rect">
            <a:avLst/>
          </a:prstGeom>
          <a:noFill/>
        </p:spPr>
        <p:txBody>
          <a:bodyPr wrap="none" rtlCol="0">
            <a:spAutoFit/>
          </a:bodyPr>
          <a:lstStyle/>
          <a:p>
            <a:r>
              <a:rPr lang="en-US" sz="1400" dirty="0"/>
              <a:t>34</a:t>
            </a:r>
          </a:p>
        </p:txBody>
      </p:sp>
      <p:sp>
        <p:nvSpPr>
          <p:cNvPr id="27" name="TextBox 26">
            <a:extLst>
              <a:ext uri="{FF2B5EF4-FFF2-40B4-BE49-F238E27FC236}">
                <a16:creationId xmlns:a16="http://schemas.microsoft.com/office/drawing/2014/main" id="{84657BC4-F78C-516E-6BA5-6DC092B45A4A}"/>
              </a:ext>
            </a:extLst>
          </p:cNvPr>
          <p:cNvSpPr txBox="1"/>
          <p:nvPr/>
        </p:nvSpPr>
        <p:spPr>
          <a:xfrm>
            <a:off x="4599776" y="3693462"/>
            <a:ext cx="367408" cy="307777"/>
          </a:xfrm>
          <a:prstGeom prst="rect">
            <a:avLst/>
          </a:prstGeom>
          <a:noFill/>
        </p:spPr>
        <p:txBody>
          <a:bodyPr wrap="none" rtlCol="0">
            <a:spAutoFit/>
          </a:bodyPr>
          <a:lstStyle/>
          <a:p>
            <a:r>
              <a:rPr lang="en-US" sz="1400" dirty="0"/>
              <a:t>16</a:t>
            </a:r>
          </a:p>
        </p:txBody>
      </p:sp>
      <p:sp>
        <p:nvSpPr>
          <p:cNvPr id="28" name="TextBox 27">
            <a:extLst>
              <a:ext uri="{FF2B5EF4-FFF2-40B4-BE49-F238E27FC236}">
                <a16:creationId xmlns:a16="http://schemas.microsoft.com/office/drawing/2014/main" id="{57C92561-DE4C-FF71-8CE9-4B539D1D7298}"/>
              </a:ext>
            </a:extLst>
          </p:cNvPr>
          <p:cNvSpPr txBox="1"/>
          <p:nvPr/>
        </p:nvSpPr>
        <p:spPr>
          <a:xfrm>
            <a:off x="4338577" y="1539006"/>
            <a:ext cx="367408" cy="307777"/>
          </a:xfrm>
          <a:prstGeom prst="rect">
            <a:avLst/>
          </a:prstGeom>
          <a:noFill/>
        </p:spPr>
        <p:txBody>
          <a:bodyPr wrap="none" rtlCol="0">
            <a:spAutoFit/>
          </a:bodyPr>
          <a:lstStyle/>
          <a:p>
            <a:r>
              <a:rPr lang="en-US" sz="1400" dirty="0"/>
              <a:t>81</a:t>
            </a:r>
          </a:p>
        </p:txBody>
      </p:sp>
      <p:sp>
        <p:nvSpPr>
          <p:cNvPr id="29" name="TextBox 28">
            <a:extLst>
              <a:ext uri="{FF2B5EF4-FFF2-40B4-BE49-F238E27FC236}">
                <a16:creationId xmlns:a16="http://schemas.microsoft.com/office/drawing/2014/main" id="{C7AC632A-219C-6BCC-C58E-324855F1F1AB}"/>
              </a:ext>
            </a:extLst>
          </p:cNvPr>
          <p:cNvSpPr txBox="1"/>
          <p:nvPr/>
        </p:nvSpPr>
        <p:spPr>
          <a:xfrm>
            <a:off x="4832397" y="4162611"/>
            <a:ext cx="316112" cy="307777"/>
          </a:xfrm>
          <a:prstGeom prst="rect">
            <a:avLst/>
          </a:prstGeom>
          <a:noFill/>
        </p:spPr>
        <p:txBody>
          <a:bodyPr wrap="none" rtlCol="0">
            <a:spAutoFit/>
          </a:bodyPr>
          <a:lstStyle/>
          <a:p>
            <a:r>
              <a:rPr lang="en-US" sz="1400" dirty="0"/>
              <a:t> 2</a:t>
            </a:r>
          </a:p>
        </p:txBody>
      </p:sp>
    </p:spTree>
    <p:extLst>
      <p:ext uri="{BB962C8B-B14F-4D97-AF65-F5344CB8AC3E}">
        <p14:creationId xmlns:p14="http://schemas.microsoft.com/office/powerpoint/2010/main" val="2853775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333D6-B3E4-A7BF-6B69-B93A5FFDCD8F}"/>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0A4804C1-B139-F546-0C4A-AD28C92E46CB}"/>
              </a:ext>
            </a:extLst>
          </p:cNvPr>
          <p:cNvSpPr txBox="1"/>
          <p:nvPr/>
        </p:nvSpPr>
        <p:spPr>
          <a:xfrm>
            <a:off x="510769" y="1235258"/>
            <a:ext cx="10627939" cy="4879926"/>
          </a:xfrm>
          <a:prstGeom prst="rect">
            <a:avLst/>
          </a:prstGeom>
          <a:noFill/>
        </p:spPr>
        <p:txBody>
          <a:bodyPr wrap="square" lIns="91440" tIns="45720" rIns="91440" bIns="45720" rtlCol="0" anchor="t">
            <a:spAutoFit/>
          </a:bodyPr>
          <a:lstStyle/>
          <a:p>
            <a:pPr algn="ctr"/>
            <a:r>
              <a:rPr lang="en-US" sz="2800" b="1" dirty="0">
                <a:solidFill>
                  <a:srgbClr val="000000"/>
                </a:solidFill>
                <a:latin typeface="Calibri"/>
                <a:ea typeface="+mn-lt"/>
                <a:cs typeface="+mn-lt"/>
              </a:rPr>
              <a:t>GRADES K-5:</a:t>
            </a:r>
            <a:endParaRPr lang="en-US" sz="2000" dirty="0"/>
          </a:p>
          <a:p>
            <a:endParaRPr lang="en-US" sz="3200" dirty="0">
              <a:ea typeface="Calibri"/>
              <a:cs typeface="Calibri"/>
            </a:endParaRPr>
          </a:p>
          <a:p>
            <a:r>
              <a:rPr lang="en-US" sz="3200" dirty="0">
                <a:solidFill>
                  <a:srgbClr val="000000"/>
                </a:solidFill>
                <a:latin typeface="Calibri" panose="020F0502020204030204"/>
                <a:ea typeface="Calibri"/>
                <a:cs typeface="Calibri"/>
              </a:rPr>
              <a:t>The math block designed to integrate:</a:t>
            </a:r>
          </a:p>
          <a:p>
            <a:pPr marL="457200" indent="-457200">
              <a:buFont typeface="Wingdings" panose="05000000000000000000" pitchFamily="2" charset="2"/>
              <a:buChar char="q"/>
            </a:pPr>
            <a:r>
              <a:rPr lang="en-US" sz="3200" dirty="0">
                <a:ea typeface="Calibri"/>
                <a:cs typeface="Calibri"/>
              </a:rPr>
              <a:t>Numeracy</a:t>
            </a:r>
            <a:endParaRPr lang="en-US" sz="3200" dirty="0">
              <a:solidFill>
                <a:srgbClr val="000000"/>
              </a:solidFill>
              <a:latin typeface="Calibri" panose="020F0502020204030204"/>
              <a:ea typeface="Calibri"/>
              <a:cs typeface="Calibri"/>
            </a:endParaRPr>
          </a:p>
          <a:p>
            <a:pPr marL="457200" indent="-457200">
              <a:lnSpc>
                <a:spcPct val="150000"/>
              </a:lnSpc>
              <a:buFont typeface="Wingdings" panose="05000000000000000000" pitchFamily="2" charset="2"/>
              <a:buChar char="q"/>
            </a:pPr>
            <a:r>
              <a:rPr lang="en-US" sz="3200" dirty="0">
                <a:ea typeface="Calibri"/>
                <a:cs typeface="Calibri"/>
              </a:rPr>
              <a:t>Conceptual understanding</a:t>
            </a:r>
            <a:endParaRPr lang="en-US" dirty="0"/>
          </a:p>
          <a:p>
            <a:pPr marL="457200" indent="-457200">
              <a:lnSpc>
                <a:spcPct val="150000"/>
              </a:lnSpc>
              <a:buFont typeface="Wingdings" panose="05000000000000000000" pitchFamily="2" charset="2"/>
              <a:buChar char="q"/>
            </a:pPr>
            <a:r>
              <a:rPr lang="en-US" sz="3200" dirty="0">
                <a:ea typeface="Calibri"/>
                <a:cs typeface="Calibri"/>
              </a:rPr>
              <a:t>Procedural fluency</a:t>
            </a:r>
            <a:endParaRPr lang="en-US" dirty="0"/>
          </a:p>
          <a:p>
            <a:pPr marL="457200" indent="-457200">
              <a:lnSpc>
                <a:spcPct val="150000"/>
              </a:lnSpc>
              <a:buFont typeface="Wingdings" panose="05000000000000000000" pitchFamily="2" charset="2"/>
              <a:buChar char="q"/>
            </a:pPr>
            <a:r>
              <a:rPr lang="en-US" sz="3200" dirty="0">
                <a:ea typeface="Calibri"/>
                <a:cs typeface="Calibri"/>
              </a:rPr>
              <a:t>Personalized learning</a:t>
            </a:r>
            <a:endParaRPr lang="en-US" dirty="0"/>
          </a:p>
          <a:p>
            <a:pPr marL="457200" indent="-457200">
              <a:lnSpc>
                <a:spcPct val="150000"/>
              </a:lnSpc>
              <a:buFont typeface="Wingdings" panose="05000000000000000000" pitchFamily="2" charset="2"/>
              <a:buChar char="q"/>
            </a:pPr>
            <a:r>
              <a:rPr lang="en-US" sz="3200" dirty="0">
                <a:ea typeface="Calibri"/>
                <a:cs typeface="Calibri"/>
              </a:rPr>
              <a:t>Student reflection</a:t>
            </a:r>
            <a:endParaRPr lang="en-US" sz="1400" dirty="0">
              <a:solidFill>
                <a:srgbClr val="424242"/>
              </a:solidFill>
              <a:latin typeface="Georgia Pro"/>
              <a:ea typeface="Calibri"/>
              <a:cs typeface="Calibri"/>
            </a:endParaRPr>
          </a:p>
        </p:txBody>
      </p:sp>
      <p:sp>
        <p:nvSpPr>
          <p:cNvPr id="3" name="Rectangle 2">
            <a:extLst>
              <a:ext uri="{FF2B5EF4-FFF2-40B4-BE49-F238E27FC236}">
                <a16:creationId xmlns:a16="http://schemas.microsoft.com/office/drawing/2014/main" id="{C61B8BC4-0FFE-A55A-B48F-D92029AADC8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0231DFB-05B4-9232-9649-8CE963812B9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ELEMENTARY GRADES MATHEMATICS</a:t>
            </a:r>
            <a:endParaRPr lang="en-US" sz="4400" dirty="0">
              <a:solidFill>
                <a:schemeClr val="bg1"/>
              </a:solidFill>
              <a:effectLst>
                <a:outerShdw blurRad="38100" dist="38100" dir="2700000" algn="tl">
                  <a:srgbClr val="000000">
                    <a:alpha val="43137"/>
                  </a:srgbClr>
                </a:outerShdw>
              </a:effectLst>
              <a:latin typeface="Trade Gothic Next HvyCd"/>
              <a:ea typeface="Calibri"/>
              <a:cs typeface="Calibri"/>
            </a:endParaRPr>
          </a:p>
        </p:txBody>
      </p:sp>
      <p:pic>
        <p:nvPicPr>
          <p:cNvPr id="11" name="Picture 10">
            <a:extLst>
              <a:ext uri="{FF2B5EF4-FFF2-40B4-BE49-F238E27FC236}">
                <a16:creationId xmlns:a16="http://schemas.microsoft.com/office/drawing/2014/main" id="{DA4C0FF0-7897-0F38-C891-7C1F3F4EA44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4138E16A-289E-0E0C-D729-E8C6C08DA230}"/>
              </a:ext>
            </a:extLst>
          </p:cNvPr>
          <p:cNvSpPr>
            <a:spLocks noGrp="1"/>
          </p:cNvSpPr>
          <p:nvPr>
            <p:ph type="sldNum" sz="quarter" idx="12"/>
          </p:nvPr>
        </p:nvSpPr>
        <p:spPr/>
        <p:txBody>
          <a:bodyPr/>
          <a:lstStyle/>
          <a:p>
            <a:fld id="{28E6F07D-F62F-4C3B-A21E-2367E9A39921}" type="slidenum">
              <a:rPr lang="en-US" smtClean="0"/>
              <a:t>11</a:t>
            </a:fld>
            <a:endParaRPr lang="en-US" dirty="0"/>
          </a:p>
        </p:txBody>
      </p:sp>
    </p:spTree>
    <p:extLst>
      <p:ext uri="{BB962C8B-B14F-4D97-AF65-F5344CB8AC3E}">
        <p14:creationId xmlns:p14="http://schemas.microsoft.com/office/powerpoint/2010/main" val="4136680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838D2-9C5B-10AA-CC08-9AADA3FC38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2604291-826F-66D9-617D-EE417082C5B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46BE53D-2B57-34F7-AAF6-F9709B052BE9}"/>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ELEMENTARY  GRADES MATHEMATICS</a:t>
            </a:r>
            <a:endParaRPr lang="en-US" sz="4400" dirty="0">
              <a:solidFill>
                <a:schemeClr val="bg1"/>
              </a:solidFill>
              <a:effectLst>
                <a:outerShdw blurRad="38100" dist="38100" dir="2700000" algn="tl">
                  <a:srgbClr val="000000">
                    <a:alpha val="43137"/>
                  </a:srgbClr>
                </a:outerShdw>
              </a:effectLst>
              <a:latin typeface="Trade Gothic Next HvyCd"/>
              <a:ea typeface="Calibri"/>
              <a:cs typeface="Calibri"/>
            </a:endParaRPr>
          </a:p>
        </p:txBody>
      </p:sp>
      <p:pic>
        <p:nvPicPr>
          <p:cNvPr id="11" name="Picture 10">
            <a:extLst>
              <a:ext uri="{FF2B5EF4-FFF2-40B4-BE49-F238E27FC236}">
                <a16:creationId xmlns:a16="http://schemas.microsoft.com/office/drawing/2014/main" id="{4FAA028B-8060-AD3A-C334-E2C8C9EE77B6}"/>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Table 3">
            <a:extLst>
              <a:ext uri="{FF2B5EF4-FFF2-40B4-BE49-F238E27FC236}">
                <a16:creationId xmlns:a16="http://schemas.microsoft.com/office/drawing/2014/main" id="{5D9D4436-2E89-4473-7E66-6B809AF2BDD8}"/>
              </a:ext>
            </a:extLst>
          </p:cNvPr>
          <p:cNvGraphicFramePr>
            <a:graphicFrameLocks noGrp="1"/>
          </p:cNvGraphicFramePr>
          <p:nvPr>
            <p:extLst>
              <p:ext uri="{D42A27DB-BD31-4B8C-83A1-F6EECF244321}">
                <p14:modId xmlns:p14="http://schemas.microsoft.com/office/powerpoint/2010/main" val="4074624528"/>
              </p:ext>
            </p:extLst>
          </p:nvPr>
        </p:nvGraphicFramePr>
        <p:xfrm>
          <a:off x="332905" y="1309842"/>
          <a:ext cx="11548208" cy="4935469"/>
        </p:xfrm>
        <a:graphic>
          <a:graphicData uri="http://schemas.openxmlformats.org/drawingml/2006/table">
            <a:tbl>
              <a:tblPr firstRow="1" bandRow="1">
                <a:tableStyleId>{5C22544A-7EE6-4342-B048-85BDC9FD1C3A}</a:tableStyleId>
              </a:tblPr>
              <a:tblGrid>
                <a:gridCol w="1630026">
                  <a:extLst>
                    <a:ext uri="{9D8B030D-6E8A-4147-A177-3AD203B41FA5}">
                      <a16:colId xmlns:a16="http://schemas.microsoft.com/office/drawing/2014/main" val="1236915043"/>
                    </a:ext>
                  </a:extLst>
                </a:gridCol>
                <a:gridCol w="3170725">
                  <a:extLst>
                    <a:ext uri="{9D8B030D-6E8A-4147-A177-3AD203B41FA5}">
                      <a16:colId xmlns:a16="http://schemas.microsoft.com/office/drawing/2014/main" val="1165905253"/>
                    </a:ext>
                  </a:extLst>
                </a:gridCol>
                <a:gridCol w="6747457">
                  <a:extLst>
                    <a:ext uri="{9D8B030D-6E8A-4147-A177-3AD203B41FA5}">
                      <a16:colId xmlns:a16="http://schemas.microsoft.com/office/drawing/2014/main" val="606040949"/>
                    </a:ext>
                  </a:extLst>
                </a:gridCol>
              </a:tblGrid>
              <a:tr h="370840">
                <a:tc>
                  <a:txBody>
                    <a:bodyPr/>
                    <a:lstStyle/>
                    <a:p>
                      <a:pPr algn="l" fontAlgn="t"/>
                      <a:r>
                        <a:rPr lang="en-US" b="1" dirty="0">
                          <a:effectLst/>
                        </a:rPr>
                        <a:t>Time</a:t>
                      </a:r>
                      <a:endParaRPr lang="en-US" b="0" dirty="0">
                        <a:effectLst/>
                      </a:endParaRPr>
                    </a:p>
                  </a:txBody>
                  <a:tcPr marR="60960" marT="60960" marB="53340"/>
                </a:tc>
                <a:tc>
                  <a:txBody>
                    <a:bodyPr/>
                    <a:lstStyle/>
                    <a:p>
                      <a:pPr algn="l" fontAlgn="t"/>
                      <a:r>
                        <a:rPr lang="en-US" b="1" dirty="0">
                          <a:effectLst/>
                        </a:rPr>
                        <a:t>Component</a:t>
                      </a:r>
                      <a:endParaRPr lang="en-US" b="0" dirty="0">
                        <a:effectLst/>
                      </a:endParaRPr>
                    </a:p>
                  </a:txBody>
                  <a:tcPr marR="60960" marT="60960" marB="53340"/>
                </a:tc>
                <a:tc>
                  <a:txBody>
                    <a:bodyPr/>
                    <a:lstStyle/>
                    <a:p>
                      <a:pPr algn="l" fontAlgn="t"/>
                      <a:r>
                        <a:rPr lang="en-US" b="1" dirty="0">
                          <a:effectLst/>
                        </a:rPr>
                        <a:t>Purpose &amp; Activities</a:t>
                      </a:r>
                      <a:endParaRPr lang="en-US" b="0" dirty="0">
                        <a:effectLst/>
                      </a:endParaRPr>
                    </a:p>
                  </a:txBody>
                  <a:tcPr marR="60960" marT="60960" marB="53340"/>
                </a:tc>
                <a:extLst>
                  <a:ext uri="{0D108BD9-81ED-4DB2-BD59-A6C34878D82A}">
                    <a16:rowId xmlns:a16="http://schemas.microsoft.com/office/drawing/2014/main" val="795873178"/>
                  </a:ext>
                </a:extLst>
              </a:tr>
              <a:tr h="370840">
                <a:tc>
                  <a:txBody>
                    <a:bodyPr/>
                    <a:lstStyle/>
                    <a:p>
                      <a:pPr algn="l" fontAlgn="t"/>
                      <a:r>
                        <a:rPr lang="en-US" b="1" dirty="0">
                          <a:effectLst/>
                        </a:rPr>
                        <a:t>10 minutes </a:t>
                      </a:r>
                      <a:endParaRPr lang="en-US" dirty="0">
                        <a:effectLst/>
                      </a:endParaRPr>
                    </a:p>
                  </a:txBody>
                  <a:tcPr marR="60960" marT="60960" marB="53340"/>
                </a:tc>
                <a:tc>
                  <a:txBody>
                    <a:bodyPr/>
                    <a:lstStyle/>
                    <a:p>
                      <a:pPr algn="l" fontAlgn="t"/>
                      <a:r>
                        <a:rPr lang="en-US" b="1" dirty="0">
                          <a:effectLst/>
                        </a:rPr>
                        <a:t>Building Fact Fluency </a:t>
                      </a:r>
                      <a:endParaRPr lang="en-US" dirty="0">
                        <a:effectLst/>
                      </a:endParaRPr>
                    </a:p>
                  </a:txBody>
                  <a:tcPr marR="60960" marT="60960" marB="53340"/>
                </a:tc>
                <a:tc>
                  <a:txBody>
                    <a:bodyPr/>
                    <a:lstStyle/>
                    <a:p>
                      <a:pPr algn="l" fontAlgn="t"/>
                      <a:r>
                        <a:rPr lang="en-US" dirty="0">
                          <a:effectLst/>
                        </a:rPr>
                        <a:t>Warm-up to build number sense, mental math fluency, and mathematical discourse.</a:t>
                      </a:r>
                    </a:p>
                  </a:txBody>
                  <a:tcPr marR="60960" marT="60960" marB="53340"/>
                </a:tc>
                <a:extLst>
                  <a:ext uri="{0D108BD9-81ED-4DB2-BD59-A6C34878D82A}">
                    <a16:rowId xmlns:a16="http://schemas.microsoft.com/office/drawing/2014/main" val="877430441"/>
                  </a:ext>
                </a:extLst>
              </a:tr>
              <a:tr h="397086">
                <a:tc>
                  <a:txBody>
                    <a:bodyPr/>
                    <a:lstStyle/>
                    <a:p>
                      <a:pPr algn="l" fontAlgn="t"/>
                      <a:r>
                        <a:rPr lang="en-US" b="1" dirty="0">
                          <a:effectLst/>
                        </a:rPr>
                        <a:t>15 - 30 minutes </a:t>
                      </a:r>
                      <a:endParaRPr lang="en-US" dirty="0">
                        <a:effectLst/>
                      </a:endParaRPr>
                    </a:p>
                  </a:txBody>
                  <a:tcPr marR="60960" marT="60960" marB="53340"/>
                </a:tc>
                <a:tc>
                  <a:txBody>
                    <a:bodyPr/>
                    <a:lstStyle/>
                    <a:p>
                      <a:pPr algn="l" fontAlgn="t"/>
                      <a:r>
                        <a:rPr lang="en-US" b="1" dirty="0">
                          <a:effectLst/>
                        </a:rPr>
                        <a:t>Mini Lesson </a:t>
                      </a:r>
                      <a:endParaRPr lang="en-US" dirty="0">
                        <a:effectLst/>
                      </a:endParaRPr>
                    </a:p>
                  </a:txBody>
                  <a:tcPr marR="60960" marT="60960" marB="53340"/>
                </a:tc>
                <a:tc>
                  <a:txBody>
                    <a:bodyPr/>
                    <a:lstStyle/>
                    <a:p>
                      <a:pPr algn="l" fontAlgn="t"/>
                      <a:r>
                        <a:rPr lang="en-US" dirty="0">
                          <a:effectLst/>
                        </a:rPr>
                        <a:t>Teacher-led instruction using visual models, manipulatives, and scaffolding to develop conceptual understanding.</a:t>
                      </a:r>
                    </a:p>
                  </a:txBody>
                  <a:tcPr marR="60960" marT="60960" marB="53340"/>
                </a:tc>
                <a:extLst>
                  <a:ext uri="{0D108BD9-81ED-4DB2-BD59-A6C34878D82A}">
                    <a16:rowId xmlns:a16="http://schemas.microsoft.com/office/drawing/2014/main" val="3789452027"/>
                  </a:ext>
                </a:extLst>
              </a:tr>
              <a:tr h="576829">
                <a:tc>
                  <a:txBody>
                    <a:bodyPr/>
                    <a:lstStyle/>
                    <a:p>
                      <a:pPr algn="l" fontAlgn="t"/>
                      <a:r>
                        <a:rPr lang="en-US" b="1" dirty="0">
                          <a:effectLst/>
                        </a:rPr>
                        <a:t>30 - 60 minutes</a:t>
                      </a:r>
                      <a:endParaRPr lang="en-US" dirty="0">
                        <a:effectLst/>
                      </a:endParaRPr>
                    </a:p>
                  </a:txBody>
                  <a:tcPr marR="60960" marT="60960" marB="53340"/>
                </a:tc>
                <a:tc>
                  <a:txBody>
                    <a:bodyPr/>
                    <a:lstStyle/>
                    <a:p>
                      <a:pPr algn="l" fontAlgn="t"/>
                      <a:r>
                        <a:rPr lang="en-US" b="1" dirty="0">
                          <a:effectLst/>
                        </a:rPr>
                        <a:t>Work Session</a:t>
                      </a:r>
                      <a:endParaRPr lang="en-US" dirty="0">
                        <a:effectLst/>
                      </a:endParaRPr>
                    </a:p>
                  </a:txBody>
                  <a:tcPr marR="60960" marT="60960" marB="53340"/>
                </a:tc>
                <a:tc>
                  <a:txBody>
                    <a:bodyPr/>
                    <a:lstStyle/>
                    <a:p>
                      <a:pPr algn="l" fontAlgn="t"/>
                      <a:r>
                        <a:rPr lang="en-US" dirty="0">
                          <a:effectLst/>
                        </a:rPr>
                        <a:t>Small group station rotation.</a:t>
                      </a:r>
                    </a:p>
                  </a:txBody>
                  <a:tcPr marR="60960" marT="60960" marB="53340"/>
                </a:tc>
                <a:extLst>
                  <a:ext uri="{0D108BD9-81ED-4DB2-BD59-A6C34878D82A}">
                    <a16:rowId xmlns:a16="http://schemas.microsoft.com/office/drawing/2014/main" val="3468406512"/>
                  </a:ext>
                </a:extLst>
              </a:tr>
              <a:tr h="370840">
                <a:tc>
                  <a:txBody>
                    <a:bodyPr/>
                    <a:lstStyle/>
                    <a:p>
                      <a:pPr algn="l" fontAlgn="t"/>
                      <a:r>
                        <a:rPr lang="en-US" b="1" dirty="0">
                          <a:effectLst/>
                        </a:rPr>
                        <a:t>15 - 20  minutes</a:t>
                      </a:r>
                      <a:endParaRPr lang="en-US" dirty="0">
                        <a:effectLst/>
                      </a:endParaRPr>
                    </a:p>
                  </a:txBody>
                  <a:tcPr marR="60960" marT="60960" marB="53340"/>
                </a:tc>
                <a:tc>
                  <a:txBody>
                    <a:bodyPr/>
                    <a:lstStyle/>
                    <a:p>
                      <a:pPr algn="l" fontAlgn="t"/>
                      <a:r>
                        <a:rPr lang="en-US" b="1" dirty="0">
                          <a:effectLst/>
                        </a:rPr>
                        <a:t>iReady Personalized Learning</a:t>
                      </a:r>
                      <a:endParaRPr lang="en-US" dirty="0">
                        <a:effectLst/>
                      </a:endParaRPr>
                    </a:p>
                  </a:txBody>
                  <a:tcPr marR="60960" marT="60960" marB="53340"/>
                </a:tc>
                <a:tc>
                  <a:txBody>
                    <a:bodyPr/>
                    <a:lstStyle/>
                    <a:p>
                      <a:pPr algn="l" fontAlgn="t"/>
                      <a:r>
                        <a:rPr lang="en-US" dirty="0">
                          <a:effectLst/>
                        </a:rPr>
                        <a:t> The iReady platform will provide differentiated learning tasks based on individual learning levels.</a:t>
                      </a:r>
                    </a:p>
                  </a:txBody>
                  <a:tcPr marR="60960" marT="60960" marB="53340"/>
                </a:tc>
                <a:extLst>
                  <a:ext uri="{0D108BD9-81ED-4DB2-BD59-A6C34878D82A}">
                    <a16:rowId xmlns:a16="http://schemas.microsoft.com/office/drawing/2014/main" val="2252791616"/>
                  </a:ext>
                </a:extLst>
              </a:tr>
              <a:tr h="370840">
                <a:tc>
                  <a:txBody>
                    <a:bodyPr/>
                    <a:lstStyle/>
                    <a:p>
                      <a:pPr algn="l" fontAlgn="t"/>
                      <a:r>
                        <a:rPr lang="en-US" b="1" dirty="0">
                          <a:effectLst/>
                        </a:rPr>
                        <a:t>10 - 20 minutes</a:t>
                      </a:r>
                      <a:endParaRPr lang="en-US" dirty="0">
                        <a:effectLst/>
                      </a:endParaRPr>
                    </a:p>
                  </a:txBody>
                  <a:tcPr marR="60960" marT="60960" marB="53340"/>
                </a:tc>
                <a:tc>
                  <a:txBody>
                    <a:bodyPr/>
                    <a:lstStyle/>
                    <a:p>
                      <a:pPr algn="l" fontAlgn="t"/>
                      <a:r>
                        <a:rPr lang="en-US" b="1" dirty="0">
                          <a:effectLst/>
                        </a:rPr>
                        <a:t>Collaborative Games </a:t>
                      </a:r>
                      <a:endParaRPr lang="en-US" dirty="0">
                        <a:effectLst/>
                      </a:endParaRPr>
                    </a:p>
                  </a:txBody>
                  <a:tcPr marR="60960" marT="60960" marB="53340"/>
                </a:tc>
                <a:tc>
                  <a:txBody>
                    <a:bodyPr/>
                    <a:lstStyle/>
                    <a:p>
                      <a:pPr algn="l" fontAlgn="t"/>
                      <a:r>
                        <a:rPr lang="en-US" dirty="0">
                          <a:effectLst/>
                        </a:rPr>
                        <a:t>Students apply learning through differentiated tasks, problem-solving, and real-world applications through games.</a:t>
                      </a:r>
                    </a:p>
                  </a:txBody>
                  <a:tcPr marR="60960" marT="60960" marB="53340"/>
                </a:tc>
                <a:extLst>
                  <a:ext uri="{0D108BD9-81ED-4DB2-BD59-A6C34878D82A}">
                    <a16:rowId xmlns:a16="http://schemas.microsoft.com/office/drawing/2014/main" val="739071664"/>
                  </a:ext>
                </a:extLst>
              </a:tr>
              <a:tr h="370840">
                <a:tc>
                  <a:txBody>
                    <a:bodyPr/>
                    <a:lstStyle/>
                    <a:p>
                      <a:pPr algn="l" fontAlgn="t"/>
                      <a:r>
                        <a:rPr lang="en-US" b="1" dirty="0">
                          <a:effectLst/>
                        </a:rPr>
                        <a:t>15 - 20 minutes</a:t>
                      </a:r>
                      <a:endParaRPr lang="en-US" dirty="0">
                        <a:effectLst/>
                      </a:endParaRPr>
                    </a:p>
                  </a:txBody>
                  <a:tcPr marR="60960" marT="60960" marB="53340"/>
                </a:tc>
                <a:tc>
                  <a:txBody>
                    <a:bodyPr/>
                    <a:lstStyle/>
                    <a:p>
                      <a:pPr algn="l" fontAlgn="t"/>
                      <a:r>
                        <a:rPr lang="en-US" b="1" dirty="0">
                          <a:effectLst/>
                        </a:rPr>
                        <a:t>Teacher Station</a:t>
                      </a:r>
                      <a:endParaRPr lang="en-US" dirty="0">
                        <a:effectLst/>
                      </a:endParaRPr>
                    </a:p>
                  </a:txBody>
                  <a:tcPr marR="60960" marT="60960" marB="5334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dirty="0">
                          <a:effectLst/>
                        </a:rPr>
                        <a:t>Targeted small-group or individual instruction focused on math vocabulary, comprehension, and procedural fluency. </a:t>
                      </a:r>
                    </a:p>
                  </a:txBody>
                  <a:tcPr marR="60960" marT="60960" marB="53340"/>
                </a:tc>
                <a:extLst>
                  <a:ext uri="{0D108BD9-81ED-4DB2-BD59-A6C34878D82A}">
                    <a16:rowId xmlns:a16="http://schemas.microsoft.com/office/drawing/2014/main" val="2428916309"/>
                  </a:ext>
                </a:extLst>
              </a:tr>
              <a:tr h="370840">
                <a:tc>
                  <a:txBody>
                    <a:bodyPr/>
                    <a:lstStyle/>
                    <a:p>
                      <a:pPr algn="l" fontAlgn="t"/>
                      <a:r>
                        <a:rPr lang="en-US" b="1" dirty="0">
                          <a:effectLst/>
                        </a:rPr>
                        <a:t>15 minutes</a:t>
                      </a:r>
                      <a:endParaRPr lang="en-US" dirty="0">
                        <a:effectLst/>
                      </a:endParaRPr>
                    </a:p>
                  </a:txBody>
                  <a:tcPr marR="60960" marT="60960"/>
                </a:tc>
                <a:tc>
                  <a:txBody>
                    <a:bodyPr/>
                    <a:lstStyle/>
                    <a:p>
                      <a:pPr algn="l" fontAlgn="t"/>
                      <a:r>
                        <a:rPr lang="en-US" b="1" dirty="0">
                          <a:effectLst/>
                        </a:rPr>
                        <a:t>Closure &amp; Reflection</a:t>
                      </a:r>
                      <a:endParaRPr lang="en-US" dirty="0">
                        <a:effectLst/>
                      </a:endParaRPr>
                    </a:p>
                  </a:txBody>
                  <a:tcPr marR="60960" marT="60960"/>
                </a:tc>
                <a:tc>
                  <a:txBody>
                    <a:bodyPr/>
                    <a:lstStyle/>
                    <a:p>
                      <a:pPr algn="l" fontAlgn="t"/>
                      <a:r>
                        <a:rPr lang="en-US" dirty="0">
                          <a:effectLst/>
                        </a:rPr>
                        <a:t>Students summarize key takeaways, reflect on their learning, and set goals for improvement.</a:t>
                      </a:r>
                    </a:p>
                  </a:txBody>
                  <a:tcPr marR="60960" marT="60960"/>
                </a:tc>
                <a:extLst>
                  <a:ext uri="{0D108BD9-81ED-4DB2-BD59-A6C34878D82A}">
                    <a16:rowId xmlns:a16="http://schemas.microsoft.com/office/drawing/2014/main" val="3176474482"/>
                  </a:ext>
                </a:extLst>
              </a:tr>
            </a:tbl>
          </a:graphicData>
        </a:graphic>
      </p:graphicFrame>
      <p:sp>
        <p:nvSpPr>
          <p:cNvPr id="5" name="Slide Number Placeholder 4">
            <a:extLst>
              <a:ext uri="{FF2B5EF4-FFF2-40B4-BE49-F238E27FC236}">
                <a16:creationId xmlns:a16="http://schemas.microsoft.com/office/drawing/2014/main" id="{A65AE899-AD6E-0EE0-8981-496A6310CE8F}"/>
              </a:ext>
            </a:extLst>
          </p:cNvPr>
          <p:cNvSpPr>
            <a:spLocks noGrp="1"/>
          </p:cNvSpPr>
          <p:nvPr>
            <p:ph type="sldNum" sz="quarter" idx="12"/>
          </p:nvPr>
        </p:nvSpPr>
        <p:spPr/>
        <p:txBody>
          <a:bodyPr/>
          <a:lstStyle/>
          <a:p>
            <a:fld id="{28E6F07D-F62F-4C3B-A21E-2367E9A39921}" type="slidenum">
              <a:rPr lang="en-US" smtClean="0"/>
              <a:t>12</a:t>
            </a:fld>
            <a:endParaRPr lang="en-US" dirty="0"/>
          </a:p>
        </p:txBody>
      </p:sp>
    </p:spTree>
    <p:extLst>
      <p:ext uri="{BB962C8B-B14F-4D97-AF65-F5344CB8AC3E}">
        <p14:creationId xmlns:p14="http://schemas.microsoft.com/office/powerpoint/2010/main" val="252118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F7205-6E97-8464-BB52-0B728E1EF219}"/>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6A5CC631-B2FC-4B8C-940C-90CC74B000EE}"/>
              </a:ext>
            </a:extLst>
          </p:cNvPr>
          <p:cNvSpPr txBox="1"/>
          <p:nvPr/>
        </p:nvSpPr>
        <p:spPr>
          <a:xfrm>
            <a:off x="8211685" y="1395156"/>
            <a:ext cx="3500431" cy="4862870"/>
          </a:xfrm>
          <a:prstGeom prst="rect">
            <a:avLst/>
          </a:prstGeom>
          <a:noFill/>
        </p:spPr>
        <p:txBody>
          <a:bodyPr wrap="square" lIns="91440" tIns="45720" rIns="91440" bIns="45720" rtlCol="0" anchor="t">
            <a:spAutoFit/>
          </a:bodyPr>
          <a:lstStyle/>
          <a:p>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Across all grade levels, students demonstrated growth toward higher performance categories following the summer camp.</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In </a:t>
            </a:r>
            <a:r>
              <a:rPr lang="en-US" b="1" dirty="0">
                <a:solidFill>
                  <a:srgbClr val="424242"/>
                </a:solidFill>
                <a:latin typeface="Calibri" panose="020F0502020204030204" pitchFamily="34" charset="0"/>
                <a:ea typeface="Calibri" panose="020F0502020204030204" pitchFamily="34" charset="0"/>
                <a:cs typeface="Calibri" panose="020F0502020204030204" pitchFamily="34" charset="0"/>
              </a:rPr>
              <a:t>3rd grade</a:t>
            </a: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 the percentage of students approaching or on target increased from 16% to 44%.</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In </a:t>
            </a:r>
            <a:r>
              <a:rPr lang="en-US" b="1" dirty="0">
                <a:solidFill>
                  <a:srgbClr val="424242"/>
                </a:solidFill>
                <a:latin typeface="Calibri" panose="020F0502020204030204" pitchFamily="34" charset="0"/>
                <a:ea typeface="Calibri" panose="020F0502020204030204" pitchFamily="34" charset="0"/>
                <a:cs typeface="Calibri" panose="020F0502020204030204" pitchFamily="34" charset="0"/>
              </a:rPr>
              <a:t>4th grade</a:t>
            </a: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 the percentage of students approaching or on target increased from 10% to 32%.</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In </a:t>
            </a:r>
            <a:r>
              <a:rPr lang="en-US" b="1" dirty="0">
                <a:solidFill>
                  <a:srgbClr val="424242"/>
                </a:solidFill>
                <a:latin typeface="Calibri" panose="020F0502020204030204" pitchFamily="34" charset="0"/>
                <a:ea typeface="Calibri" panose="020F0502020204030204" pitchFamily="34" charset="0"/>
                <a:cs typeface="Calibri" panose="020F0502020204030204" pitchFamily="34" charset="0"/>
              </a:rPr>
              <a:t>5th grade</a:t>
            </a: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 the percentage of students approaching or on target increased from 13% to 29%.</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sz="2200" dirty="0">
              <a:latin typeface="Georgia Pro"/>
              <a:cs typeface="Arial"/>
            </a:endParaRPr>
          </a:p>
        </p:txBody>
      </p:sp>
      <p:sp>
        <p:nvSpPr>
          <p:cNvPr id="3" name="Rectangle 2">
            <a:extLst>
              <a:ext uri="{FF2B5EF4-FFF2-40B4-BE49-F238E27FC236}">
                <a16:creationId xmlns:a16="http://schemas.microsoft.com/office/drawing/2014/main" id="{A7572819-22AF-C98F-C0B4-A99E5886541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16BCF03-874B-2AA4-762F-1855F9297E97}"/>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ELEMENTARY MATHEMATICS DATA</a:t>
            </a:r>
            <a:endParaRPr lang="en-US" dirty="0"/>
          </a:p>
        </p:txBody>
      </p:sp>
      <p:pic>
        <p:nvPicPr>
          <p:cNvPr id="11" name="Picture 10">
            <a:extLst>
              <a:ext uri="{FF2B5EF4-FFF2-40B4-BE49-F238E27FC236}">
                <a16:creationId xmlns:a16="http://schemas.microsoft.com/office/drawing/2014/main" id="{83B0D5F2-E4EA-8928-3A84-6D93BC21A55F}"/>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Chart 4">
            <a:extLst>
              <a:ext uri="{FF2B5EF4-FFF2-40B4-BE49-F238E27FC236}">
                <a16:creationId xmlns:a16="http://schemas.microsoft.com/office/drawing/2014/main" id="{962F6784-2064-7A20-238C-CC386E139713}"/>
              </a:ext>
            </a:extLst>
          </p:cNvPr>
          <p:cNvGraphicFramePr>
            <a:graphicFrameLocks/>
          </p:cNvGraphicFramePr>
          <p:nvPr>
            <p:extLst>
              <p:ext uri="{D42A27DB-BD31-4B8C-83A1-F6EECF244321}">
                <p14:modId xmlns:p14="http://schemas.microsoft.com/office/powerpoint/2010/main" val="2062007831"/>
              </p:ext>
            </p:extLst>
          </p:nvPr>
        </p:nvGraphicFramePr>
        <p:xfrm>
          <a:off x="1621766" y="1301950"/>
          <a:ext cx="6202391" cy="39790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Table 5">
            <a:extLst>
              <a:ext uri="{FF2B5EF4-FFF2-40B4-BE49-F238E27FC236}">
                <a16:creationId xmlns:a16="http://schemas.microsoft.com/office/drawing/2014/main" id="{4E04BE16-1957-4C2B-2633-EE0AAC0AE2E7}"/>
              </a:ext>
            </a:extLst>
          </p:cNvPr>
          <p:cNvGraphicFramePr>
            <a:graphicFrameLocks noGrp="1"/>
          </p:cNvGraphicFramePr>
          <p:nvPr>
            <p:extLst>
              <p:ext uri="{D42A27DB-BD31-4B8C-83A1-F6EECF244321}">
                <p14:modId xmlns:p14="http://schemas.microsoft.com/office/powerpoint/2010/main" val="2435597258"/>
              </p:ext>
            </p:extLst>
          </p:nvPr>
        </p:nvGraphicFramePr>
        <p:xfrm>
          <a:off x="121812" y="5280989"/>
          <a:ext cx="7702345" cy="1392385"/>
        </p:xfrm>
        <a:graphic>
          <a:graphicData uri="http://schemas.openxmlformats.org/drawingml/2006/table">
            <a:tbl>
              <a:tblPr>
                <a:tableStyleId>{5C22544A-7EE6-4342-B048-85BDC9FD1C3A}</a:tableStyleId>
              </a:tblPr>
              <a:tblGrid>
                <a:gridCol w="1810505">
                  <a:extLst>
                    <a:ext uri="{9D8B030D-6E8A-4147-A177-3AD203B41FA5}">
                      <a16:colId xmlns:a16="http://schemas.microsoft.com/office/drawing/2014/main" val="3904219347"/>
                    </a:ext>
                  </a:extLst>
                </a:gridCol>
                <a:gridCol w="1017917">
                  <a:extLst>
                    <a:ext uri="{9D8B030D-6E8A-4147-A177-3AD203B41FA5}">
                      <a16:colId xmlns:a16="http://schemas.microsoft.com/office/drawing/2014/main" val="1232136255"/>
                    </a:ext>
                  </a:extLst>
                </a:gridCol>
                <a:gridCol w="940279">
                  <a:extLst>
                    <a:ext uri="{9D8B030D-6E8A-4147-A177-3AD203B41FA5}">
                      <a16:colId xmlns:a16="http://schemas.microsoft.com/office/drawing/2014/main" val="3326995251"/>
                    </a:ext>
                  </a:extLst>
                </a:gridCol>
                <a:gridCol w="881858">
                  <a:extLst>
                    <a:ext uri="{9D8B030D-6E8A-4147-A177-3AD203B41FA5}">
                      <a16:colId xmlns:a16="http://schemas.microsoft.com/office/drawing/2014/main" val="391048726"/>
                    </a:ext>
                  </a:extLst>
                </a:gridCol>
                <a:gridCol w="1024580">
                  <a:extLst>
                    <a:ext uri="{9D8B030D-6E8A-4147-A177-3AD203B41FA5}">
                      <a16:colId xmlns:a16="http://schemas.microsoft.com/office/drawing/2014/main" val="3063640080"/>
                    </a:ext>
                  </a:extLst>
                </a:gridCol>
                <a:gridCol w="966158">
                  <a:extLst>
                    <a:ext uri="{9D8B030D-6E8A-4147-A177-3AD203B41FA5}">
                      <a16:colId xmlns:a16="http://schemas.microsoft.com/office/drawing/2014/main" val="145870038"/>
                    </a:ext>
                  </a:extLst>
                </a:gridCol>
                <a:gridCol w="1061048">
                  <a:extLst>
                    <a:ext uri="{9D8B030D-6E8A-4147-A177-3AD203B41FA5}">
                      <a16:colId xmlns:a16="http://schemas.microsoft.com/office/drawing/2014/main" val="1870978518"/>
                    </a:ext>
                  </a:extLst>
                </a:gridCol>
              </a:tblGrid>
              <a:tr h="278477">
                <a:tc>
                  <a:txBody>
                    <a:bodyPr/>
                    <a:lstStyle/>
                    <a:p>
                      <a:pPr algn="l" fontAlgn="b"/>
                      <a:endParaRPr lang="en-US" sz="1400" b="1" i="0" u="none" strike="noStrike" dirty="0">
                        <a:solidFill>
                          <a:srgbClr val="000000"/>
                        </a:solidFill>
                        <a:effectLst/>
                        <a:latin typeface="Aptos Narrow" panose="020B0004020202020204" pitchFamily="34" charset="0"/>
                      </a:endParaRPr>
                    </a:p>
                  </a:txBody>
                  <a:tcPr marL="9525" marR="9525" marT="9525" marB="0" anchor="b"/>
                </a:tc>
                <a:tc gridSpan="2">
                  <a:txBody>
                    <a:bodyPr/>
                    <a:lstStyle/>
                    <a:p>
                      <a:pPr algn="ctr" fontAlgn="b"/>
                      <a:r>
                        <a:rPr lang="en-US" sz="1400" b="1" u="none" strike="noStrike" dirty="0">
                          <a:effectLst/>
                        </a:rPr>
                        <a:t>3rd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tc gridSpan="2">
                  <a:txBody>
                    <a:bodyPr/>
                    <a:lstStyle/>
                    <a:p>
                      <a:pPr algn="ctr" fontAlgn="b"/>
                      <a:r>
                        <a:rPr lang="en-US" sz="1400" b="1" u="none" strike="noStrike" dirty="0">
                          <a:effectLst/>
                        </a:rPr>
                        <a:t>4th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tc gridSpan="2">
                  <a:txBody>
                    <a:bodyPr/>
                    <a:lstStyle/>
                    <a:p>
                      <a:pPr algn="ctr" fontAlgn="b"/>
                      <a:r>
                        <a:rPr lang="en-US" sz="1400" b="1" u="none" strike="noStrike" dirty="0">
                          <a:effectLst/>
                        </a:rPr>
                        <a:t>5th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2696517947"/>
                  </a:ext>
                </a:extLst>
              </a:tr>
              <a:tr h="278477">
                <a:tc>
                  <a:txBody>
                    <a:bodyPr/>
                    <a:lstStyle/>
                    <a:p>
                      <a:pPr algn="l" fontAlgn="b"/>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extLst>
                  <a:ext uri="{0D108BD9-81ED-4DB2-BD59-A6C34878D82A}">
                    <a16:rowId xmlns:a16="http://schemas.microsoft.com/office/drawing/2014/main" val="2745853005"/>
                  </a:ext>
                </a:extLst>
              </a:tr>
              <a:tr h="278477">
                <a:tc>
                  <a:txBody>
                    <a:bodyPr/>
                    <a:lstStyle/>
                    <a:p>
                      <a:pPr algn="l" fontAlgn="b"/>
                      <a:r>
                        <a:rPr lang="en-US" sz="1400" b="1" u="none" strike="noStrike" dirty="0">
                          <a:effectLst/>
                        </a:rPr>
                        <a:t>Below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84</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56</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90</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68</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87</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72</a:t>
                      </a:r>
                      <a:endParaRPr lang="en-US" sz="1400" b="1"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036236550"/>
                  </a:ext>
                </a:extLst>
              </a:tr>
              <a:tr h="278477">
                <a:tc>
                  <a:txBody>
                    <a:bodyPr/>
                    <a:lstStyle/>
                    <a:p>
                      <a:pPr algn="l" fontAlgn="b"/>
                      <a:r>
                        <a:rPr lang="en-US" sz="1400" b="1" u="none" strike="noStrike" dirty="0">
                          <a:effectLst/>
                        </a:rPr>
                        <a:t>Approaching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11</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22</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7</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14</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11</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22</a:t>
                      </a:r>
                      <a:endParaRPr lang="en-US" sz="1400" b="1"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991707683"/>
                  </a:ext>
                </a:extLst>
              </a:tr>
              <a:tr h="278477">
                <a:tc>
                  <a:txBody>
                    <a:bodyPr/>
                    <a:lstStyle/>
                    <a:p>
                      <a:pPr algn="l" fontAlgn="b"/>
                      <a:r>
                        <a:rPr lang="en-US" sz="1400" b="1" u="none" strike="noStrike" dirty="0">
                          <a:effectLst/>
                        </a:rPr>
                        <a:t>On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5</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22</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3</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18</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2</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u="none" strike="noStrike" dirty="0">
                          <a:effectLst/>
                        </a:rPr>
                        <a:t>7</a:t>
                      </a:r>
                      <a:endParaRPr lang="en-US" sz="1400" b="1"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436201259"/>
                  </a:ext>
                </a:extLst>
              </a:tr>
            </a:tbl>
          </a:graphicData>
        </a:graphic>
      </p:graphicFrame>
      <p:sp>
        <p:nvSpPr>
          <p:cNvPr id="7" name="TextBox 6">
            <a:extLst>
              <a:ext uri="{FF2B5EF4-FFF2-40B4-BE49-F238E27FC236}">
                <a16:creationId xmlns:a16="http://schemas.microsoft.com/office/drawing/2014/main" id="{7B712E7E-4C79-BFFC-AC71-364CF9BCA3DE}"/>
              </a:ext>
            </a:extLst>
          </p:cNvPr>
          <p:cNvSpPr txBox="1"/>
          <p:nvPr/>
        </p:nvSpPr>
        <p:spPr>
          <a:xfrm>
            <a:off x="2061936" y="1968626"/>
            <a:ext cx="367408" cy="307777"/>
          </a:xfrm>
          <a:prstGeom prst="rect">
            <a:avLst/>
          </a:prstGeom>
          <a:noFill/>
        </p:spPr>
        <p:txBody>
          <a:bodyPr wrap="none" rtlCol="0">
            <a:spAutoFit/>
          </a:bodyPr>
          <a:lstStyle/>
          <a:p>
            <a:r>
              <a:rPr lang="en-US" sz="1400" dirty="0"/>
              <a:t>84</a:t>
            </a:r>
          </a:p>
        </p:txBody>
      </p:sp>
      <p:sp>
        <p:nvSpPr>
          <p:cNvPr id="8" name="TextBox 7">
            <a:extLst>
              <a:ext uri="{FF2B5EF4-FFF2-40B4-BE49-F238E27FC236}">
                <a16:creationId xmlns:a16="http://schemas.microsoft.com/office/drawing/2014/main" id="{17658DDD-49BF-EE6E-55FC-2E437F317EAA}"/>
              </a:ext>
            </a:extLst>
          </p:cNvPr>
          <p:cNvSpPr txBox="1"/>
          <p:nvPr/>
        </p:nvSpPr>
        <p:spPr>
          <a:xfrm>
            <a:off x="2531899" y="4072939"/>
            <a:ext cx="276038" cy="307777"/>
          </a:xfrm>
          <a:prstGeom prst="rect">
            <a:avLst/>
          </a:prstGeom>
          <a:noFill/>
        </p:spPr>
        <p:txBody>
          <a:bodyPr wrap="none" rtlCol="0">
            <a:spAutoFit/>
          </a:bodyPr>
          <a:lstStyle/>
          <a:p>
            <a:r>
              <a:rPr lang="en-US" sz="1400" dirty="0"/>
              <a:t>5</a:t>
            </a:r>
          </a:p>
        </p:txBody>
      </p:sp>
      <p:sp>
        <p:nvSpPr>
          <p:cNvPr id="9" name="TextBox 8">
            <a:extLst>
              <a:ext uri="{FF2B5EF4-FFF2-40B4-BE49-F238E27FC236}">
                <a16:creationId xmlns:a16="http://schemas.microsoft.com/office/drawing/2014/main" id="{07FFFF56-086E-F752-8B48-B831F8844491}"/>
              </a:ext>
            </a:extLst>
          </p:cNvPr>
          <p:cNvSpPr txBox="1"/>
          <p:nvPr/>
        </p:nvSpPr>
        <p:spPr>
          <a:xfrm>
            <a:off x="2264038" y="3919050"/>
            <a:ext cx="367408" cy="307777"/>
          </a:xfrm>
          <a:prstGeom prst="rect">
            <a:avLst/>
          </a:prstGeom>
          <a:noFill/>
        </p:spPr>
        <p:txBody>
          <a:bodyPr wrap="none" rtlCol="0">
            <a:spAutoFit/>
          </a:bodyPr>
          <a:lstStyle/>
          <a:p>
            <a:r>
              <a:rPr lang="en-US" sz="1400" dirty="0"/>
              <a:t>11</a:t>
            </a:r>
          </a:p>
        </p:txBody>
      </p:sp>
      <p:sp>
        <p:nvSpPr>
          <p:cNvPr id="10" name="TextBox 9">
            <a:extLst>
              <a:ext uri="{FF2B5EF4-FFF2-40B4-BE49-F238E27FC236}">
                <a16:creationId xmlns:a16="http://schemas.microsoft.com/office/drawing/2014/main" id="{8B05D680-1708-9FDA-0D5E-F7D71C70EE9F}"/>
              </a:ext>
            </a:extLst>
          </p:cNvPr>
          <p:cNvSpPr txBox="1"/>
          <p:nvPr/>
        </p:nvSpPr>
        <p:spPr>
          <a:xfrm>
            <a:off x="4942656" y="2354589"/>
            <a:ext cx="367408" cy="307777"/>
          </a:xfrm>
          <a:prstGeom prst="rect">
            <a:avLst/>
          </a:prstGeom>
          <a:noFill/>
        </p:spPr>
        <p:txBody>
          <a:bodyPr wrap="none" rtlCol="0">
            <a:spAutoFit/>
          </a:bodyPr>
          <a:lstStyle/>
          <a:p>
            <a:r>
              <a:rPr lang="en-US" sz="1400" dirty="0"/>
              <a:t>68</a:t>
            </a:r>
          </a:p>
        </p:txBody>
      </p:sp>
      <p:sp>
        <p:nvSpPr>
          <p:cNvPr id="12" name="TextBox 11">
            <a:extLst>
              <a:ext uri="{FF2B5EF4-FFF2-40B4-BE49-F238E27FC236}">
                <a16:creationId xmlns:a16="http://schemas.microsoft.com/office/drawing/2014/main" id="{5E4B9829-8187-E7A3-4D9C-9F4DC3229058}"/>
              </a:ext>
            </a:extLst>
          </p:cNvPr>
          <p:cNvSpPr txBox="1"/>
          <p:nvPr/>
        </p:nvSpPr>
        <p:spPr>
          <a:xfrm>
            <a:off x="3210122" y="3640730"/>
            <a:ext cx="367408" cy="307777"/>
          </a:xfrm>
          <a:prstGeom prst="rect">
            <a:avLst/>
          </a:prstGeom>
          <a:noFill/>
        </p:spPr>
        <p:txBody>
          <a:bodyPr wrap="none" rtlCol="0">
            <a:spAutoFit/>
          </a:bodyPr>
          <a:lstStyle/>
          <a:p>
            <a:r>
              <a:rPr lang="en-US" sz="1400" dirty="0"/>
              <a:t>22</a:t>
            </a:r>
          </a:p>
        </p:txBody>
      </p:sp>
      <p:sp>
        <p:nvSpPr>
          <p:cNvPr id="13" name="TextBox 12">
            <a:extLst>
              <a:ext uri="{FF2B5EF4-FFF2-40B4-BE49-F238E27FC236}">
                <a16:creationId xmlns:a16="http://schemas.microsoft.com/office/drawing/2014/main" id="{E23AAE2C-A68C-D4DF-78AD-1779B90E4C2A}"/>
              </a:ext>
            </a:extLst>
          </p:cNvPr>
          <p:cNvSpPr txBox="1"/>
          <p:nvPr/>
        </p:nvSpPr>
        <p:spPr>
          <a:xfrm>
            <a:off x="4205094" y="4040868"/>
            <a:ext cx="316112" cy="307777"/>
          </a:xfrm>
          <a:prstGeom prst="rect">
            <a:avLst/>
          </a:prstGeom>
          <a:noFill/>
        </p:spPr>
        <p:txBody>
          <a:bodyPr wrap="none" rtlCol="0">
            <a:spAutoFit/>
          </a:bodyPr>
          <a:lstStyle/>
          <a:p>
            <a:r>
              <a:rPr lang="en-US" sz="1400" dirty="0"/>
              <a:t> 7</a:t>
            </a:r>
          </a:p>
        </p:txBody>
      </p:sp>
      <p:sp>
        <p:nvSpPr>
          <p:cNvPr id="14" name="TextBox 13">
            <a:extLst>
              <a:ext uri="{FF2B5EF4-FFF2-40B4-BE49-F238E27FC236}">
                <a16:creationId xmlns:a16="http://schemas.microsoft.com/office/drawing/2014/main" id="{301CED1E-CCE0-0D25-5E9B-52823EA3DF71}"/>
              </a:ext>
            </a:extLst>
          </p:cNvPr>
          <p:cNvSpPr txBox="1"/>
          <p:nvPr/>
        </p:nvSpPr>
        <p:spPr>
          <a:xfrm>
            <a:off x="3004500" y="2698676"/>
            <a:ext cx="367408" cy="307777"/>
          </a:xfrm>
          <a:prstGeom prst="rect">
            <a:avLst/>
          </a:prstGeom>
          <a:noFill/>
        </p:spPr>
        <p:txBody>
          <a:bodyPr wrap="none" rtlCol="0">
            <a:spAutoFit/>
          </a:bodyPr>
          <a:lstStyle/>
          <a:p>
            <a:r>
              <a:rPr lang="en-US" sz="1400" dirty="0"/>
              <a:t>56</a:t>
            </a:r>
          </a:p>
        </p:txBody>
      </p:sp>
      <p:sp>
        <p:nvSpPr>
          <p:cNvPr id="15" name="TextBox 14">
            <a:extLst>
              <a:ext uri="{FF2B5EF4-FFF2-40B4-BE49-F238E27FC236}">
                <a16:creationId xmlns:a16="http://schemas.microsoft.com/office/drawing/2014/main" id="{44ABC2B6-79EC-673C-AF3A-5130BE7F60BB}"/>
              </a:ext>
            </a:extLst>
          </p:cNvPr>
          <p:cNvSpPr txBox="1"/>
          <p:nvPr/>
        </p:nvSpPr>
        <p:spPr>
          <a:xfrm>
            <a:off x="3413944" y="3640686"/>
            <a:ext cx="367408" cy="307777"/>
          </a:xfrm>
          <a:prstGeom prst="rect">
            <a:avLst/>
          </a:prstGeom>
          <a:noFill/>
        </p:spPr>
        <p:txBody>
          <a:bodyPr wrap="none" rtlCol="0">
            <a:spAutoFit/>
          </a:bodyPr>
          <a:lstStyle/>
          <a:p>
            <a:r>
              <a:rPr lang="en-US" sz="1400" dirty="0"/>
              <a:t>22</a:t>
            </a:r>
          </a:p>
        </p:txBody>
      </p:sp>
      <p:sp>
        <p:nvSpPr>
          <p:cNvPr id="17" name="TextBox 16">
            <a:extLst>
              <a:ext uri="{FF2B5EF4-FFF2-40B4-BE49-F238E27FC236}">
                <a16:creationId xmlns:a16="http://schemas.microsoft.com/office/drawing/2014/main" id="{92A46908-9157-8314-BFF7-CF058AF8AA91}"/>
              </a:ext>
            </a:extLst>
          </p:cNvPr>
          <p:cNvSpPr txBox="1"/>
          <p:nvPr/>
        </p:nvSpPr>
        <p:spPr>
          <a:xfrm>
            <a:off x="4401814" y="4158391"/>
            <a:ext cx="316112" cy="307777"/>
          </a:xfrm>
          <a:prstGeom prst="rect">
            <a:avLst/>
          </a:prstGeom>
          <a:noFill/>
        </p:spPr>
        <p:txBody>
          <a:bodyPr wrap="none" rtlCol="0">
            <a:spAutoFit/>
          </a:bodyPr>
          <a:lstStyle/>
          <a:p>
            <a:r>
              <a:rPr lang="en-US" sz="1400" dirty="0"/>
              <a:t> 3</a:t>
            </a:r>
          </a:p>
        </p:txBody>
      </p:sp>
      <p:sp>
        <p:nvSpPr>
          <p:cNvPr id="18" name="TextBox 17">
            <a:extLst>
              <a:ext uri="{FF2B5EF4-FFF2-40B4-BE49-F238E27FC236}">
                <a16:creationId xmlns:a16="http://schemas.microsoft.com/office/drawing/2014/main" id="{C75E27ED-F31D-8D60-891F-95195A68028B}"/>
              </a:ext>
            </a:extLst>
          </p:cNvPr>
          <p:cNvSpPr txBox="1"/>
          <p:nvPr/>
        </p:nvSpPr>
        <p:spPr>
          <a:xfrm>
            <a:off x="5126360" y="3850614"/>
            <a:ext cx="367408" cy="307777"/>
          </a:xfrm>
          <a:prstGeom prst="rect">
            <a:avLst/>
          </a:prstGeom>
          <a:noFill/>
        </p:spPr>
        <p:txBody>
          <a:bodyPr wrap="none" rtlCol="0">
            <a:spAutoFit/>
          </a:bodyPr>
          <a:lstStyle/>
          <a:p>
            <a:r>
              <a:rPr lang="en-US" sz="1400" dirty="0"/>
              <a:t>14</a:t>
            </a:r>
          </a:p>
        </p:txBody>
      </p:sp>
      <p:sp>
        <p:nvSpPr>
          <p:cNvPr id="19" name="TextBox 18">
            <a:extLst>
              <a:ext uri="{FF2B5EF4-FFF2-40B4-BE49-F238E27FC236}">
                <a16:creationId xmlns:a16="http://schemas.microsoft.com/office/drawing/2014/main" id="{15C8BF6E-0F8E-8302-A8DA-9F8FC6B1575E}"/>
              </a:ext>
            </a:extLst>
          </p:cNvPr>
          <p:cNvSpPr txBox="1"/>
          <p:nvPr/>
        </p:nvSpPr>
        <p:spPr>
          <a:xfrm>
            <a:off x="3963982" y="1770214"/>
            <a:ext cx="367408" cy="307777"/>
          </a:xfrm>
          <a:prstGeom prst="rect">
            <a:avLst/>
          </a:prstGeom>
          <a:noFill/>
        </p:spPr>
        <p:txBody>
          <a:bodyPr wrap="none" rtlCol="0">
            <a:spAutoFit/>
          </a:bodyPr>
          <a:lstStyle/>
          <a:p>
            <a:r>
              <a:rPr lang="en-US" sz="1400" dirty="0"/>
              <a:t>90</a:t>
            </a:r>
          </a:p>
        </p:txBody>
      </p:sp>
      <p:sp>
        <p:nvSpPr>
          <p:cNvPr id="23" name="TextBox 22">
            <a:extLst>
              <a:ext uri="{FF2B5EF4-FFF2-40B4-BE49-F238E27FC236}">
                <a16:creationId xmlns:a16="http://schemas.microsoft.com/office/drawing/2014/main" id="{295360CE-D39B-0AAF-BA42-AA43973C3567}"/>
              </a:ext>
            </a:extLst>
          </p:cNvPr>
          <p:cNvSpPr txBox="1"/>
          <p:nvPr/>
        </p:nvSpPr>
        <p:spPr>
          <a:xfrm>
            <a:off x="5320124" y="3749295"/>
            <a:ext cx="367408" cy="307777"/>
          </a:xfrm>
          <a:prstGeom prst="rect">
            <a:avLst/>
          </a:prstGeom>
          <a:noFill/>
        </p:spPr>
        <p:txBody>
          <a:bodyPr wrap="none" rtlCol="0">
            <a:spAutoFit/>
          </a:bodyPr>
          <a:lstStyle/>
          <a:p>
            <a:r>
              <a:rPr lang="en-US" sz="1400" dirty="0"/>
              <a:t>18</a:t>
            </a:r>
          </a:p>
        </p:txBody>
      </p:sp>
      <p:sp>
        <p:nvSpPr>
          <p:cNvPr id="24" name="TextBox 23">
            <a:extLst>
              <a:ext uri="{FF2B5EF4-FFF2-40B4-BE49-F238E27FC236}">
                <a16:creationId xmlns:a16="http://schemas.microsoft.com/office/drawing/2014/main" id="{E9EC9119-54F8-43E0-6B8C-8EF86579F426}"/>
              </a:ext>
            </a:extLst>
          </p:cNvPr>
          <p:cNvSpPr txBox="1"/>
          <p:nvPr/>
        </p:nvSpPr>
        <p:spPr>
          <a:xfrm>
            <a:off x="5875223" y="1851096"/>
            <a:ext cx="367408" cy="307777"/>
          </a:xfrm>
          <a:prstGeom prst="rect">
            <a:avLst/>
          </a:prstGeom>
          <a:noFill/>
        </p:spPr>
        <p:txBody>
          <a:bodyPr wrap="none" rtlCol="0">
            <a:spAutoFit/>
          </a:bodyPr>
          <a:lstStyle/>
          <a:p>
            <a:r>
              <a:rPr lang="en-US" sz="1400" dirty="0"/>
              <a:t>87</a:t>
            </a:r>
          </a:p>
        </p:txBody>
      </p:sp>
      <p:sp>
        <p:nvSpPr>
          <p:cNvPr id="25" name="TextBox 24">
            <a:extLst>
              <a:ext uri="{FF2B5EF4-FFF2-40B4-BE49-F238E27FC236}">
                <a16:creationId xmlns:a16="http://schemas.microsoft.com/office/drawing/2014/main" id="{1530200D-8740-B3E3-C4CC-E8B938C5D000}"/>
              </a:ext>
            </a:extLst>
          </p:cNvPr>
          <p:cNvSpPr txBox="1"/>
          <p:nvPr/>
        </p:nvSpPr>
        <p:spPr>
          <a:xfrm>
            <a:off x="6058927" y="3942200"/>
            <a:ext cx="367408" cy="307777"/>
          </a:xfrm>
          <a:prstGeom prst="rect">
            <a:avLst/>
          </a:prstGeom>
          <a:noFill/>
        </p:spPr>
        <p:txBody>
          <a:bodyPr wrap="none" rtlCol="0">
            <a:spAutoFit/>
          </a:bodyPr>
          <a:lstStyle/>
          <a:p>
            <a:r>
              <a:rPr lang="en-US" sz="1400" dirty="0"/>
              <a:t>11</a:t>
            </a:r>
          </a:p>
        </p:txBody>
      </p:sp>
      <p:sp>
        <p:nvSpPr>
          <p:cNvPr id="26" name="TextBox 25">
            <a:extLst>
              <a:ext uri="{FF2B5EF4-FFF2-40B4-BE49-F238E27FC236}">
                <a16:creationId xmlns:a16="http://schemas.microsoft.com/office/drawing/2014/main" id="{619D32C7-A491-EE1F-BB80-F1C26519854F}"/>
              </a:ext>
            </a:extLst>
          </p:cNvPr>
          <p:cNvSpPr txBox="1"/>
          <p:nvPr/>
        </p:nvSpPr>
        <p:spPr>
          <a:xfrm>
            <a:off x="6311803" y="4194756"/>
            <a:ext cx="316112" cy="307777"/>
          </a:xfrm>
          <a:prstGeom prst="rect">
            <a:avLst/>
          </a:prstGeom>
          <a:noFill/>
        </p:spPr>
        <p:txBody>
          <a:bodyPr wrap="none" rtlCol="0">
            <a:spAutoFit/>
          </a:bodyPr>
          <a:lstStyle/>
          <a:p>
            <a:r>
              <a:rPr lang="en-US" sz="1400" dirty="0"/>
              <a:t> 2</a:t>
            </a:r>
          </a:p>
        </p:txBody>
      </p:sp>
      <p:sp>
        <p:nvSpPr>
          <p:cNvPr id="27" name="TextBox 26">
            <a:extLst>
              <a:ext uri="{FF2B5EF4-FFF2-40B4-BE49-F238E27FC236}">
                <a16:creationId xmlns:a16="http://schemas.microsoft.com/office/drawing/2014/main" id="{9E6AEF74-5564-E516-BB60-D06D8617A00D}"/>
              </a:ext>
            </a:extLst>
          </p:cNvPr>
          <p:cNvSpPr txBox="1"/>
          <p:nvPr/>
        </p:nvSpPr>
        <p:spPr>
          <a:xfrm>
            <a:off x="6832122" y="2276403"/>
            <a:ext cx="367408" cy="307777"/>
          </a:xfrm>
          <a:prstGeom prst="rect">
            <a:avLst/>
          </a:prstGeom>
          <a:noFill/>
        </p:spPr>
        <p:txBody>
          <a:bodyPr wrap="none" rtlCol="0">
            <a:spAutoFit/>
          </a:bodyPr>
          <a:lstStyle/>
          <a:p>
            <a:r>
              <a:rPr lang="en-US" sz="1400" dirty="0"/>
              <a:t>72</a:t>
            </a:r>
          </a:p>
        </p:txBody>
      </p:sp>
      <p:sp>
        <p:nvSpPr>
          <p:cNvPr id="28" name="TextBox 27">
            <a:extLst>
              <a:ext uri="{FF2B5EF4-FFF2-40B4-BE49-F238E27FC236}">
                <a16:creationId xmlns:a16="http://schemas.microsoft.com/office/drawing/2014/main" id="{2A7F7B0E-6C97-5397-E578-8C5D9A4C0731}"/>
              </a:ext>
            </a:extLst>
          </p:cNvPr>
          <p:cNvSpPr txBox="1"/>
          <p:nvPr/>
        </p:nvSpPr>
        <p:spPr>
          <a:xfrm>
            <a:off x="7003846" y="3641025"/>
            <a:ext cx="367408" cy="307777"/>
          </a:xfrm>
          <a:prstGeom prst="rect">
            <a:avLst/>
          </a:prstGeom>
          <a:noFill/>
        </p:spPr>
        <p:txBody>
          <a:bodyPr wrap="none" rtlCol="0">
            <a:spAutoFit/>
          </a:bodyPr>
          <a:lstStyle/>
          <a:p>
            <a:r>
              <a:rPr lang="en-US" sz="1400" dirty="0"/>
              <a:t>22</a:t>
            </a:r>
          </a:p>
        </p:txBody>
      </p:sp>
      <p:sp>
        <p:nvSpPr>
          <p:cNvPr id="29" name="TextBox 28">
            <a:extLst>
              <a:ext uri="{FF2B5EF4-FFF2-40B4-BE49-F238E27FC236}">
                <a16:creationId xmlns:a16="http://schemas.microsoft.com/office/drawing/2014/main" id="{BE939B7D-3A16-6E1D-D583-240834CCB76E}"/>
              </a:ext>
            </a:extLst>
          </p:cNvPr>
          <p:cNvSpPr txBox="1"/>
          <p:nvPr/>
        </p:nvSpPr>
        <p:spPr>
          <a:xfrm>
            <a:off x="7301254" y="4012435"/>
            <a:ext cx="316112" cy="307777"/>
          </a:xfrm>
          <a:prstGeom prst="rect">
            <a:avLst/>
          </a:prstGeom>
          <a:noFill/>
        </p:spPr>
        <p:txBody>
          <a:bodyPr wrap="none" rtlCol="0">
            <a:spAutoFit/>
          </a:bodyPr>
          <a:lstStyle/>
          <a:p>
            <a:r>
              <a:rPr lang="en-US" sz="1400" dirty="0"/>
              <a:t> 7</a:t>
            </a:r>
          </a:p>
        </p:txBody>
      </p:sp>
      <p:sp>
        <p:nvSpPr>
          <p:cNvPr id="4" name="Slide Number Placeholder 3">
            <a:extLst>
              <a:ext uri="{FF2B5EF4-FFF2-40B4-BE49-F238E27FC236}">
                <a16:creationId xmlns:a16="http://schemas.microsoft.com/office/drawing/2014/main" id="{448561C5-45AA-1742-F680-5E8462C7DE30}"/>
              </a:ext>
            </a:extLst>
          </p:cNvPr>
          <p:cNvSpPr>
            <a:spLocks noGrp="1"/>
          </p:cNvSpPr>
          <p:nvPr>
            <p:ph type="sldNum" sz="quarter" idx="12"/>
          </p:nvPr>
        </p:nvSpPr>
        <p:spPr/>
        <p:txBody>
          <a:bodyPr/>
          <a:lstStyle/>
          <a:p>
            <a:fld id="{28E6F07D-F62F-4C3B-A21E-2367E9A39921}" type="slidenum">
              <a:rPr lang="en-US" smtClean="0"/>
              <a:t>13</a:t>
            </a:fld>
            <a:endParaRPr lang="en-US" dirty="0"/>
          </a:p>
        </p:txBody>
      </p:sp>
    </p:spTree>
    <p:extLst>
      <p:ext uri="{BB962C8B-B14F-4D97-AF65-F5344CB8AC3E}">
        <p14:creationId xmlns:p14="http://schemas.microsoft.com/office/powerpoint/2010/main" val="3534994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0897687"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MIDDLE GRADES ELA ROUTINE– 120 MINUTES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DB0A78D8-2D03-6EDB-4710-EDEA61BBFB6F}"/>
              </a:ext>
            </a:extLst>
          </p:cNvPr>
          <p:cNvSpPr txBox="1"/>
          <p:nvPr/>
        </p:nvSpPr>
        <p:spPr>
          <a:xfrm>
            <a:off x="486439" y="1501875"/>
            <a:ext cx="11219122" cy="3847207"/>
          </a:xfrm>
          <a:prstGeom prst="rect">
            <a:avLst/>
          </a:prstGeom>
          <a:noFill/>
          <a:ln w="5715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GRADES 6-8:</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30 minutes – Read Aloud and Activities Related to the Read Aloud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a:t>
            </a:r>
            <a:r>
              <a:rPr lang="en-US" sz="2400" dirty="0">
                <a:solidFill>
                  <a:prstClr val="black"/>
                </a:solidFill>
                <a:latin typeface="Calibri" panose="020F0502020204030204"/>
              </a:rPr>
              <a:t>0</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minutes – Multi-Syllabic Words, Phonemic Awareness, and Fluency (Rewards Program)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25 minutes – Independent Reading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25</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minutes – </a:t>
            </a:r>
            <a:r>
              <a:rPr lang="en-US" sz="2400" dirty="0">
                <a:solidFill>
                  <a:prstClr val="black"/>
                </a:solidFill>
                <a:latin typeface="Calibri" panose="020F0502020204030204"/>
              </a:rPr>
              <a:t>Informational Text Structure and Feature Practice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537CE641-2B0F-961E-2ED8-A9DBBE33897A}"/>
              </a:ext>
            </a:extLst>
          </p:cNvPr>
          <p:cNvSpPr>
            <a:spLocks noGrp="1"/>
          </p:cNvSpPr>
          <p:nvPr>
            <p:ph type="sldNum" sz="quarter" idx="12"/>
          </p:nvPr>
        </p:nvSpPr>
        <p:spPr/>
        <p:txBody>
          <a:bodyPr/>
          <a:lstStyle/>
          <a:p>
            <a:fld id="{28E6F07D-F62F-4C3B-A21E-2367E9A39921}" type="slidenum">
              <a:rPr lang="en-US" smtClean="0"/>
              <a:t>14</a:t>
            </a:fld>
            <a:endParaRPr lang="en-US" dirty="0"/>
          </a:p>
        </p:txBody>
      </p:sp>
    </p:spTree>
    <p:extLst>
      <p:ext uri="{BB962C8B-B14F-4D97-AF65-F5344CB8AC3E}">
        <p14:creationId xmlns:p14="http://schemas.microsoft.com/office/powerpoint/2010/main" val="1972587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1019653"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SIXTH GRADE READING DATA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C6C37016-D037-8310-E702-5E60F524FD56}"/>
              </a:ext>
            </a:extLst>
          </p:cNvPr>
          <p:cNvSpPr txBox="1"/>
          <p:nvPr/>
        </p:nvSpPr>
        <p:spPr>
          <a:xfrm>
            <a:off x="8332436" y="2674548"/>
            <a:ext cx="3218159" cy="2308324"/>
          </a:xfrm>
          <a:prstGeom prst="rect">
            <a:avLst/>
          </a:prstGeom>
          <a:solidFill>
            <a:schemeClr val="bg2">
              <a:lumMod val="90000"/>
            </a:schemeClr>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mic Sans MS"/>
                <a:ea typeface="+mn-ea"/>
                <a:cs typeface="+mn-cs"/>
              </a:rPr>
              <a:t>The Summer Reading</a:t>
            </a:r>
            <a:r>
              <a:rPr lang="en-US" dirty="0">
                <a:solidFill>
                  <a:prstClr val="black"/>
                </a:solidFill>
                <a:latin typeface="Comic Sans MS"/>
              </a:rPr>
              <a:t> Program</a:t>
            </a:r>
            <a:r>
              <a:rPr kumimoji="0" lang="en-US" sz="1800" b="0" i="0" u="none" strike="noStrike" kern="1200" cap="none" spc="0" normalizeH="0" baseline="0" noProof="0" dirty="0">
                <a:ln>
                  <a:noFill/>
                </a:ln>
                <a:solidFill>
                  <a:prstClr val="black"/>
                </a:solidFill>
                <a:effectLst/>
                <a:uLnTx/>
                <a:uFillTx/>
                <a:latin typeface="Comic Sans MS"/>
                <a:ea typeface="+mn-ea"/>
                <a:cs typeface="+mn-cs"/>
              </a:rPr>
              <a:t> achieved a 6% increase in word recognition, a 9% increase in reading multisyllabic words, and a 4% increase in fluency for 6th graders.</a:t>
            </a:r>
          </a:p>
        </p:txBody>
      </p:sp>
      <p:graphicFrame>
        <p:nvGraphicFramePr>
          <p:cNvPr id="8" name="Chart 7">
            <a:extLst>
              <a:ext uri="{FF2B5EF4-FFF2-40B4-BE49-F238E27FC236}">
                <a16:creationId xmlns:a16="http://schemas.microsoft.com/office/drawing/2014/main" id="{F8201922-1A77-A634-11AA-C945FEBB736D}"/>
              </a:ext>
            </a:extLst>
          </p:cNvPr>
          <p:cNvGraphicFramePr>
            <a:graphicFrameLocks/>
          </p:cNvGraphicFramePr>
          <p:nvPr>
            <p:extLst>
              <p:ext uri="{D42A27DB-BD31-4B8C-83A1-F6EECF244321}">
                <p14:modId xmlns:p14="http://schemas.microsoft.com/office/powerpoint/2010/main" val="3932711635"/>
              </p:ext>
            </p:extLst>
          </p:nvPr>
        </p:nvGraphicFramePr>
        <p:xfrm>
          <a:off x="394010" y="1309842"/>
          <a:ext cx="7436755" cy="4925588"/>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Connector 5">
            <a:extLst>
              <a:ext uri="{FF2B5EF4-FFF2-40B4-BE49-F238E27FC236}">
                <a16:creationId xmlns:a16="http://schemas.microsoft.com/office/drawing/2014/main" id="{F14D7695-5A74-2EBA-C6B8-7F4A7F62E463}"/>
              </a:ext>
            </a:extLst>
          </p:cNvPr>
          <p:cNvCxnSpPr/>
          <p:nvPr/>
        </p:nvCxnSpPr>
        <p:spPr>
          <a:xfrm flipV="1">
            <a:off x="3088257" y="1820174"/>
            <a:ext cx="0" cy="4415256"/>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9D8B540-4AC5-51BC-1B58-B974FD6A181E}"/>
              </a:ext>
            </a:extLst>
          </p:cNvPr>
          <p:cNvCxnSpPr/>
          <p:nvPr/>
        </p:nvCxnSpPr>
        <p:spPr>
          <a:xfrm flipV="1">
            <a:off x="5388634" y="1820174"/>
            <a:ext cx="0" cy="4415256"/>
          </a:xfrm>
          <a:prstGeom prst="line">
            <a:avLst/>
          </a:prstGeom>
          <a:ln w="28575"/>
        </p:spPr>
        <p:style>
          <a:lnRef idx="1">
            <a:schemeClr val="dk1"/>
          </a:lnRef>
          <a:fillRef idx="0">
            <a:schemeClr val="dk1"/>
          </a:fillRef>
          <a:effectRef idx="0">
            <a:schemeClr val="dk1"/>
          </a:effectRef>
          <a:fontRef idx="minor">
            <a:schemeClr val="tx1"/>
          </a:fontRef>
        </p:style>
      </p:cxnSp>
      <p:sp>
        <p:nvSpPr>
          <p:cNvPr id="4" name="Slide Number Placeholder 3">
            <a:extLst>
              <a:ext uri="{FF2B5EF4-FFF2-40B4-BE49-F238E27FC236}">
                <a16:creationId xmlns:a16="http://schemas.microsoft.com/office/drawing/2014/main" id="{D54C9A23-5966-5149-A6F8-D747411E56D3}"/>
              </a:ext>
            </a:extLst>
          </p:cNvPr>
          <p:cNvSpPr>
            <a:spLocks noGrp="1"/>
          </p:cNvSpPr>
          <p:nvPr>
            <p:ph type="sldNum" sz="quarter" idx="12"/>
          </p:nvPr>
        </p:nvSpPr>
        <p:spPr/>
        <p:txBody>
          <a:bodyPr/>
          <a:lstStyle/>
          <a:p>
            <a:fld id="{28E6F07D-F62F-4C3B-A21E-2367E9A39921}" type="slidenum">
              <a:rPr lang="en-US" smtClean="0"/>
              <a:t>15</a:t>
            </a:fld>
            <a:endParaRPr lang="en-US" dirty="0"/>
          </a:p>
        </p:txBody>
      </p:sp>
    </p:spTree>
    <p:extLst>
      <p:ext uri="{BB962C8B-B14F-4D97-AF65-F5344CB8AC3E}">
        <p14:creationId xmlns:p14="http://schemas.microsoft.com/office/powerpoint/2010/main" val="1206249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1019653"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SEVENTH GRADE READING DATA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TextBox 7">
            <a:extLst>
              <a:ext uri="{FF2B5EF4-FFF2-40B4-BE49-F238E27FC236}">
                <a16:creationId xmlns:a16="http://schemas.microsoft.com/office/drawing/2014/main" id="{C7FBB37D-BA61-F720-641A-5A2214CEAC0D}"/>
              </a:ext>
            </a:extLst>
          </p:cNvPr>
          <p:cNvSpPr txBox="1"/>
          <p:nvPr/>
        </p:nvSpPr>
        <p:spPr>
          <a:xfrm>
            <a:off x="8618706" y="2413337"/>
            <a:ext cx="3103569" cy="2308324"/>
          </a:xfrm>
          <a:prstGeom prst="rect">
            <a:avLst/>
          </a:prstGeom>
          <a:solidFill>
            <a:schemeClr val="bg2">
              <a:lumMod val="90000"/>
            </a:schemeClr>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mic Sans MS"/>
                <a:ea typeface="+mn-ea"/>
                <a:cs typeface="+mn-cs"/>
              </a:rPr>
              <a:t>The Summer Reading Program achieved a 4% increase in word recognition, a 16% increase in reading multisyllabic words, and a 9% increase in fluency for 7th graders.</a:t>
            </a:r>
          </a:p>
        </p:txBody>
      </p:sp>
      <p:graphicFrame>
        <p:nvGraphicFramePr>
          <p:cNvPr id="9" name="Chart 8">
            <a:extLst>
              <a:ext uri="{FF2B5EF4-FFF2-40B4-BE49-F238E27FC236}">
                <a16:creationId xmlns:a16="http://schemas.microsoft.com/office/drawing/2014/main" id="{5AEBA41E-41B1-79CF-0153-B780135552DC}"/>
              </a:ext>
              <a:ext uri="{147F2762-F138-4A5C-976F-8EAC2B608ADB}">
                <a16:predDERef xmlns:a16="http://schemas.microsoft.com/office/drawing/2014/main" pred="{F8201922-1A77-A634-11AA-C945FEBB736D}"/>
              </a:ext>
            </a:extLst>
          </p:cNvPr>
          <p:cNvGraphicFramePr>
            <a:graphicFrameLocks/>
          </p:cNvGraphicFramePr>
          <p:nvPr>
            <p:extLst>
              <p:ext uri="{D42A27DB-BD31-4B8C-83A1-F6EECF244321}">
                <p14:modId xmlns:p14="http://schemas.microsoft.com/office/powerpoint/2010/main" val="2534590896"/>
              </p:ext>
            </p:extLst>
          </p:nvPr>
        </p:nvGraphicFramePr>
        <p:xfrm>
          <a:off x="469725" y="1386393"/>
          <a:ext cx="7662598" cy="4751759"/>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extLst>
              <a:ext uri="{FF2B5EF4-FFF2-40B4-BE49-F238E27FC236}">
                <a16:creationId xmlns:a16="http://schemas.microsoft.com/office/drawing/2014/main" id="{DDDAC8B8-4208-B458-BFC6-9067403A2287}"/>
              </a:ext>
            </a:extLst>
          </p:cNvPr>
          <p:cNvPicPr>
            <a:picLocks noChangeAspect="1"/>
          </p:cNvPicPr>
          <p:nvPr/>
        </p:nvPicPr>
        <p:blipFill>
          <a:blip r:embed="rId5"/>
          <a:stretch>
            <a:fillRect/>
          </a:stretch>
        </p:blipFill>
        <p:spPr>
          <a:xfrm>
            <a:off x="5571799" y="1705976"/>
            <a:ext cx="30483" cy="4432176"/>
          </a:xfrm>
          <a:prstGeom prst="rect">
            <a:avLst/>
          </a:prstGeom>
        </p:spPr>
      </p:pic>
      <p:pic>
        <p:nvPicPr>
          <p:cNvPr id="5" name="Picture 4">
            <a:extLst>
              <a:ext uri="{FF2B5EF4-FFF2-40B4-BE49-F238E27FC236}">
                <a16:creationId xmlns:a16="http://schemas.microsoft.com/office/drawing/2014/main" id="{F7DA3770-E6AA-4994-8B73-A2064D761A9D}"/>
              </a:ext>
            </a:extLst>
          </p:cNvPr>
          <p:cNvPicPr>
            <a:picLocks noChangeAspect="1"/>
          </p:cNvPicPr>
          <p:nvPr/>
        </p:nvPicPr>
        <p:blipFill>
          <a:blip r:embed="rId5"/>
          <a:stretch>
            <a:fillRect/>
          </a:stretch>
        </p:blipFill>
        <p:spPr>
          <a:xfrm>
            <a:off x="3260000" y="1705976"/>
            <a:ext cx="30483" cy="4432176"/>
          </a:xfrm>
          <a:prstGeom prst="rect">
            <a:avLst/>
          </a:prstGeom>
        </p:spPr>
      </p:pic>
      <p:sp>
        <p:nvSpPr>
          <p:cNvPr id="6" name="Slide Number Placeholder 5">
            <a:extLst>
              <a:ext uri="{FF2B5EF4-FFF2-40B4-BE49-F238E27FC236}">
                <a16:creationId xmlns:a16="http://schemas.microsoft.com/office/drawing/2014/main" id="{89AE308A-10D3-7F9D-0FF6-DBF88CBCF0EE}"/>
              </a:ext>
            </a:extLst>
          </p:cNvPr>
          <p:cNvSpPr>
            <a:spLocks noGrp="1"/>
          </p:cNvSpPr>
          <p:nvPr>
            <p:ph type="sldNum" sz="quarter" idx="12"/>
          </p:nvPr>
        </p:nvSpPr>
        <p:spPr/>
        <p:txBody>
          <a:bodyPr/>
          <a:lstStyle/>
          <a:p>
            <a:fld id="{28E6F07D-F62F-4C3B-A21E-2367E9A39921}" type="slidenum">
              <a:rPr lang="en-US" smtClean="0"/>
              <a:t>16</a:t>
            </a:fld>
            <a:endParaRPr lang="en-US" dirty="0"/>
          </a:p>
        </p:txBody>
      </p:sp>
    </p:spTree>
    <p:extLst>
      <p:ext uri="{BB962C8B-B14F-4D97-AF65-F5344CB8AC3E}">
        <p14:creationId xmlns:p14="http://schemas.microsoft.com/office/powerpoint/2010/main" val="2647401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1019653"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EIGHTH GRADE READING DATA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TextBox 7">
            <a:extLst>
              <a:ext uri="{FF2B5EF4-FFF2-40B4-BE49-F238E27FC236}">
                <a16:creationId xmlns:a16="http://schemas.microsoft.com/office/drawing/2014/main" id="{FDAE5F68-96FE-C6FA-F984-BD30D203970D}"/>
              </a:ext>
            </a:extLst>
          </p:cNvPr>
          <p:cNvSpPr txBox="1"/>
          <p:nvPr/>
        </p:nvSpPr>
        <p:spPr>
          <a:xfrm>
            <a:off x="8663492" y="2784808"/>
            <a:ext cx="3282074" cy="2308324"/>
          </a:xfrm>
          <a:prstGeom prst="rect">
            <a:avLst/>
          </a:prstGeom>
          <a:solidFill>
            <a:schemeClr val="bg2">
              <a:lumMod val="90000"/>
            </a:schemeClr>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mic Sans MS"/>
                <a:ea typeface="+mn-ea"/>
                <a:cs typeface="+mn-cs"/>
              </a:rPr>
              <a:t>The Summer Reading Program achieved a 4% increase in word recognition, a 18% increase in reading multisyllabic words, and a 12% increase in fluency for 8th graders.</a:t>
            </a:r>
          </a:p>
        </p:txBody>
      </p:sp>
      <p:graphicFrame>
        <p:nvGraphicFramePr>
          <p:cNvPr id="7" name="Chart 6">
            <a:extLst>
              <a:ext uri="{FF2B5EF4-FFF2-40B4-BE49-F238E27FC236}">
                <a16:creationId xmlns:a16="http://schemas.microsoft.com/office/drawing/2014/main" id="{28F448AE-8C9D-89A8-2143-81D44F58BF90}"/>
              </a:ext>
              <a:ext uri="{147F2762-F138-4A5C-976F-8EAC2B608ADB}">
                <a16:predDERef xmlns:a16="http://schemas.microsoft.com/office/drawing/2014/main" pred="{5AEBA41E-41B1-79CF-0153-B780135552DC}"/>
              </a:ext>
            </a:extLst>
          </p:cNvPr>
          <p:cNvGraphicFramePr>
            <a:graphicFrameLocks/>
          </p:cNvGraphicFramePr>
          <p:nvPr>
            <p:extLst>
              <p:ext uri="{D42A27DB-BD31-4B8C-83A1-F6EECF244321}">
                <p14:modId xmlns:p14="http://schemas.microsoft.com/office/powerpoint/2010/main" val="3810627192"/>
              </p:ext>
            </p:extLst>
          </p:nvPr>
        </p:nvGraphicFramePr>
        <p:xfrm>
          <a:off x="499252" y="1507651"/>
          <a:ext cx="7691437" cy="4585640"/>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extLst>
              <a:ext uri="{FF2B5EF4-FFF2-40B4-BE49-F238E27FC236}">
                <a16:creationId xmlns:a16="http://schemas.microsoft.com/office/drawing/2014/main" id="{DB06FDFD-9DA9-63EB-1F58-284AE1ACA298}"/>
              </a:ext>
            </a:extLst>
          </p:cNvPr>
          <p:cNvPicPr>
            <a:picLocks noChangeAspect="1"/>
          </p:cNvPicPr>
          <p:nvPr/>
        </p:nvPicPr>
        <p:blipFill>
          <a:blip r:embed="rId5"/>
          <a:stretch>
            <a:fillRect/>
          </a:stretch>
        </p:blipFill>
        <p:spPr>
          <a:xfrm>
            <a:off x="3259920" y="1661115"/>
            <a:ext cx="30483" cy="4432176"/>
          </a:xfrm>
          <a:prstGeom prst="rect">
            <a:avLst/>
          </a:prstGeom>
        </p:spPr>
      </p:pic>
      <p:pic>
        <p:nvPicPr>
          <p:cNvPr id="5" name="Picture 4">
            <a:extLst>
              <a:ext uri="{FF2B5EF4-FFF2-40B4-BE49-F238E27FC236}">
                <a16:creationId xmlns:a16="http://schemas.microsoft.com/office/drawing/2014/main" id="{38CF884B-1DEB-71D5-5E2E-D6BD4A30F170}"/>
              </a:ext>
            </a:extLst>
          </p:cNvPr>
          <p:cNvPicPr>
            <a:picLocks noChangeAspect="1"/>
          </p:cNvPicPr>
          <p:nvPr/>
        </p:nvPicPr>
        <p:blipFill>
          <a:blip r:embed="rId5"/>
          <a:stretch>
            <a:fillRect/>
          </a:stretch>
        </p:blipFill>
        <p:spPr>
          <a:xfrm>
            <a:off x="5671203" y="1661115"/>
            <a:ext cx="30483" cy="4432176"/>
          </a:xfrm>
          <a:prstGeom prst="rect">
            <a:avLst/>
          </a:prstGeom>
        </p:spPr>
      </p:pic>
      <p:sp>
        <p:nvSpPr>
          <p:cNvPr id="6" name="Slide Number Placeholder 5">
            <a:extLst>
              <a:ext uri="{FF2B5EF4-FFF2-40B4-BE49-F238E27FC236}">
                <a16:creationId xmlns:a16="http://schemas.microsoft.com/office/drawing/2014/main" id="{06508967-CB44-1950-3234-B75E6A61B974}"/>
              </a:ext>
            </a:extLst>
          </p:cNvPr>
          <p:cNvSpPr>
            <a:spLocks noGrp="1"/>
          </p:cNvSpPr>
          <p:nvPr>
            <p:ph type="sldNum" sz="quarter" idx="12"/>
          </p:nvPr>
        </p:nvSpPr>
        <p:spPr/>
        <p:txBody>
          <a:bodyPr/>
          <a:lstStyle/>
          <a:p>
            <a:fld id="{28E6F07D-F62F-4C3B-A21E-2367E9A39921}" type="slidenum">
              <a:rPr lang="en-US" smtClean="0"/>
              <a:t>17</a:t>
            </a:fld>
            <a:endParaRPr lang="en-US" dirty="0"/>
          </a:p>
        </p:txBody>
      </p:sp>
    </p:spTree>
    <p:extLst>
      <p:ext uri="{BB962C8B-B14F-4D97-AF65-F5344CB8AC3E}">
        <p14:creationId xmlns:p14="http://schemas.microsoft.com/office/powerpoint/2010/main" val="1154234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909E6-AE08-7603-6C88-DBFAE6E12513}"/>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EF992B23-E33F-959E-B5B7-5111B5825F2C}"/>
              </a:ext>
            </a:extLst>
          </p:cNvPr>
          <p:cNvSpPr txBox="1"/>
          <p:nvPr/>
        </p:nvSpPr>
        <p:spPr>
          <a:xfrm>
            <a:off x="510769" y="1235258"/>
            <a:ext cx="10627939" cy="4387483"/>
          </a:xfrm>
          <a:prstGeom prst="rect">
            <a:avLst/>
          </a:prstGeom>
          <a:noFill/>
        </p:spPr>
        <p:txBody>
          <a:bodyPr wrap="square" lIns="91440" tIns="45720" rIns="91440" bIns="45720" rtlCol="0" anchor="t">
            <a:spAutoFit/>
          </a:bodyPr>
          <a:lstStyle/>
          <a:p>
            <a:pPr algn="ctr"/>
            <a:r>
              <a:rPr lang="en-US" sz="2800" b="1" dirty="0">
                <a:solidFill>
                  <a:srgbClr val="000000"/>
                </a:solidFill>
                <a:latin typeface="Calibri"/>
                <a:ea typeface="+mn-lt"/>
                <a:cs typeface="+mn-lt"/>
              </a:rPr>
              <a:t>GRADES 6-8:</a:t>
            </a:r>
            <a:endParaRPr lang="en-US" sz="2000" dirty="0"/>
          </a:p>
          <a:p>
            <a:endParaRPr lang="en-US" sz="3200" dirty="0">
              <a:ea typeface="Calibri"/>
              <a:cs typeface="Calibri"/>
            </a:endParaRPr>
          </a:p>
          <a:p>
            <a:r>
              <a:rPr lang="en-US" sz="3200" dirty="0">
                <a:solidFill>
                  <a:srgbClr val="000000"/>
                </a:solidFill>
                <a:latin typeface="Calibri" panose="020F0502020204030204"/>
                <a:ea typeface="Calibri"/>
                <a:cs typeface="Calibri"/>
              </a:rPr>
              <a:t>The 120-minute math block designed to integrate:</a:t>
            </a:r>
          </a:p>
          <a:p>
            <a:pPr marL="457200" indent="-457200">
              <a:lnSpc>
                <a:spcPct val="150000"/>
              </a:lnSpc>
              <a:buFont typeface="Wingdings" panose="05000000000000000000" pitchFamily="2" charset="2"/>
              <a:buChar char="q"/>
            </a:pPr>
            <a:r>
              <a:rPr lang="en-US" sz="3200" dirty="0">
                <a:ea typeface="Calibri"/>
                <a:cs typeface="Calibri"/>
              </a:rPr>
              <a:t>Conceptual understanding</a:t>
            </a:r>
            <a:endParaRPr lang="en-US" dirty="0"/>
          </a:p>
          <a:p>
            <a:pPr marL="457200" indent="-457200">
              <a:lnSpc>
                <a:spcPct val="150000"/>
              </a:lnSpc>
              <a:buFont typeface="Wingdings" panose="05000000000000000000" pitchFamily="2" charset="2"/>
              <a:buChar char="q"/>
            </a:pPr>
            <a:r>
              <a:rPr lang="en-US" sz="3200" dirty="0">
                <a:ea typeface="Calibri"/>
                <a:cs typeface="Calibri"/>
              </a:rPr>
              <a:t>Procedural fluency</a:t>
            </a:r>
            <a:endParaRPr lang="en-US" dirty="0"/>
          </a:p>
          <a:p>
            <a:pPr marL="457200" indent="-457200">
              <a:lnSpc>
                <a:spcPct val="150000"/>
              </a:lnSpc>
              <a:buFont typeface="Wingdings" panose="05000000000000000000" pitchFamily="2" charset="2"/>
              <a:buChar char="q"/>
            </a:pPr>
            <a:r>
              <a:rPr lang="en-US" sz="3200" dirty="0">
                <a:ea typeface="Calibri"/>
                <a:cs typeface="Calibri"/>
              </a:rPr>
              <a:t>Personalized learning</a:t>
            </a:r>
            <a:endParaRPr lang="en-US" dirty="0"/>
          </a:p>
          <a:p>
            <a:pPr marL="457200" indent="-457200">
              <a:lnSpc>
                <a:spcPct val="150000"/>
              </a:lnSpc>
              <a:buFont typeface="Wingdings" panose="05000000000000000000" pitchFamily="2" charset="2"/>
              <a:buChar char="q"/>
            </a:pPr>
            <a:r>
              <a:rPr lang="en-US" sz="3200" dirty="0">
                <a:ea typeface="Calibri"/>
                <a:cs typeface="Calibri"/>
              </a:rPr>
              <a:t>Student reflection and engagement</a:t>
            </a:r>
            <a:endParaRPr lang="en-US" sz="1400" dirty="0">
              <a:solidFill>
                <a:srgbClr val="424242"/>
              </a:solidFill>
              <a:latin typeface="Georgia Pro"/>
              <a:ea typeface="Calibri"/>
              <a:cs typeface="Calibri"/>
            </a:endParaRPr>
          </a:p>
        </p:txBody>
      </p:sp>
      <p:sp>
        <p:nvSpPr>
          <p:cNvPr id="3" name="Rectangle 2">
            <a:extLst>
              <a:ext uri="{FF2B5EF4-FFF2-40B4-BE49-F238E27FC236}">
                <a16:creationId xmlns:a16="http://schemas.microsoft.com/office/drawing/2014/main" id="{4A99F4EA-D011-EEF6-175E-57EA2B72D8D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47AF5F4-B256-D37A-C472-A64D06F1799D}"/>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MIDDLE GRADES MATHEMATICS</a:t>
            </a:r>
            <a:endParaRPr lang="en-US" sz="4400" dirty="0">
              <a:solidFill>
                <a:schemeClr val="bg1"/>
              </a:solidFill>
              <a:effectLst>
                <a:outerShdw blurRad="38100" dist="38100" dir="2700000" algn="tl">
                  <a:srgbClr val="000000">
                    <a:alpha val="43137"/>
                  </a:srgbClr>
                </a:outerShdw>
              </a:effectLst>
              <a:latin typeface="Trade Gothic Next HvyCd"/>
              <a:ea typeface="Calibri"/>
              <a:cs typeface="Calibri"/>
            </a:endParaRPr>
          </a:p>
        </p:txBody>
      </p:sp>
      <p:pic>
        <p:nvPicPr>
          <p:cNvPr id="11" name="Picture 10">
            <a:extLst>
              <a:ext uri="{FF2B5EF4-FFF2-40B4-BE49-F238E27FC236}">
                <a16:creationId xmlns:a16="http://schemas.microsoft.com/office/drawing/2014/main" id="{5F645590-59C1-60D6-0DF5-EEA8EFC044C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7D05C38-2B85-2FDB-DDBF-591194B52047}"/>
              </a:ext>
            </a:extLst>
          </p:cNvPr>
          <p:cNvSpPr>
            <a:spLocks noGrp="1"/>
          </p:cNvSpPr>
          <p:nvPr>
            <p:ph type="sldNum" sz="quarter" idx="12"/>
          </p:nvPr>
        </p:nvSpPr>
        <p:spPr/>
        <p:txBody>
          <a:bodyPr/>
          <a:lstStyle/>
          <a:p>
            <a:fld id="{28E6F07D-F62F-4C3B-A21E-2367E9A39921}" type="slidenum">
              <a:rPr lang="en-US" smtClean="0"/>
              <a:t>18</a:t>
            </a:fld>
            <a:endParaRPr lang="en-US" dirty="0"/>
          </a:p>
        </p:txBody>
      </p:sp>
    </p:spTree>
    <p:extLst>
      <p:ext uri="{BB962C8B-B14F-4D97-AF65-F5344CB8AC3E}">
        <p14:creationId xmlns:p14="http://schemas.microsoft.com/office/powerpoint/2010/main" val="1601496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E032-66C6-8C24-420B-D7AF251D28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9FEB579-6763-B2FE-C703-FAABB4F7CA4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CBAF267-630D-CDE9-BF48-7C5A6531E3FD}"/>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MIDDLE GRADES MATHEMATICS</a:t>
            </a:r>
            <a:endParaRPr lang="en-US" sz="4400" dirty="0">
              <a:solidFill>
                <a:schemeClr val="bg1"/>
              </a:solidFill>
              <a:effectLst>
                <a:outerShdw blurRad="38100" dist="38100" dir="2700000" algn="tl">
                  <a:srgbClr val="000000">
                    <a:alpha val="43137"/>
                  </a:srgbClr>
                </a:outerShdw>
              </a:effectLst>
              <a:latin typeface="Trade Gothic Next HvyCd"/>
              <a:ea typeface="Calibri"/>
              <a:cs typeface="Calibri"/>
            </a:endParaRPr>
          </a:p>
        </p:txBody>
      </p:sp>
      <p:pic>
        <p:nvPicPr>
          <p:cNvPr id="11" name="Picture 10">
            <a:extLst>
              <a:ext uri="{FF2B5EF4-FFF2-40B4-BE49-F238E27FC236}">
                <a16:creationId xmlns:a16="http://schemas.microsoft.com/office/drawing/2014/main" id="{5877D6E8-C98C-277F-2841-E52B4E363637}"/>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Table 3">
            <a:extLst>
              <a:ext uri="{FF2B5EF4-FFF2-40B4-BE49-F238E27FC236}">
                <a16:creationId xmlns:a16="http://schemas.microsoft.com/office/drawing/2014/main" id="{B99E4E7C-9FCD-DC5D-7A36-9E8CAA55AADF}"/>
              </a:ext>
            </a:extLst>
          </p:cNvPr>
          <p:cNvGraphicFramePr>
            <a:graphicFrameLocks noGrp="1"/>
          </p:cNvGraphicFramePr>
          <p:nvPr>
            <p:extLst>
              <p:ext uri="{D42A27DB-BD31-4B8C-83A1-F6EECF244321}">
                <p14:modId xmlns:p14="http://schemas.microsoft.com/office/powerpoint/2010/main" val="1488301097"/>
              </p:ext>
            </p:extLst>
          </p:nvPr>
        </p:nvGraphicFramePr>
        <p:xfrm>
          <a:off x="330367" y="1056242"/>
          <a:ext cx="11531265" cy="5021580"/>
        </p:xfrm>
        <a:graphic>
          <a:graphicData uri="http://schemas.openxmlformats.org/drawingml/2006/table">
            <a:tbl>
              <a:tblPr firstRow="1" bandRow="1">
                <a:tableStyleId>{5C22544A-7EE6-4342-B048-85BDC9FD1C3A}</a:tableStyleId>
              </a:tblPr>
              <a:tblGrid>
                <a:gridCol w="1179256">
                  <a:extLst>
                    <a:ext uri="{9D8B030D-6E8A-4147-A177-3AD203B41FA5}">
                      <a16:colId xmlns:a16="http://schemas.microsoft.com/office/drawing/2014/main" val="1236915043"/>
                    </a:ext>
                  </a:extLst>
                </a:gridCol>
                <a:gridCol w="3253296">
                  <a:extLst>
                    <a:ext uri="{9D8B030D-6E8A-4147-A177-3AD203B41FA5}">
                      <a16:colId xmlns:a16="http://schemas.microsoft.com/office/drawing/2014/main" val="1165905253"/>
                    </a:ext>
                  </a:extLst>
                </a:gridCol>
                <a:gridCol w="7098713">
                  <a:extLst>
                    <a:ext uri="{9D8B030D-6E8A-4147-A177-3AD203B41FA5}">
                      <a16:colId xmlns:a16="http://schemas.microsoft.com/office/drawing/2014/main" val="606040949"/>
                    </a:ext>
                  </a:extLst>
                </a:gridCol>
              </a:tblGrid>
              <a:tr h="370840">
                <a:tc>
                  <a:txBody>
                    <a:bodyPr/>
                    <a:lstStyle/>
                    <a:p>
                      <a:pPr algn="l" fontAlgn="t"/>
                      <a:r>
                        <a:rPr lang="en-US" b="1" dirty="0">
                          <a:effectLst/>
                        </a:rPr>
                        <a:t>Time</a:t>
                      </a:r>
                      <a:endParaRPr lang="en-US" b="0" dirty="0">
                        <a:effectLst/>
                      </a:endParaRPr>
                    </a:p>
                  </a:txBody>
                  <a:tcPr marR="60960" marT="60960" marB="53340"/>
                </a:tc>
                <a:tc>
                  <a:txBody>
                    <a:bodyPr/>
                    <a:lstStyle/>
                    <a:p>
                      <a:pPr algn="l" fontAlgn="t"/>
                      <a:r>
                        <a:rPr lang="en-US" b="1" dirty="0">
                          <a:effectLst/>
                        </a:rPr>
                        <a:t>Component</a:t>
                      </a:r>
                      <a:endParaRPr lang="en-US" b="0" dirty="0">
                        <a:effectLst/>
                      </a:endParaRPr>
                    </a:p>
                  </a:txBody>
                  <a:tcPr marR="60960" marT="60960" marB="53340"/>
                </a:tc>
                <a:tc>
                  <a:txBody>
                    <a:bodyPr/>
                    <a:lstStyle/>
                    <a:p>
                      <a:pPr algn="l" fontAlgn="t"/>
                      <a:r>
                        <a:rPr lang="en-US" b="1" dirty="0">
                          <a:effectLst/>
                        </a:rPr>
                        <a:t>Purpose &amp; Activities</a:t>
                      </a:r>
                      <a:endParaRPr lang="en-US" b="0" dirty="0">
                        <a:effectLst/>
                      </a:endParaRPr>
                    </a:p>
                  </a:txBody>
                  <a:tcPr marR="60960" marT="60960" marB="53340"/>
                </a:tc>
                <a:extLst>
                  <a:ext uri="{0D108BD9-81ED-4DB2-BD59-A6C34878D82A}">
                    <a16:rowId xmlns:a16="http://schemas.microsoft.com/office/drawing/2014/main" val="795873178"/>
                  </a:ext>
                </a:extLst>
              </a:tr>
              <a:tr h="370840">
                <a:tc>
                  <a:txBody>
                    <a:bodyPr/>
                    <a:lstStyle/>
                    <a:p>
                      <a:pPr algn="l" fontAlgn="t"/>
                      <a:r>
                        <a:rPr lang="en-US" b="1" dirty="0">
                          <a:effectLst/>
                        </a:rPr>
                        <a:t>10 min</a:t>
                      </a:r>
                      <a:endParaRPr lang="en-US" dirty="0">
                        <a:effectLst/>
                      </a:endParaRPr>
                    </a:p>
                  </a:txBody>
                  <a:tcPr marR="60960" marT="60960" marB="53340"/>
                </a:tc>
                <a:tc>
                  <a:txBody>
                    <a:bodyPr/>
                    <a:lstStyle/>
                    <a:p>
                      <a:pPr algn="l" fontAlgn="t"/>
                      <a:r>
                        <a:rPr lang="en-US" b="1" dirty="0">
                          <a:effectLst/>
                        </a:rPr>
                        <a:t>Math Talk / Math Drills</a:t>
                      </a:r>
                      <a:endParaRPr lang="en-US" dirty="0">
                        <a:effectLst/>
                      </a:endParaRPr>
                    </a:p>
                  </a:txBody>
                  <a:tcPr marR="60960" marT="60960" marB="53340"/>
                </a:tc>
                <a:tc>
                  <a:txBody>
                    <a:bodyPr/>
                    <a:lstStyle/>
                    <a:p>
                      <a:pPr algn="l" fontAlgn="t"/>
                      <a:r>
                        <a:rPr lang="en-US" dirty="0">
                          <a:effectLst/>
                        </a:rPr>
                        <a:t>Warm-up to build number sense, mental math fluency, and mathematical discourse.</a:t>
                      </a:r>
                    </a:p>
                  </a:txBody>
                  <a:tcPr marR="60960" marT="60960" marB="53340"/>
                </a:tc>
                <a:extLst>
                  <a:ext uri="{0D108BD9-81ED-4DB2-BD59-A6C34878D82A}">
                    <a16:rowId xmlns:a16="http://schemas.microsoft.com/office/drawing/2014/main" val="877430441"/>
                  </a:ext>
                </a:extLst>
              </a:tr>
              <a:tr h="370840">
                <a:tc>
                  <a:txBody>
                    <a:bodyPr/>
                    <a:lstStyle/>
                    <a:p>
                      <a:pPr algn="l" fontAlgn="t"/>
                      <a:r>
                        <a:rPr lang="en-US" b="1" dirty="0">
                          <a:effectLst/>
                        </a:rPr>
                        <a:t>5-15 min</a:t>
                      </a:r>
                      <a:endParaRPr lang="en-US" dirty="0">
                        <a:effectLst/>
                      </a:endParaRPr>
                    </a:p>
                  </a:txBody>
                  <a:tcPr marR="60960" marT="60960" marB="53340"/>
                </a:tc>
                <a:tc>
                  <a:txBody>
                    <a:bodyPr/>
                    <a:lstStyle/>
                    <a:p>
                      <a:pPr algn="l" fontAlgn="t"/>
                      <a:r>
                        <a:rPr lang="en-US" b="1" dirty="0">
                          <a:effectLst/>
                        </a:rPr>
                        <a:t>Activating Prior Knowledge</a:t>
                      </a:r>
                      <a:endParaRPr lang="en-US" dirty="0">
                        <a:effectLst/>
                      </a:endParaRPr>
                    </a:p>
                  </a:txBody>
                  <a:tcPr marR="60960" marT="60960" marB="53340"/>
                </a:tc>
                <a:tc>
                  <a:txBody>
                    <a:bodyPr/>
                    <a:lstStyle/>
                    <a:p>
                      <a:pPr algn="l" fontAlgn="t"/>
                      <a:r>
                        <a:rPr lang="en-US" dirty="0">
                          <a:effectLst/>
                        </a:rPr>
                        <a:t>Engaging tasks, games, or collaborative activities that connect to students’ existing understanding and prepare them for new learning.</a:t>
                      </a:r>
                    </a:p>
                  </a:txBody>
                  <a:tcPr marR="60960" marT="60960" marB="53340"/>
                </a:tc>
                <a:extLst>
                  <a:ext uri="{0D108BD9-81ED-4DB2-BD59-A6C34878D82A}">
                    <a16:rowId xmlns:a16="http://schemas.microsoft.com/office/drawing/2014/main" val="3789452027"/>
                  </a:ext>
                </a:extLst>
              </a:tr>
              <a:tr h="370840">
                <a:tc>
                  <a:txBody>
                    <a:bodyPr/>
                    <a:lstStyle/>
                    <a:p>
                      <a:pPr algn="l" fontAlgn="t"/>
                      <a:r>
                        <a:rPr lang="en-US" b="1" dirty="0">
                          <a:effectLst/>
                        </a:rPr>
                        <a:t>15-25 min</a:t>
                      </a:r>
                      <a:endParaRPr lang="en-US" dirty="0">
                        <a:effectLst/>
                      </a:endParaRPr>
                    </a:p>
                  </a:txBody>
                  <a:tcPr marR="60960" marT="60960" marB="53340"/>
                </a:tc>
                <a:tc>
                  <a:txBody>
                    <a:bodyPr/>
                    <a:lstStyle/>
                    <a:p>
                      <a:pPr algn="l" fontAlgn="t"/>
                      <a:r>
                        <a:rPr lang="en-US" b="1" dirty="0">
                          <a:effectLst/>
                        </a:rPr>
                        <a:t>Guided Instruction</a:t>
                      </a:r>
                      <a:endParaRPr lang="en-US" dirty="0">
                        <a:effectLst/>
                      </a:endParaRPr>
                    </a:p>
                  </a:txBody>
                  <a:tcPr marR="60960" marT="60960" marB="53340"/>
                </a:tc>
                <a:tc>
                  <a:txBody>
                    <a:bodyPr/>
                    <a:lstStyle/>
                    <a:p>
                      <a:pPr algn="l" fontAlgn="t"/>
                      <a:r>
                        <a:rPr lang="en-US" dirty="0">
                          <a:effectLst/>
                        </a:rPr>
                        <a:t>Teacher-led instruction using visual models, manipulatives, and scaffolding to develop conceptual understanding.</a:t>
                      </a:r>
                    </a:p>
                  </a:txBody>
                  <a:tcPr marR="60960" marT="60960" marB="53340"/>
                </a:tc>
                <a:extLst>
                  <a:ext uri="{0D108BD9-81ED-4DB2-BD59-A6C34878D82A}">
                    <a16:rowId xmlns:a16="http://schemas.microsoft.com/office/drawing/2014/main" val="3468406512"/>
                  </a:ext>
                </a:extLst>
              </a:tr>
              <a:tr h="370840">
                <a:tc>
                  <a:txBody>
                    <a:bodyPr/>
                    <a:lstStyle/>
                    <a:p>
                      <a:pPr algn="l" fontAlgn="t"/>
                      <a:r>
                        <a:rPr lang="en-US" b="1" dirty="0">
                          <a:effectLst/>
                        </a:rPr>
                        <a:t>20-25 min</a:t>
                      </a:r>
                      <a:endParaRPr lang="en-US" dirty="0">
                        <a:effectLst/>
                      </a:endParaRPr>
                    </a:p>
                  </a:txBody>
                  <a:tcPr marR="60960" marT="60960" marB="53340"/>
                </a:tc>
                <a:tc>
                  <a:txBody>
                    <a:bodyPr/>
                    <a:lstStyle/>
                    <a:p>
                      <a:pPr algn="l" fontAlgn="t"/>
                      <a:r>
                        <a:rPr lang="en-US" b="1" dirty="0">
                          <a:effectLst/>
                        </a:rPr>
                        <a:t>Personalized Fluency &amp; Close-Reading Support</a:t>
                      </a:r>
                      <a:endParaRPr lang="en-US" dirty="0">
                        <a:effectLst/>
                      </a:endParaRPr>
                    </a:p>
                  </a:txBody>
                  <a:tcPr marR="60960" marT="60960" marB="53340"/>
                </a:tc>
                <a:tc>
                  <a:txBody>
                    <a:bodyPr/>
                    <a:lstStyle/>
                    <a:p>
                      <a:pPr algn="l" fontAlgn="t"/>
                      <a:r>
                        <a:rPr lang="en-US" dirty="0">
                          <a:effectLst/>
                        </a:rPr>
                        <a:t>Targeted small-group or individual instruction focused on math vocabulary, comprehension, and procedural fluency. </a:t>
                      </a:r>
                    </a:p>
                  </a:txBody>
                  <a:tcPr marR="60960" marT="60960" marB="53340"/>
                </a:tc>
                <a:extLst>
                  <a:ext uri="{0D108BD9-81ED-4DB2-BD59-A6C34878D82A}">
                    <a16:rowId xmlns:a16="http://schemas.microsoft.com/office/drawing/2014/main" val="2252791616"/>
                  </a:ext>
                </a:extLst>
              </a:tr>
              <a:tr h="370840">
                <a:tc>
                  <a:txBody>
                    <a:bodyPr/>
                    <a:lstStyle/>
                    <a:p>
                      <a:pPr algn="l" fontAlgn="t"/>
                      <a:r>
                        <a:rPr lang="en-US" b="1" dirty="0">
                          <a:effectLst/>
                        </a:rPr>
                        <a:t>20-35 min</a:t>
                      </a:r>
                      <a:endParaRPr lang="en-US" dirty="0">
                        <a:effectLst/>
                      </a:endParaRPr>
                    </a:p>
                  </a:txBody>
                  <a:tcPr marR="60960" marT="60960" marB="53340"/>
                </a:tc>
                <a:tc>
                  <a:txBody>
                    <a:bodyPr/>
                    <a:lstStyle/>
                    <a:p>
                      <a:pPr algn="l" fontAlgn="t"/>
                      <a:r>
                        <a:rPr lang="en-US" b="1" dirty="0">
                          <a:effectLst/>
                        </a:rPr>
                        <a:t>Independent Practice</a:t>
                      </a:r>
                      <a:endParaRPr lang="en-US" dirty="0">
                        <a:effectLst/>
                      </a:endParaRPr>
                    </a:p>
                  </a:txBody>
                  <a:tcPr marR="60960" marT="60960" marB="53340"/>
                </a:tc>
                <a:tc>
                  <a:txBody>
                    <a:bodyPr/>
                    <a:lstStyle/>
                    <a:p>
                      <a:pPr algn="l" fontAlgn="t"/>
                      <a:r>
                        <a:rPr lang="en-US" dirty="0">
                          <a:effectLst/>
                        </a:rPr>
                        <a:t>Students apply learning through differentiated tasks, problem-solving, and real-world applications.</a:t>
                      </a:r>
                    </a:p>
                  </a:txBody>
                  <a:tcPr marR="60960" marT="60960" marB="53340"/>
                </a:tc>
                <a:extLst>
                  <a:ext uri="{0D108BD9-81ED-4DB2-BD59-A6C34878D82A}">
                    <a16:rowId xmlns:a16="http://schemas.microsoft.com/office/drawing/2014/main" val="739071664"/>
                  </a:ext>
                </a:extLst>
              </a:tr>
              <a:tr h="370840">
                <a:tc>
                  <a:txBody>
                    <a:bodyPr/>
                    <a:lstStyle/>
                    <a:p>
                      <a:pPr algn="l" fontAlgn="t"/>
                      <a:r>
                        <a:rPr lang="en-US" b="1" dirty="0">
                          <a:effectLst/>
                        </a:rPr>
                        <a:t>15-20 min</a:t>
                      </a:r>
                      <a:endParaRPr lang="en-US" dirty="0">
                        <a:effectLst/>
                      </a:endParaRPr>
                    </a:p>
                  </a:txBody>
                  <a:tcPr marR="60960" marT="60960" marB="53340"/>
                </a:tc>
                <a:tc>
                  <a:txBody>
                    <a:bodyPr/>
                    <a:lstStyle/>
                    <a:p>
                      <a:pPr algn="l" fontAlgn="t"/>
                      <a:r>
                        <a:rPr lang="en-US" b="1" dirty="0">
                          <a:effectLst/>
                        </a:rPr>
                        <a:t>Digital Personalized Learning</a:t>
                      </a:r>
                      <a:endParaRPr lang="en-US" dirty="0">
                        <a:effectLst/>
                      </a:endParaRPr>
                    </a:p>
                  </a:txBody>
                  <a:tcPr marR="60960" marT="60960" marB="53340"/>
                </a:tc>
                <a:tc>
                  <a:txBody>
                    <a:bodyPr/>
                    <a:lstStyle/>
                    <a:p>
                      <a:pPr algn="l" fontAlgn="t"/>
                      <a:r>
                        <a:rPr lang="en-US" dirty="0">
                          <a:effectLst/>
                        </a:rPr>
                        <a:t>Use of platforms like i-Ready or Math Nation to reinforce skills and provide adaptive practice.</a:t>
                      </a:r>
                    </a:p>
                  </a:txBody>
                  <a:tcPr marR="60960" marT="60960" marB="53340"/>
                </a:tc>
                <a:extLst>
                  <a:ext uri="{0D108BD9-81ED-4DB2-BD59-A6C34878D82A}">
                    <a16:rowId xmlns:a16="http://schemas.microsoft.com/office/drawing/2014/main" val="2428916309"/>
                  </a:ext>
                </a:extLst>
              </a:tr>
              <a:tr h="370840">
                <a:tc>
                  <a:txBody>
                    <a:bodyPr/>
                    <a:lstStyle/>
                    <a:p>
                      <a:pPr algn="l" fontAlgn="t"/>
                      <a:r>
                        <a:rPr lang="en-US" b="1" dirty="0">
                          <a:effectLst/>
                        </a:rPr>
                        <a:t>15 min</a:t>
                      </a:r>
                      <a:endParaRPr lang="en-US" dirty="0">
                        <a:effectLst/>
                      </a:endParaRPr>
                    </a:p>
                  </a:txBody>
                  <a:tcPr marR="60960" marT="60960"/>
                </a:tc>
                <a:tc>
                  <a:txBody>
                    <a:bodyPr/>
                    <a:lstStyle/>
                    <a:p>
                      <a:pPr algn="l" fontAlgn="t"/>
                      <a:r>
                        <a:rPr lang="en-US" b="1" dirty="0">
                          <a:effectLst/>
                        </a:rPr>
                        <a:t>Closure &amp; Reflection</a:t>
                      </a:r>
                      <a:endParaRPr lang="en-US" dirty="0">
                        <a:effectLst/>
                      </a:endParaRPr>
                    </a:p>
                  </a:txBody>
                  <a:tcPr marR="60960" marT="60960"/>
                </a:tc>
                <a:tc>
                  <a:txBody>
                    <a:bodyPr/>
                    <a:lstStyle/>
                    <a:p>
                      <a:pPr algn="l" fontAlgn="t"/>
                      <a:r>
                        <a:rPr lang="en-US" dirty="0">
                          <a:effectLst/>
                        </a:rPr>
                        <a:t>Students summarize key takeaways, reflect on their learning, and set goals for improvement.</a:t>
                      </a:r>
                    </a:p>
                  </a:txBody>
                  <a:tcPr marR="60960" marT="60960"/>
                </a:tc>
                <a:extLst>
                  <a:ext uri="{0D108BD9-81ED-4DB2-BD59-A6C34878D82A}">
                    <a16:rowId xmlns:a16="http://schemas.microsoft.com/office/drawing/2014/main" val="3176474482"/>
                  </a:ext>
                </a:extLst>
              </a:tr>
            </a:tbl>
          </a:graphicData>
        </a:graphic>
      </p:graphicFrame>
      <p:sp>
        <p:nvSpPr>
          <p:cNvPr id="5" name="Slide Number Placeholder 4">
            <a:extLst>
              <a:ext uri="{FF2B5EF4-FFF2-40B4-BE49-F238E27FC236}">
                <a16:creationId xmlns:a16="http://schemas.microsoft.com/office/drawing/2014/main" id="{C27CFAEA-5F00-1731-A780-622952A5E0FE}"/>
              </a:ext>
            </a:extLst>
          </p:cNvPr>
          <p:cNvSpPr>
            <a:spLocks noGrp="1"/>
          </p:cNvSpPr>
          <p:nvPr>
            <p:ph type="sldNum" sz="quarter" idx="12"/>
          </p:nvPr>
        </p:nvSpPr>
        <p:spPr/>
        <p:txBody>
          <a:bodyPr/>
          <a:lstStyle/>
          <a:p>
            <a:fld id="{28E6F07D-F62F-4C3B-A21E-2367E9A39921}" type="slidenum">
              <a:rPr lang="en-US" smtClean="0"/>
              <a:t>19</a:t>
            </a:fld>
            <a:endParaRPr lang="en-US" dirty="0"/>
          </a:p>
        </p:txBody>
      </p:sp>
    </p:spTree>
    <p:extLst>
      <p:ext uri="{BB962C8B-B14F-4D97-AF65-F5344CB8AC3E}">
        <p14:creationId xmlns:p14="http://schemas.microsoft.com/office/powerpoint/2010/main" val="3040467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3C0D2-F672-F173-9795-F014E480FAB0}"/>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228E6C37-E9DF-7461-7D63-2D6B46D0B74C}"/>
              </a:ext>
            </a:extLst>
          </p:cNvPr>
          <p:cNvGraphicFramePr>
            <a:graphicFrameLocks/>
          </p:cNvGraphicFramePr>
          <p:nvPr>
            <p:extLst>
              <p:ext uri="{D42A27DB-BD31-4B8C-83A1-F6EECF244321}">
                <p14:modId xmlns:p14="http://schemas.microsoft.com/office/powerpoint/2010/main" val="1906587200"/>
              </p:ext>
            </p:extLst>
          </p:nvPr>
        </p:nvGraphicFramePr>
        <p:xfrm>
          <a:off x="1544128" y="1334348"/>
          <a:ext cx="6370397" cy="388326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95C3EBAF-4C11-89FD-4C2B-A6D30B961D78}"/>
              </a:ext>
            </a:extLst>
          </p:cNvPr>
          <p:cNvSpPr txBox="1"/>
          <p:nvPr/>
        </p:nvSpPr>
        <p:spPr>
          <a:xfrm>
            <a:off x="8241319" y="1365959"/>
            <a:ext cx="3500431" cy="4862870"/>
          </a:xfrm>
          <a:prstGeom prst="rect">
            <a:avLst/>
          </a:prstGeom>
          <a:noFill/>
        </p:spPr>
        <p:txBody>
          <a:bodyPr wrap="square" lIns="91440" tIns="45720" rIns="91440" bIns="45720" rtlCol="0" anchor="t">
            <a:spAutoFit/>
          </a:bodyPr>
          <a:lstStyle/>
          <a:p>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Across all grade levels, students demonstrated growth toward higher performance categories following the summer camp.</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In </a:t>
            </a:r>
            <a:r>
              <a:rPr lang="en-US" b="1" dirty="0">
                <a:solidFill>
                  <a:srgbClr val="424242"/>
                </a:solidFill>
                <a:latin typeface="Calibri" panose="020F0502020204030204" pitchFamily="34" charset="0"/>
                <a:ea typeface="Calibri" panose="020F0502020204030204" pitchFamily="34" charset="0"/>
                <a:cs typeface="Calibri" panose="020F0502020204030204" pitchFamily="34" charset="0"/>
              </a:rPr>
              <a:t>6th grade</a:t>
            </a: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 the percentage of students approaching or on target increased from 3% to 24%.</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In </a:t>
            </a:r>
            <a:r>
              <a:rPr lang="en-US" b="1" dirty="0">
                <a:solidFill>
                  <a:srgbClr val="424242"/>
                </a:solidFill>
                <a:latin typeface="Calibri" panose="020F0502020204030204" pitchFamily="34" charset="0"/>
                <a:ea typeface="Calibri" panose="020F0502020204030204" pitchFamily="34" charset="0"/>
                <a:cs typeface="Calibri" panose="020F0502020204030204" pitchFamily="34" charset="0"/>
              </a:rPr>
              <a:t>7th grade</a:t>
            </a: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 the percentage of students approaching or on target increased from 0% to 21%.</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In </a:t>
            </a:r>
            <a:r>
              <a:rPr lang="en-US" b="1" dirty="0">
                <a:solidFill>
                  <a:srgbClr val="424242"/>
                </a:solidFill>
                <a:latin typeface="Calibri" panose="020F0502020204030204" pitchFamily="34" charset="0"/>
                <a:ea typeface="Calibri" panose="020F0502020204030204" pitchFamily="34" charset="0"/>
                <a:cs typeface="Calibri" panose="020F0502020204030204" pitchFamily="34" charset="0"/>
              </a:rPr>
              <a:t>8th grade</a:t>
            </a:r>
            <a:r>
              <a:rPr lang="en-US" dirty="0">
                <a:solidFill>
                  <a:srgbClr val="424242"/>
                </a:solidFill>
                <a:latin typeface="Calibri" panose="020F0502020204030204" pitchFamily="34" charset="0"/>
                <a:ea typeface="Calibri" panose="020F0502020204030204" pitchFamily="34" charset="0"/>
                <a:cs typeface="Calibri" panose="020F0502020204030204" pitchFamily="34" charset="0"/>
              </a:rPr>
              <a:t>, the percentage of students approaching or on target increased from 1% to 26%.</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sz="2200" dirty="0">
              <a:latin typeface="Georgia Pro"/>
              <a:cs typeface="Arial"/>
            </a:endParaRPr>
          </a:p>
        </p:txBody>
      </p:sp>
      <p:sp>
        <p:nvSpPr>
          <p:cNvPr id="3" name="Rectangle 2">
            <a:extLst>
              <a:ext uri="{FF2B5EF4-FFF2-40B4-BE49-F238E27FC236}">
                <a16:creationId xmlns:a16="http://schemas.microsoft.com/office/drawing/2014/main" id="{BFB1C680-C913-8FD0-72B7-9106221F9F2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72D3768-8AC9-0304-B985-5C62D3764AA0}"/>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MIDDLE GRADES MATHEMATICS DATA</a:t>
            </a:r>
            <a:endParaRPr lang="en-US" dirty="0"/>
          </a:p>
        </p:txBody>
      </p:sp>
      <p:pic>
        <p:nvPicPr>
          <p:cNvPr id="11" name="Picture 10">
            <a:extLst>
              <a:ext uri="{FF2B5EF4-FFF2-40B4-BE49-F238E27FC236}">
                <a16:creationId xmlns:a16="http://schemas.microsoft.com/office/drawing/2014/main" id="{0DDDD5C1-8DEA-1A4F-BA46-437A0708669F}"/>
              </a:ext>
            </a:extLst>
          </p:cNvPr>
          <p:cNvPicPr>
            <a:picLocks noChangeAspect="1"/>
          </p:cNvPicPr>
          <p:nvPr/>
        </p:nvPicPr>
        <p:blipFill>
          <a:blip r:embed="rId4"/>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2663CA9-3B0E-3B4C-A8E9-845E344F1172}"/>
              </a:ext>
            </a:extLst>
          </p:cNvPr>
          <p:cNvGraphicFramePr>
            <a:graphicFrameLocks noGrp="1"/>
          </p:cNvGraphicFramePr>
          <p:nvPr>
            <p:extLst>
              <p:ext uri="{D42A27DB-BD31-4B8C-83A1-F6EECF244321}">
                <p14:modId xmlns:p14="http://schemas.microsoft.com/office/powerpoint/2010/main" val="373540305"/>
              </p:ext>
            </p:extLst>
          </p:nvPr>
        </p:nvGraphicFramePr>
        <p:xfrm>
          <a:off x="121812" y="5280989"/>
          <a:ext cx="7702345" cy="1392385"/>
        </p:xfrm>
        <a:graphic>
          <a:graphicData uri="http://schemas.openxmlformats.org/drawingml/2006/table">
            <a:tbl>
              <a:tblPr>
                <a:tableStyleId>{5C22544A-7EE6-4342-B048-85BDC9FD1C3A}</a:tableStyleId>
              </a:tblPr>
              <a:tblGrid>
                <a:gridCol w="1810505">
                  <a:extLst>
                    <a:ext uri="{9D8B030D-6E8A-4147-A177-3AD203B41FA5}">
                      <a16:colId xmlns:a16="http://schemas.microsoft.com/office/drawing/2014/main" val="3904219347"/>
                    </a:ext>
                  </a:extLst>
                </a:gridCol>
                <a:gridCol w="1017917">
                  <a:extLst>
                    <a:ext uri="{9D8B030D-6E8A-4147-A177-3AD203B41FA5}">
                      <a16:colId xmlns:a16="http://schemas.microsoft.com/office/drawing/2014/main" val="1232136255"/>
                    </a:ext>
                  </a:extLst>
                </a:gridCol>
                <a:gridCol w="940279">
                  <a:extLst>
                    <a:ext uri="{9D8B030D-6E8A-4147-A177-3AD203B41FA5}">
                      <a16:colId xmlns:a16="http://schemas.microsoft.com/office/drawing/2014/main" val="3326995251"/>
                    </a:ext>
                  </a:extLst>
                </a:gridCol>
                <a:gridCol w="881858">
                  <a:extLst>
                    <a:ext uri="{9D8B030D-6E8A-4147-A177-3AD203B41FA5}">
                      <a16:colId xmlns:a16="http://schemas.microsoft.com/office/drawing/2014/main" val="391048726"/>
                    </a:ext>
                  </a:extLst>
                </a:gridCol>
                <a:gridCol w="1024580">
                  <a:extLst>
                    <a:ext uri="{9D8B030D-6E8A-4147-A177-3AD203B41FA5}">
                      <a16:colId xmlns:a16="http://schemas.microsoft.com/office/drawing/2014/main" val="3063640080"/>
                    </a:ext>
                  </a:extLst>
                </a:gridCol>
                <a:gridCol w="966158">
                  <a:extLst>
                    <a:ext uri="{9D8B030D-6E8A-4147-A177-3AD203B41FA5}">
                      <a16:colId xmlns:a16="http://schemas.microsoft.com/office/drawing/2014/main" val="145870038"/>
                    </a:ext>
                  </a:extLst>
                </a:gridCol>
                <a:gridCol w="1061048">
                  <a:extLst>
                    <a:ext uri="{9D8B030D-6E8A-4147-A177-3AD203B41FA5}">
                      <a16:colId xmlns:a16="http://schemas.microsoft.com/office/drawing/2014/main" val="1870978518"/>
                    </a:ext>
                  </a:extLst>
                </a:gridCol>
              </a:tblGrid>
              <a:tr h="278477">
                <a:tc>
                  <a:txBody>
                    <a:bodyPr/>
                    <a:lstStyle/>
                    <a:p>
                      <a:pPr algn="l" fontAlgn="b"/>
                      <a:endParaRPr lang="en-US" sz="1400" b="1" i="0" u="none" strike="noStrike" dirty="0">
                        <a:solidFill>
                          <a:srgbClr val="000000"/>
                        </a:solidFill>
                        <a:effectLst/>
                        <a:latin typeface="Aptos Narrow" panose="020B0004020202020204" pitchFamily="34" charset="0"/>
                      </a:endParaRPr>
                    </a:p>
                  </a:txBody>
                  <a:tcPr marL="9525" marR="9525" marT="9525" marB="0" anchor="b"/>
                </a:tc>
                <a:tc gridSpan="2">
                  <a:txBody>
                    <a:bodyPr/>
                    <a:lstStyle/>
                    <a:p>
                      <a:pPr algn="ctr" fontAlgn="b"/>
                      <a:r>
                        <a:rPr lang="en-US" sz="1400" b="1" u="none" strike="noStrike" dirty="0">
                          <a:effectLst/>
                        </a:rPr>
                        <a:t>6th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tc gridSpan="2">
                  <a:txBody>
                    <a:bodyPr/>
                    <a:lstStyle/>
                    <a:p>
                      <a:pPr algn="ctr" fontAlgn="b"/>
                      <a:r>
                        <a:rPr lang="en-US" sz="1400" b="1" u="none" strike="noStrike" dirty="0">
                          <a:effectLst/>
                        </a:rPr>
                        <a:t>7th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tc gridSpan="2">
                  <a:txBody>
                    <a:bodyPr/>
                    <a:lstStyle/>
                    <a:p>
                      <a:pPr algn="ctr" fontAlgn="b"/>
                      <a:r>
                        <a:rPr lang="en-US" sz="1400" b="1" u="none" strike="noStrike" dirty="0">
                          <a:effectLst/>
                        </a:rPr>
                        <a:t>8th grade</a:t>
                      </a:r>
                      <a:endParaRPr lang="en-US" sz="1400" b="1"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2696517947"/>
                  </a:ext>
                </a:extLst>
              </a:tr>
              <a:tr h="278477">
                <a:tc>
                  <a:txBody>
                    <a:bodyPr/>
                    <a:lstStyle/>
                    <a:p>
                      <a:pPr algn="l" fontAlgn="b"/>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Pretest</a:t>
                      </a:r>
                    </a:p>
                  </a:txBody>
                  <a:tcPr marL="9525" marR="9525" marT="9525" marB="0" anchor="b"/>
                </a:tc>
                <a:tc>
                  <a:txBody>
                    <a:bodyPr/>
                    <a:lstStyle/>
                    <a:p>
                      <a:pPr algn="ctr" fontAlgn="b"/>
                      <a:r>
                        <a:rPr lang="en-US" sz="1400" b="1" i="0" u="none" strike="noStrike" dirty="0">
                          <a:solidFill>
                            <a:srgbClr val="000000"/>
                          </a:solidFill>
                          <a:effectLst/>
                          <a:latin typeface="Aptos Narrow" panose="020B0004020202020204" pitchFamily="34" charset="0"/>
                        </a:rPr>
                        <a:t>Posttest</a:t>
                      </a:r>
                    </a:p>
                  </a:txBody>
                  <a:tcPr marL="9525" marR="9525" marT="9525" marB="0" anchor="b"/>
                </a:tc>
                <a:extLst>
                  <a:ext uri="{0D108BD9-81ED-4DB2-BD59-A6C34878D82A}">
                    <a16:rowId xmlns:a16="http://schemas.microsoft.com/office/drawing/2014/main" val="2745853005"/>
                  </a:ext>
                </a:extLst>
              </a:tr>
              <a:tr h="278477">
                <a:tc>
                  <a:txBody>
                    <a:bodyPr/>
                    <a:lstStyle/>
                    <a:p>
                      <a:pPr algn="l" fontAlgn="b"/>
                      <a:r>
                        <a:rPr lang="en-US" sz="1400" b="1" u="none" strike="noStrike" dirty="0">
                          <a:effectLst/>
                        </a:rPr>
                        <a:t>Below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3</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24</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0</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21</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1</a:t>
                      </a:r>
                    </a:p>
                  </a:txBody>
                  <a:tcPr marL="9525" marR="9525" marT="9525" marB="0" anchor="b"/>
                </a:tc>
                <a:tc>
                  <a:txBody>
                    <a:bodyPr/>
                    <a:lstStyle/>
                    <a:p>
                      <a:pPr algn="ctr" fontAlgn="b"/>
                      <a:r>
                        <a:rPr lang="en-US" sz="1400" b="0" i="0" u="none" strike="noStrike">
                          <a:solidFill>
                            <a:srgbClr val="000000"/>
                          </a:solidFill>
                          <a:effectLst/>
                          <a:latin typeface="Aptos Narrow" panose="020B0004020202020204" pitchFamily="34" charset="0"/>
                        </a:rPr>
                        <a:t>26</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036236550"/>
                  </a:ext>
                </a:extLst>
              </a:tr>
              <a:tr h="278477">
                <a:tc>
                  <a:txBody>
                    <a:bodyPr/>
                    <a:lstStyle/>
                    <a:p>
                      <a:pPr algn="l" fontAlgn="b"/>
                      <a:r>
                        <a:rPr lang="en-US" sz="1400" b="1" u="none" strike="noStrike" dirty="0">
                          <a:effectLst/>
                        </a:rPr>
                        <a:t>Approaching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3</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17</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0</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15</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1</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16</a:t>
                      </a:r>
                    </a:p>
                  </a:txBody>
                  <a:tcPr marL="9525" marR="9525" marT="9525" marB="0" anchor="b"/>
                </a:tc>
                <a:extLst>
                  <a:ext uri="{0D108BD9-81ED-4DB2-BD59-A6C34878D82A}">
                    <a16:rowId xmlns:a16="http://schemas.microsoft.com/office/drawing/2014/main" val="1991707683"/>
                  </a:ext>
                </a:extLst>
              </a:tr>
              <a:tr h="278477">
                <a:tc>
                  <a:txBody>
                    <a:bodyPr/>
                    <a:lstStyle/>
                    <a:p>
                      <a:pPr algn="l" fontAlgn="b"/>
                      <a:r>
                        <a:rPr lang="en-US" sz="1400" b="1" u="none" strike="noStrike" dirty="0">
                          <a:effectLst/>
                        </a:rPr>
                        <a:t>On Target (%)</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0</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7</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0</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6</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0</a:t>
                      </a:r>
                    </a:p>
                  </a:txBody>
                  <a:tcPr marL="9525" marR="9525" marT="9525" marB="0" anchor="b"/>
                </a:tc>
                <a:tc>
                  <a:txBody>
                    <a:bodyPr/>
                    <a:lstStyle/>
                    <a:p>
                      <a:pPr algn="ctr" fontAlgn="b"/>
                      <a:r>
                        <a:rPr lang="en-US" sz="1400" b="0" i="0" u="none" strike="noStrike" dirty="0">
                          <a:solidFill>
                            <a:srgbClr val="000000"/>
                          </a:solidFill>
                          <a:effectLst/>
                          <a:latin typeface="Aptos Narrow" panose="020B0004020202020204" pitchFamily="34" charset="0"/>
                        </a:rPr>
                        <a:t>10</a:t>
                      </a:r>
                    </a:p>
                  </a:txBody>
                  <a:tcPr marL="9525" marR="9525" marT="9525" marB="0" anchor="b"/>
                </a:tc>
                <a:extLst>
                  <a:ext uri="{0D108BD9-81ED-4DB2-BD59-A6C34878D82A}">
                    <a16:rowId xmlns:a16="http://schemas.microsoft.com/office/drawing/2014/main" val="1436201259"/>
                  </a:ext>
                </a:extLst>
              </a:tr>
            </a:tbl>
          </a:graphicData>
        </a:graphic>
      </p:graphicFrame>
      <p:sp>
        <p:nvSpPr>
          <p:cNvPr id="7" name="TextBox 6">
            <a:extLst>
              <a:ext uri="{FF2B5EF4-FFF2-40B4-BE49-F238E27FC236}">
                <a16:creationId xmlns:a16="http://schemas.microsoft.com/office/drawing/2014/main" id="{6826260E-A2B5-362F-8443-271190B0BBF5}"/>
              </a:ext>
            </a:extLst>
          </p:cNvPr>
          <p:cNvSpPr txBox="1"/>
          <p:nvPr/>
        </p:nvSpPr>
        <p:spPr>
          <a:xfrm>
            <a:off x="1996273" y="2029971"/>
            <a:ext cx="367408" cy="307777"/>
          </a:xfrm>
          <a:prstGeom prst="rect">
            <a:avLst/>
          </a:prstGeom>
          <a:noFill/>
        </p:spPr>
        <p:txBody>
          <a:bodyPr wrap="none" rtlCol="0">
            <a:spAutoFit/>
          </a:bodyPr>
          <a:lstStyle/>
          <a:p>
            <a:r>
              <a:rPr lang="en-US" sz="1400" dirty="0"/>
              <a:t>99</a:t>
            </a:r>
          </a:p>
        </p:txBody>
      </p:sp>
      <p:sp>
        <p:nvSpPr>
          <p:cNvPr id="8" name="TextBox 7">
            <a:extLst>
              <a:ext uri="{FF2B5EF4-FFF2-40B4-BE49-F238E27FC236}">
                <a16:creationId xmlns:a16="http://schemas.microsoft.com/office/drawing/2014/main" id="{EFF62CDE-DD4D-2D2A-F524-49FC2EAE6B1A}"/>
              </a:ext>
            </a:extLst>
          </p:cNvPr>
          <p:cNvSpPr txBox="1"/>
          <p:nvPr/>
        </p:nvSpPr>
        <p:spPr>
          <a:xfrm>
            <a:off x="2508188" y="4137051"/>
            <a:ext cx="276038" cy="307777"/>
          </a:xfrm>
          <a:prstGeom prst="rect">
            <a:avLst/>
          </a:prstGeom>
          <a:noFill/>
        </p:spPr>
        <p:txBody>
          <a:bodyPr wrap="none" rtlCol="0">
            <a:spAutoFit/>
          </a:bodyPr>
          <a:lstStyle/>
          <a:p>
            <a:r>
              <a:rPr lang="en-US" sz="1400" dirty="0"/>
              <a:t>0</a:t>
            </a:r>
          </a:p>
        </p:txBody>
      </p:sp>
      <p:sp>
        <p:nvSpPr>
          <p:cNvPr id="9" name="TextBox 8">
            <a:extLst>
              <a:ext uri="{FF2B5EF4-FFF2-40B4-BE49-F238E27FC236}">
                <a16:creationId xmlns:a16="http://schemas.microsoft.com/office/drawing/2014/main" id="{91E836BB-1B46-F1A1-2489-5382AF405E0E}"/>
              </a:ext>
            </a:extLst>
          </p:cNvPr>
          <p:cNvSpPr txBox="1"/>
          <p:nvPr/>
        </p:nvSpPr>
        <p:spPr>
          <a:xfrm>
            <a:off x="2192076" y="4075522"/>
            <a:ext cx="316112" cy="307777"/>
          </a:xfrm>
          <a:prstGeom prst="rect">
            <a:avLst/>
          </a:prstGeom>
          <a:noFill/>
        </p:spPr>
        <p:txBody>
          <a:bodyPr wrap="none" rtlCol="0">
            <a:spAutoFit/>
          </a:bodyPr>
          <a:lstStyle/>
          <a:p>
            <a:r>
              <a:rPr lang="en-US" sz="1400" dirty="0"/>
              <a:t> 3</a:t>
            </a:r>
          </a:p>
        </p:txBody>
      </p:sp>
      <p:sp>
        <p:nvSpPr>
          <p:cNvPr id="10" name="TextBox 9">
            <a:extLst>
              <a:ext uri="{FF2B5EF4-FFF2-40B4-BE49-F238E27FC236}">
                <a16:creationId xmlns:a16="http://schemas.microsoft.com/office/drawing/2014/main" id="{0606008E-BBF0-1806-C1D3-5DB3D6CFBF26}"/>
              </a:ext>
            </a:extLst>
          </p:cNvPr>
          <p:cNvSpPr txBox="1"/>
          <p:nvPr/>
        </p:nvSpPr>
        <p:spPr>
          <a:xfrm>
            <a:off x="4942656" y="2438593"/>
            <a:ext cx="367408" cy="307777"/>
          </a:xfrm>
          <a:prstGeom prst="rect">
            <a:avLst/>
          </a:prstGeom>
          <a:noFill/>
        </p:spPr>
        <p:txBody>
          <a:bodyPr wrap="none" rtlCol="0">
            <a:spAutoFit/>
          </a:bodyPr>
          <a:lstStyle/>
          <a:p>
            <a:r>
              <a:rPr lang="en-US" sz="1400" dirty="0"/>
              <a:t>79</a:t>
            </a:r>
          </a:p>
        </p:txBody>
      </p:sp>
      <p:sp>
        <p:nvSpPr>
          <p:cNvPr id="12" name="TextBox 11">
            <a:extLst>
              <a:ext uri="{FF2B5EF4-FFF2-40B4-BE49-F238E27FC236}">
                <a16:creationId xmlns:a16="http://schemas.microsoft.com/office/drawing/2014/main" id="{D04C8FA9-815B-94B3-12DD-07B5194191E5}"/>
              </a:ext>
            </a:extLst>
          </p:cNvPr>
          <p:cNvSpPr txBox="1"/>
          <p:nvPr/>
        </p:nvSpPr>
        <p:spPr>
          <a:xfrm>
            <a:off x="3199669" y="3788311"/>
            <a:ext cx="367408" cy="307777"/>
          </a:xfrm>
          <a:prstGeom prst="rect">
            <a:avLst/>
          </a:prstGeom>
          <a:noFill/>
        </p:spPr>
        <p:txBody>
          <a:bodyPr wrap="none" rtlCol="0">
            <a:spAutoFit/>
          </a:bodyPr>
          <a:lstStyle/>
          <a:p>
            <a:r>
              <a:rPr lang="en-US" sz="1400" dirty="0"/>
              <a:t>17</a:t>
            </a:r>
          </a:p>
        </p:txBody>
      </p:sp>
      <p:sp>
        <p:nvSpPr>
          <p:cNvPr id="13" name="TextBox 12">
            <a:extLst>
              <a:ext uri="{FF2B5EF4-FFF2-40B4-BE49-F238E27FC236}">
                <a16:creationId xmlns:a16="http://schemas.microsoft.com/office/drawing/2014/main" id="{8D7F0C12-BB2E-0467-46C5-632BBA28EC04}"/>
              </a:ext>
            </a:extLst>
          </p:cNvPr>
          <p:cNvSpPr txBox="1"/>
          <p:nvPr/>
        </p:nvSpPr>
        <p:spPr>
          <a:xfrm>
            <a:off x="4197597" y="4162148"/>
            <a:ext cx="316112" cy="307777"/>
          </a:xfrm>
          <a:prstGeom prst="rect">
            <a:avLst/>
          </a:prstGeom>
          <a:noFill/>
        </p:spPr>
        <p:txBody>
          <a:bodyPr wrap="none" rtlCol="0">
            <a:spAutoFit/>
          </a:bodyPr>
          <a:lstStyle/>
          <a:p>
            <a:r>
              <a:rPr lang="en-US" sz="1400" dirty="0"/>
              <a:t> 0</a:t>
            </a:r>
          </a:p>
        </p:txBody>
      </p:sp>
      <p:sp>
        <p:nvSpPr>
          <p:cNvPr id="14" name="TextBox 13">
            <a:extLst>
              <a:ext uri="{FF2B5EF4-FFF2-40B4-BE49-F238E27FC236}">
                <a16:creationId xmlns:a16="http://schemas.microsoft.com/office/drawing/2014/main" id="{2F57F185-A9A6-3041-CF40-215E8B3E2A1F}"/>
              </a:ext>
            </a:extLst>
          </p:cNvPr>
          <p:cNvSpPr txBox="1"/>
          <p:nvPr/>
        </p:nvSpPr>
        <p:spPr>
          <a:xfrm>
            <a:off x="2967129" y="2546478"/>
            <a:ext cx="367408" cy="307777"/>
          </a:xfrm>
          <a:prstGeom prst="rect">
            <a:avLst/>
          </a:prstGeom>
          <a:noFill/>
        </p:spPr>
        <p:txBody>
          <a:bodyPr wrap="none" rtlCol="0">
            <a:spAutoFit/>
          </a:bodyPr>
          <a:lstStyle/>
          <a:p>
            <a:r>
              <a:rPr lang="en-US" sz="1400" dirty="0"/>
              <a:t>76</a:t>
            </a:r>
          </a:p>
        </p:txBody>
      </p:sp>
      <p:sp>
        <p:nvSpPr>
          <p:cNvPr id="15" name="TextBox 14">
            <a:extLst>
              <a:ext uri="{FF2B5EF4-FFF2-40B4-BE49-F238E27FC236}">
                <a16:creationId xmlns:a16="http://schemas.microsoft.com/office/drawing/2014/main" id="{83EB6C3C-33D3-AC77-73BA-624CC13DB24C}"/>
              </a:ext>
            </a:extLst>
          </p:cNvPr>
          <p:cNvSpPr txBox="1"/>
          <p:nvPr/>
        </p:nvSpPr>
        <p:spPr>
          <a:xfrm>
            <a:off x="3403886" y="4011888"/>
            <a:ext cx="316112" cy="307777"/>
          </a:xfrm>
          <a:prstGeom prst="rect">
            <a:avLst/>
          </a:prstGeom>
          <a:noFill/>
        </p:spPr>
        <p:txBody>
          <a:bodyPr wrap="none" rtlCol="0">
            <a:spAutoFit/>
          </a:bodyPr>
          <a:lstStyle/>
          <a:p>
            <a:r>
              <a:rPr lang="en-US" sz="1400" dirty="0"/>
              <a:t> 7</a:t>
            </a:r>
          </a:p>
        </p:txBody>
      </p:sp>
      <p:sp>
        <p:nvSpPr>
          <p:cNvPr id="17" name="TextBox 16">
            <a:extLst>
              <a:ext uri="{FF2B5EF4-FFF2-40B4-BE49-F238E27FC236}">
                <a16:creationId xmlns:a16="http://schemas.microsoft.com/office/drawing/2014/main" id="{6AC1DAAF-D2D7-A373-35F6-FDA1164D27B3}"/>
              </a:ext>
            </a:extLst>
          </p:cNvPr>
          <p:cNvSpPr txBox="1"/>
          <p:nvPr/>
        </p:nvSpPr>
        <p:spPr>
          <a:xfrm>
            <a:off x="4364898" y="4170162"/>
            <a:ext cx="316112" cy="307777"/>
          </a:xfrm>
          <a:prstGeom prst="rect">
            <a:avLst/>
          </a:prstGeom>
          <a:noFill/>
        </p:spPr>
        <p:txBody>
          <a:bodyPr wrap="none" rtlCol="0">
            <a:spAutoFit/>
          </a:bodyPr>
          <a:lstStyle/>
          <a:p>
            <a:r>
              <a:rPr lang="en-US" sz="1400" dirty="0"/>
              <a:t> 0</a:t>
            </a:r>
          </a:p>
        </p:txBody>
      </p:sp>
      <p:sp>
        <p:nvSpPr>
          <p:cNvPr id="18" name="TextBox 17">
            <a:extLst>
              <a:ext uri="{FF2B5EF4-FFF2-40B4-BE49-F238E27FC236}">
                <a16:creationId xmlns:a16="http://schemas.microsoft.com/office/drawing/2014/main" id="{6C9FA097-5F10-92A7-C7CB-77F5FE2FEC39}"/>
              </a:ext>
            </a:extLst>
          </p:cNvPr>
          <p:cNvSpPr txBox="1"/>
          <p:nvPr/>
        </p:nvSpPr>
        <p:spPr>
          <a:xfrm>
            <a:off x="5126360" y="3850614"/>
            <a:ext cx="367408" cy="307777"/>
          </a:xfrm>
          <a:prstGeom prst="rect">
            <a:avLst/>
          </a:prstGeom>
          <a:noFill/>
        </p:spPr>
        <p:txBody>
          <a:bodyPr wrap="none" rtlCol="0">
            <a:spAutoFit/>
          </a:bodyPr>
          <a:lstStyle/>
          <a:p>
            <a:r>
              <a:rPr lang="en-US" sz="1400" dirty="0"/>
              <a:t>15</a:t>
            </a:r>
          </a:p>
        </p:txBody>
      </p:sp>
      <p:sp>
        <p:nvSpPr>
          <p:cNvPr id="19" name="TextBox 18">
            <a:extLst>
              <a:ext uri="{FF2B5EF4-FFF2-40B4-BE49-F238E27FC236}">
                <a16:creationId xmlns:a16="http://schemas.microsoft.com/office/drawing/2014/main" id="{03AC3627-CD14-0CE1-BD61-DF002DA2ACEE}"/>
              </a:ext>
            </a:extLst>
          </p:cNvPr>
          <p:cNvSpPr txBox="1"/>
          <p:nvPr/>
        </p:nvSpPr>
        <p:spPr>
          <a:xfrm>
            <a:off x="3896873" y="1970429"/>
            <a:ext cx="458780" cy="307777"/>
          </a:xfrm>
          <a:prstGeom prst="rect">
            <a:avLst/>
          </a:prstGeom>
          <a:noFill/>
        </p:spPr>
        <p:txBody>
          <a:bodyPr wrap="none" rtlCol="0">
            <a:spAutoFit/>
          </a:bodyPr>
          <a:lstStyle/>
          <a:p>
            <a:r>
              <a:rPr lang="en-US" sz="1400" dirty="0"/>
              <a:t>100</a:t>
            </a:r>
          </a:p>
        </p:txBody>
      </p:sp>
      <p:sp>
        <p:nvSpPr>
          <p:cNvPr id="23" name="TextBox 22">
            <a:extLst>
              <a:ext uri="{FF2B5EF4-FFF2-40B4-BE49-F238E27FC236}">
                <a16:creationId xmlns:a16="http://schemas.microsoft.com/office/drawing/2014/main" id="{04263708-11F5-0418-43E3-F03E81DD2618}"/>
              </a:ext>
            </a:extLst>
          </p:cNvPr>
          <p:cNvSpPr txBox="1"/>
          <p:nvPr/>
        </p:nvSpPr>
        <p:spPr>
          <a:xfrm>
            <a:off x="5348446" y="4036193"/>
            <a:ext cx="316112" cy="307777"/>
          </a:xfrm>
          <a:prstGeom prst="rect">
            <a:avLst/>
          </a:prstGeom>
          <a:noFill/>
        </p:spPr>
        <p:txBody>
          <a:bodyPr wrap="none" rtlCol="0">
            <a:spAutoFit/>
          </a:bodyPr>
          <a:lstStyle/>
          <a:p>
            <a:r>
              <a:rPr lang="en-US" sz="1400" dirty="0"/>
              <a:t> 6</a:t>
            </a:r>
          </a:p>
        </p:txBody>
      </p:sp>
      <p:sp>
        <p:nvSpPr>
          <p:cNvPr id="24" name="TextBox 23">
            <a:extLst>
              <a:ext uri="{FF2B5EF4-FFF2-40B4-BE49-F238E27FC236}">
                <a16:creationId xmlns:a16="http://schemas.microsoft.com/office/drawing/2014/main" id="{988247DF-51B1-9B37-7F1D-BB1BEC31931B}"/>
              </a:ext>
            </a:extLst>
          </p:cNvPr>
          <p:cNvSpPr txBox="1"/>
          <p:nvPr/>
        </p:nvSpPr>
        <p:spPr>
          <a:xfrm>
            <a:off x="5923305" y="1968626"/>
            <a:ext cx="367408" cy="307777"/>
          </a:xfrm>
          <a:prstGeom prst="rect">
            <a:avLst/>
          </a:prstGeom>
          <a:noFill/>
        </p:spPr>
        <p:txBody>
          <a:bodyPr wrap="none" rtlCol="0">
            <a:spAutoFit/>
          </a:bodyPr>
          <a:lstStyle/>
          <a:p>
            <a:r>
              <a:rPr lang="en-US" sz="1400" dirty="0"/>
              <a:t>99</a:t>
            </a:r>
          </a:p>
        </p:txBody>
      </p:sp>
      <p:sp>
        <p:nvSpPr>
          <p:cNvPr id="25" name="TextBox 24">
            <a:extLst>
              <a:ext uri="{FF2B5EF4-FFF2-40B4-BE49-F238E27FC236}">
                <a16:creationId xmlns:a16="http://schemas.microsoft.com/office/drawing/2014/main" id="{115A4A78-29A3-0CCA-D054-196FF5B43D43}"/>
              </a:ext>
            </a:extLst>
          </p:cNvPr>
          <p:cNvSpPr txBox="1"/>
          <p:nvPr/>
        </p:nvSpPr>
        <p:spPr>
          <a:xfrm>
            <a:off x="6119622" y="4136978"/>
            <a:ext cx="316112" cy="307777"/>
          </a:xfrm>
          <a:prstGeom prst="rect">
            <a:avLst/>
          </a:prstGeom>
          <a:noFill/>
        </p:spPr>
        <p:txBody>
          <a:bodyPr wrap="none" rtlCol="0">
            <a:spAutoFit/>
          </a:bodyPr>
          <a:lstStyle/>
          <a:p>
            <a:r>
              <a:rPr lang="en-US" sz="1400" dirty="0"/>
              <a:t> 1</a:t>
            </a:r>
          </a:p>
        </p:txBody>
      </p:sp>
      <p:sp>
        <p:nvSpPr>
          <p:cNvPr id="26" name="TextBox 25">
            <a:extLst>
              <a:ext uri="{FF2B5EF4-FFF2-40B4-BE49-F238E27FC236}">
                <a16:creationId xmlns:a16="http://schemas.microsoft.com/office/drawing/2014/main" id="{B4935658-6715-E01D-8ABE-BAC4DA3E2FAC}"/>
              </a:ext>
            </a:extLst>
          </p:cNvPr>
          <p:cNvSpPr txBox="1"/>
          <p:nvPr/>
        </p:nvSpPr>
        <p:spPr>
          <a:xfrm>
            <a:off x="6341021" y="4169703"/>
            <a:ext cx="316112" cy="307777"/>
          </a:xfrm>
          <a:prstGeom prst="rect">
            <a:avLst/>
          </a:prstGeom>
          <a:noFill/>
        </p:spPr>
        <p:txBody>
          <a:bodyPr wrap="none" rtlCol="0">
            <a:spAutoFit/>
          </a:bodyPr>
          <a:lstStyle/>
          <a:p>
            <a:r>
              <a:rPr lang="en-US" sz="1400" dirty="0"/>
              <a:t> 0</a:t>
            </a:r>
          </a:p>
        </p:txBody>
      </p:sp>
      <p:sp>
        <p:nvSpPr>
          <p:cNvPr id="27" name="TextBox 26">
            <a:extLst>
              <a:ext uri="{FF2B5EF4-FFF2-40B4-BE49-F238E27FC236}">
                <a16:creationId xmlns:a16="http://schemas.microsoft.com/office/drawing/2014/main" id="{5AC8DBB3-C88E-BB28-3B71-2096CC8050C6}"/>
              </a:ext>
            </a:extLst>
          </p:cNvPr>
          <p:cNvSpPr txBox="1"/>
          <p:nvPr/>
        </p:nvSpPr>
        <p:spPr>
          <a:xfrm>
            <a:off x="6881938" y="2546477"/>
            <a:ext cx="367408" cy="307777"/>
          </a:xfrm>
          <a:prstGeom prst="rect">
            <a:avLst/>
          </a:prstGeom>
          <a:noFill/>
        </p:spPr>
        <p:txBody>
          <a:bodyPr wrap="none" rtlCol="0">
            <a:spAutoFit/>
          </a:bodyPr>
          <a:lstStyle/>
          <a:p>
            <a:r>
              <a:rPr lang="en-US" sz="1400" dirty="0"/>
              <a:t>74</a:t>
            </a:r>
          </a:p>
        </p:txBody>
      </p:sp>
      <p:sp>
        <p:nvSpPr>
          <p:cNvPr id="28" name="TextBox 27">
            <a:extLst>
              <a:ext uri="{FF2B5EF4-FFF2-40B4-BE49-F238E27FC236}">
                <a16:creationId xmlns:a16="http://schemas.microsoft.com/office/drawing/2014/main" id="{811E8880-9552-6B04-8B56-7B75157B431F}"/>
              </a:ext>
            </a:extLst>
          </p:cNvPr>
          <p:cNvSpPr txBox="1"/>
          <p:nvPr/>
        </p:nvSpPr>
        <p:spPr>
          <a:xfrm>
            <a:off x="7112462" y="3826591"/>
            <a:ext cx="367408" cy="307777"/>
          </a:xfrm>
          <a:prstGeom prst="rect">
            <a:avLst/>
          </a:prstGeom>
          <a:noFill/>
        </p:spPr>
        <p:txBody>
          <a:bodyPr wrap="none" rtlCol="0">
            <a:spAutoFit/>
          </a:bodyPr>
          <a:lstStyle/>
          <a:p>
            <a:r>
              <a:rPr lang="en-US" sz="1400" dirty="0"/>
              <a:t>16</a:t>
            </a:r>
          </a:p>
        </p:txBody>
      </p:sp>
      <p:sp>
        <p:nvSpPr>
          <p:cNvPr id="29" name="TextBox 28">
            <a:extLst>
              <a:ext uri="{FF2B5EF4-FFF2-40B4-BE49-F238E27FC236}">
                <a16:creationId xmlns:a16="http://schemas.microsoft.com/office/drawing/2014/main" id="{AC6A9776-0D66-BAAF-7CA2-A96C470FA998}"/>
              </a:ext>
            </a:extLst>
          </p:cNvPr>
          <p:cNvSpPr txBox="1"/>
          <p:nvPr/>
        </p:nvSpPr>
        <p:spPr>
          <a:xfrm>
            <a:off x="7293006" y="3947440"/>
            <a:ext cx="407484" cy="307777"/>
          </a:xfrm>
          <a:prstGeom prst="rect">
            <a:avLst/>
          </a:prstGeom>
          <a:noFill/>
        </p:spPr>
        <p:txBody>
          <a:bodyPr wrap="none" rtlCol="0">
            <a:spAutoFit/>
          </a:bodyPr>
          <a:lstStyle/>
          <a:p>
            <a:r>
              <a:rPr lang="en-US" sz="1400" dirty="0"/>
              <a:t> 10</a:t>
            </a:r>
          </a:p>
        </p:txBody>
      </p:sp>
      <p:sp>
        <p:nvSpPr>
          <p:cNvPr id="5" name="Slide Number Placeholder 4">
            <a:extLst>
              <a:ext uri="{FF2B5EF4-FFF2-40B4-BE49-F238E27FC236}">
                <a16:creationId xmlns:a16="http://schemas.microsoft.com/office/drawing/2014/main" id="{B57F08DC-86BE-BAC0-8009-5CEC6914094A}"/>
              </a:ext>
            </a:extLst>
          </p:cNvPr>
          <p:cNvSpPr>
            <a:spLocks noGrp="1"/>
          </p:cNvSpPr>
          <p:nvPr>
            <p:ph type="sldNum" sz="quarter" idx="12"/>
          </p:nvPr>
        </p:nvSpPr>
        <p:spPr/>
        <p:txBody>
          <a:bodyPr/>
          <a:lstStyle/>
          <a:p>
            <a:fld id="{28E6F07D-F62F-4C3B-A21E-2367E9A39921}" type="slidenum">
              <a:rPr lang="en-US" smtClean="0"/>
              <a:t>20</a:t>
            </a:fld>
            <a:endParaRPr lang="en-US" dirty="0"/>
          </a:p>
        </p:txBody>
      </p:sp>
    </p:spTree>
    <p:extLst>
      <p:ext uri="{BB962C8B-B14F-4D97-AF65-F5344CB8AC3E}">
        <p14:creationId xmlns:p14="http://schemas.microsoft.com/office/powerpoint/2010/main" val="3506241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855724" y="1246792"/>
            <a:ext cx="5533574" cy="5784148"/>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lang="en-US" sz="2400" dirty="0">
                <a:solidFill>
                  <a:prstClr val="black"/>
                </a:solidFill>
                <a:latin typeface="Arial Narrow" panose="020B0606020202030204" pitchFamily="34" charset="0"/>
              </a:rPr>
              <a:t>The following subjects were offered during the program: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rial Narrow" panose="020B0606020202030204" pitchFamily="34" charset="0"/>
              </a:rPr>
              <a:t>Dance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rial Narrow" panose="020B0606020202030204" pitchFamily="34" charset="0"/>
              </a:rPr>
              <a:t>Music</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rial Narrow" panose="020B0606020202030204" pitchFamily="34" charset="0"/>
              </a:rPr>
              <a:t>Physical Education</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rial Narrow" panose="020B0606020202030204" pitchFamily="34" charset="0"/>
              </a:rPr>
              <a:t>Spanish</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rial Narrow" panose="020B0606020202030204" pitchFamily="34" charset="0"/>
              </a:rPr>
              <a:t>Theatre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rial Narrow" panose="020B0606020202030204" pitchFamily="34" charset="0"/>
              </a:rPr>
              <a:t>Visual Arts </a:t>
            </a: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ndParaRPr>
          </a:p>
          <a:p>
            <a:pPr marR="0" lvl="0" algn="l" defTabSz="914400" rtl="0" eaLnBrk="1" fontAlgn="auto" latinLnBrk="0" hangingPunct="1">
              <a:lnSpc>
                <a:spcPct val="90000"/>
              </a:lnSpc>
              <a:spcBef>
                <a:spcPts val="1000"/>
              </a:spcBef>
              <a:spcAft>
                <a:spcPts val="0"/>
              </a:spcAft>
              <a:buClrTx/>
              <a:buSzTx/>
              <a:tabLst/>
              <a:defRPr/>
            </a:pPr>
            <a:endParaRPr lang="en-US" sz="2400" dirty="0">
              <a:solidFill>
                <a:prstClr val="black"/>
              </a:solidFill>
              <a:latin typeface="Arial Narrow" panose="020B0606020202030204" pitchFamily="34" charset="0"/>
            </a:endParaRPr>
          </a:p>
          <a:p>
            <a:pPr marR="0" lvl="0" algn="l" defTabSz="914400" rtl="0" eaLnBrk="1" fontAlgn="auto" latinLnBrk="0" hangingPunct="1">
              <a:lnSpc>
                <a:spcPct val="90000"/>
              </a:lnSpc>
              <a:spcBef>
                <a:spcPts val="1000"/>
              </a:spcBef>
              <a:spcAft>
                <a:spcPts val="0"/>
              </a:spcAft>
              <a:buClrTx/>
              <a:buSzTx/>
              <a:tabLst/>
              <a:defRPr/>
            </a:pPr>
            <a:r>
              <a:rPr lang="en-US" sz="2400" b="1" dirty="0">
                <a:solidFill>
                  <a:prstClr val="black"/>
                </a:solidFill>
                <a:latin typeface="Arial Narrow" panose="020B0606020202030204" pitchFamily="34" charset="0"/>
              </a:rPr>
              <a:t>Courses were taught by experienced teachers from across the Bibb County School District. </a:t>
            </a:r>
            <a:endPar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cs typeface="Arial" panose="020B0604020202020204" pitchFamily="34" charset="0"/>
            </a:endParaRPr>
          </a:p>
          <a:p>
            <a:pPr marR="0" lvl="0" algn="l" defTabSz="457200" rtl="0" eaLnBrk="1" fontAlgn="auto" latinLnBrk="0" hangingPunct="1">
              <a:lnSpc>
                <a:spcPct val="100000"/>
              </a:lnSpc>
              <a:spcBef>
                <a:spcPts val="0"/>
              </a:spcBef>
              <a:spcAft>
                <a:spcPts val="0"/>
              </a:spcAft>
              <a:buClrTx/>
              <a:buSzTx/>
              <a:tabLst/>
              <a:defRPr/>
            </a:pP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1009" y="139795"/>
            <a:ext cx="10922466"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ENRICHMENT OPPORTUNITIES</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1026" name="Picture 2" descr="Image preview">
            <a:extLst>
              <a:ext uri="{FF2B5EF4-FFF2-40B4-BE49-F238E27FC236}">
                <a16:creationId xmlns:a16="http://schemas.microsoft.com/office/drawing/2014/main" id="{140C6C3E-6E9E-E782-2297-DBB309C272C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367516" y="1418391"/>
            <a:ext cx="3251601" cy="448792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57AF9AA-E141-84C1-7746-0EC10D8ADA3C}"/>
              </a:ext>
            </a:extLst>
          </p:cNvPr>
          <p:cNvSpPr>
            <a:spLocks noGrp="1"/>
          </p:cNvSpPr>
          <p:nvPr>
            <p:ph type="sldNum" sz="quarter" idx="12"/>
          </p:nvPr>
        </p:nvSpPr>
        <p:spPr/>
        <p:txBody>
          <a:bodyPr/>
          <a:lstStyle/>
          <a:p>
            <a:fld id="{28E6F07D-F62F-4C3B-A21E-2367E9A39921}" type="slidenum">
              <a:rPr lang="en-US" smtClean="0"/>
              <a:t>21</a:t>
            </a:fld>
            <a:endParaRPr lang="en-US" dirty="0"/>
          </a:p>
        </p:txBody>
      </p:sp>
    </p:spTree>
    <p:extLst>
      <p:ext uri="{BB962C8B-B14F-4D97-AF65-F5344CB8AC3E}">
        <p14:creationId xmlns:p14="http://schemas.microsoft.com/office/powerpoint/2010/main" val="3009318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SURVEY DATA— GRADES 3-8 STAFF </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E6A56B0B-6E81-CAC9-6E0B-FF70AF5E6225}"/>
              </a:ext>
            </a:extLst>
          </p:cNvPr>
          <p:cNvSpPr txBox="1"/>
          <p:nvPr/>
        </p:nvSpPr>
        <p:spPr>
          <a:xfrm>
            <a:off x="588475" y="1557195"/>
            <a:ext cx="184731" cy="2585323"/>
          </a:xfrm>
          <a:prstGeom prst="rect">
            <a:avLst/>
          </a:prstGeom>
          <a:noFill/>
        </p:spPr>
        <p:txBody>
          <a:bodyPr wrap="non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8" name="Picture 7">
            <a:extLst>
              <a:ext uri="{FF2B5EF4-FFF2-40B4-BE49-F238E27FC236}">
                <a16:creationId xmlns:a16="http://schemas.microsoft.com/office/drawing/2014/main" id="{268FBA52-787F-154A-D02D-F4E38552838D}"/>
              </a:ext>
            </a:extLst>
          </p:cNvPr>
          <p:cNvPicPr>
            <a:picLocks noChangeAspect="1"/>
          </p:cNvPicPr>
          <p:nvPr/>
        </p:nvPicPr>
        <p:blipFill>
          <a:blip r:embed="rId4"/>
          <a:stretch>
            <a:fillRect/>
          </a:stretch>
        </p:blipFill>
        <p:spPr>
          <a:xfrm>
            <a:off x="3515714" y="2970344"/>
            <a:ext cx="5467350" cy="333375"/>
          </a:xfrm>
          <a:prstGeom prst="rect">
            <a:avLst/>
          </a:prstGeom>
        </p:spPr>
      </p:pic>
      <p:pic>
        <p:nvPicPr>
          <p:cNvPr id="15" name="Picture 14">
            <a:extLst>
              <a:ext uri="{FF2B5EF4-FFF2-40B4-BE49-F238E27FC236}">
                <a16:creationId xmlns:a16="http://schemas.microsoft.com/office/drawing/2014/main" id="{66EA65BB-FE3B-3494-0A30-0EE643314602}"/>
              </a:ext>
            </a:extLst>
          </p:cNvPr>
          <p:cNvPicPr>
            <a:picLocks noChangeAspect="1"/>
          </p:cNvPicPr>
          <p:nvPr/>
        </p:nvPicPr>
        <p:blipFill>
          <a:blip r:embed="rId5"/>
          <a:stretch>
            <a:fillRect/>
          </a:stretch>
        </p:blipFill>
        <p:spPr>
          <a:xfrm>
            <a:off x="4149127" y="6214214"/>
            <a:ext cx="4200525" cy="314325"/>
          </a:xfrm>
          <a:prstGeom prst="rect">
            <a:avLst/>
          </a:prstGeom>
        </p:spPr>
      </p:pic>
      <p:pic>
        <p:nvPicPr>
          <p:cNvPr id="5" name="Picture 4">
            <a:extLst>
              <a:ext uri="{FF2B5EF4-FFF2-40B4-BE49-F238E27FC236}">
                <a16:creationId xmlns:a16="http://schemas.microsoft.com/office/drawing/2014/main" id="{DC0FA60E-86AF-2879-309C-151E2FF34188}"/>
              </a:ext>
            </a:extLst>
          </p:cNvPr>
          <p:cNvPicPr>
            <a:picLocks noChangeAspect="1"/>
          </p:cNvPicPr>
          <p:nvPr/>
        </p:nvPicPr>
        <p:blipFill>
          <a:blip r:embed="rId6"/>
          <a:stretch>
            <a:fillRect/>
          </a:stretch>
        </p:blipFill>
        <p:spPr>
          <a:xfrm>
            <a:off x="3597974" y="1062593"/>
            <a:ext cx="2027780" cy="1780113"/>
          </a:xfrm>
          <a:prstGeom prst="rect">
            <a:avLst/>
          </a:prstGeom>
        </p:spPr>
      </p:pic>
      <p:pic>
        <p:nvPicPr>
          <p:cNvPr id="7" name="Picture 6">
            <a:extLst>
              <a:ext uri="{FF2B5EF4-FFF2-40B4-BE49-F238E27FC236}">
                <a16:creationId xmlns:a16="http://schemas.microsoft.com/office/drawing/2014/main" id="{E232D50D-53F3-3147-5CF9-6314FA4CCF10}"/>
              </a:ext>
            </a:extLst>
          </p:cNvPr>
          <p:cNvPicPr>
            <a:picLocks noChangeAspect="1"/>
          </p:cNvPicPr>
          <p:nvPr/>
        </p:nvPicPr>
        <p:blipFill>
          <a:blip r:embed="rId7"/>
          <a:stretch>
            <a:fillRect/>
          </a:stretch>
        </p:blipFill>
        <p:spPr>
          <a:xfrm>
            <a:off x="3595610" y="4142518"/>
            <a:ext cx="2030144" cy="1780186"/>
          </a:xfrm>
          <a:prstGeom prst="rect">
            <a:avLst/>
          </a:prstGeom>
        </p:spPr>
      </p:pic>
      <p:pic>
        <p:nvPicPr>
          <p:cNvPr id="12" name="Picture 11">
            <a:extLst>
              <a:ext uri="{FF2B5EF4-FFF2-40B4-BE49-F238E27FC236}">
                <a16:creationId xmlns:a16="http://schemas.microsoft.com/office/drawing/2014/main" id="{C1912B5F-D8DA-6AE9-A0DF-5549A29E72C4}"/>
              </a:ext>
            </a:extLst>
          </p:cNvPr>
          <p:cNvPicPr>
            <a:picLocks noChangeAspect="1"/>
          </p:cNvPicPr>
          <p:nvPr/>
        </p:nvPicPr>
        <p:blipFill>
          <a:blip r:embed="rId8"/>
          <a:srcRect t="11878"/>
          <a:stretch>
            <a:fillRect/>
          </a:stretch>
        </p:blipFill>
        <p:spPr>
          <a:xfrm>
            <a:off x="6107009" y="1039657"/>
            <a:ext cx="2354999" cy="1930687"/>
          </a:xfrm>
          <a:prstGeom prst="rect">
            <a:avLst/>
          </a:prstGeom>
        </p:spPr>
      </p:pic>
      <p:pic>
        <p:nvPicPr>
          <p:cNvPr id="16" name="Picture 15">
            <a:extLst>
              <a:ext uri="{FF2B5EF4-FFF2-40B4-BE49-F238E27FC236}">
                <a16:creationId xmlns:a16="http://schemas.microsoft.com/office/drawing/2014/main" id="{29E335F5-B338-45C8-271F-5FACD9E25149}"/>
              </a:ext>
            </a:extLst>
          </p:cNvPr>
          <p:cNvPicPr>
            <a:picLocks noChangeAspect="1"/>
          </p:cNvPicPr>
          <p:nvPr/>
        </p:nvPicPr>
        <p:blipFill>
          <a:blip r:embed="rId9"/>
          <a:stretch>
            <a:fillRect/>
          </a:stretch>
        </p:blipFill>
        <p:spPr>
          <a:xfrm>
            <a:off x="6365217" y="4251837"/>
            <a:ext cx="1838582" cy="1629002"/>
          </a:xfrm>
          <a:prstGeom prst="rect">
            <a:avLst/>
          </a:prstGeom>
        </p:spPr>
      </p:pic>
      <p:sp>
        <p:nvSpPr>
          <p:cNvPr id="4" name="Slide Number Placeholder 3">
            <a:extLst>
              <a:ext uri="{FF2B5EF4-FFF2-40B4-BE49-F238E27FC236}">
                <a16:creationId xmlns:a16="http://schemas.microsoft.com/office/drawing/2014/main" id="{1EB8A918-DD6E-8E0C-D340-CC40E1BE282E}"/>
              </a:ext>
            </a:extLst>
          </p:cNvPr>
          <p:cNvSpPr>
            <a:spLocks noGrp="1"/>
          </p:cNvSpPr>
          <p:nvPr>
            <p:ph type="sldNum" sz="quarter" idx="12"/>
          </p:nvPr>
        </p:nvSpPr>
        <p:spPr/>
        <p:txBody>
          <a:bodyPr/>
          <a:lstStyle/>
          <a:p>
            <a:fld id="{28E6F07D-F62F-4C3B-A21E-2367E9A39921}" type="slidenum">
              <a:rPr lang="en-US" smtClean="0"/>
              <a:t>22</a:t>
            </a:fld>
            <a:endParaRPr lang="en-US" dirty="0"/>
          </a:p>
        </p:txBody>
      </p:sp>
    </p:spTree>
    <p:extLst>
      <p:ext uri="{BB962C8B-B14F-4D97-AF65-F5344CB8AC3E}">
        <p14:creationId xmlns:p14="http://schemas.microsoft.com/office/powerpoint/2010/main" val="310488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SURVEY DATA—GRADES 3-8 STUDENTS </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E6A56B0B-6E81-CAC9-6E0B-FF70AF5E6225}"/>
              </a:ext>
            </a:extLst>
          </p:cNvPr>
          <p:cNvSpPr txBox="1"/>
          <p:nvPr/>
        </p:nvSpPr>
        <p:spPr>
          <a:xfrm>
            <a:off x="588475" y="1557195"/>
            <a:ext cx="184731" cy="2585323"/>
          </a:xfrm>
          <a:prstGeom prst="rect">
            <a:avLst/>
          </a:prstGeom>
          <a:noFill/>
        </p:spPr>
        <p:txBody>
          <a:bodyPr wrap="non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F55615EB-C7EF-E726-B6C2-58ADB614B1BA}"/>
              </a:ext>
            </a:extLst>
          </p:cNvPr>
          <p:cNvPicPr>
            <a:picLocks noChangeAspect="1"/>
          </p:cNvPicPr>
          <p:nvPr/>
        </p:nvPicPr>
        <p:blipFill>
          <a:blip r:embed="rId4"/>
          <a:stretch>
            <a:fillRect/>
          </a:stretch>
        </p:blipFill>
        <p:spPr>
          <a:xfrm>
            <a:off x="312910" y="3074607"/>
            <a:ext cx="4305300" cy="304800"/>
          </a:xfrm>
          <a:prstGeom prst="rect">
            <a:avLst/>
          </a:prstGeom>
        </p:spPr>
      </p:pic>
      <p:pic>
        <p:nvPicPr>
          <p:cNvPr id="14" name="Picture 13">
            <a:extLst>
              <a:ext uri="{FF2B5EF4-FFF2-40B4-BE49-F238E27FC236}">
                <a16:creationId xmlns:a16="http://schemas.microsoft.com/office/drawing/2014/main" id="{F419B6D8-E946-2218-64D3-1F83665C57C8}"/>
              </a:ext>
            </a:extLst>
          </p:cNvPr>
          <p:cNvPicPr>
            <a:picLocks noChangeAspect="1"/>
          </p:cNvPicPr>
          <p:nvPr/>
        </p:nvPicPr>
        <p:blipFill>
          <a:blip r:embed="rId5"/>
          <a:stretch>
            <a:fillRect/>
          </a:stretch>
        </p:blipFill>
        <p:spPr>
          <a:xfrm>
            <a:off x="225240" y="6236476"/>
            <a:ext cx="5543550" cy="285750"/>
          </a:xfrm>
          <a:prstGeom prst="rect">
            <a:avLst/>
          </a:prstGeom>
        </p:spPr>
      </p:pic>
      <p:pic>
        <p:nvPicPr>
          <p:cNvPr id="4" name="Picture 3">
            <a:extLst>
              <a:ext uri="{FF2B5EF4-FFF2-40B4-BE49-F238E27FC236}">
                <a16:creationId xmlns:a16="http://schemas.microsoft.com/office/drawing/2014/main" id="{85DF5CCD-9493-7AB6-6904-152A24946FEE}"/>
              </a:ext>
            </a:extLst>
          </p:cNvPr>
          <p:cNvPicPr>
            <a:picLocks noChangeAspect="1"/>
          </p:cNvPicPr>
          <p:nvPr/>
        </p:nvPicPr>
        <p:blipFill>
          <a:blip r:embed="rId6"/>
          <a:stretch>
            <a:fillRect/>
          </a:stretch>
        </p:blipFill>
        <p:spPr>
          <a:xfrm>
            <a:off x="336433" y="1126989"/>
            <a:ext cx="2030144" cy="1780186"/>
          </a:xfrm>
          <a:prstGeom prst="rect">
            <a:avLst/>
          </a:prstGeom>
        </p:spPr>
      </p:pic>
      <p:pic>
        <p:nvPicPr>
          <p:cNvPr id="7" name="Picture 6">
            <a:extLst>
              <a:ext uri="{FF2B5EF4-FFF2-40B4-BE49-F238E27FC236}">
                <a16:creationId xmlns:a16="http://schemas.microsoft.com/office/drawing/2014/main" id="{C459DC71-EB0A-5A3F-3368-9F6E7DCD038E}"/>
              </a:ext>
            </a:extLst>
          </p:cNvPr>
          <p:cNvPicPr>
            <a:picLocks noChangeAspect="1"/>
          </p:cNvPicPr>
          <p:nvPr/>
        </p:nvPicPr>
        <p:blipFill>
          <a:blip r:embed="rId6"/>
          <a:stretch>
            <a:fillRect/>
          </a:stretch>
        </p:blipFill>
        <p:spPr>
          <a:xfrm>
            <a:off x="225240" y="4279250"/>
            <a:ext cx="2030144" cy="1780186"/>
          </a:xfrm>
          <a:prstGeom prst="rect">
            <a:avLst/>
          </a:prstGeom>
        </p:spPr>
      </p:pic>
      <p:pic>
        <p:nvPicPr>
          <p:cNvPr id="8" name="Picture 7">
            <a:extLst>
              <a:ext uri="{FF2B5EF4-FFF2-40B4-BE49-F238E27FC236}">
                <a16:creationId xmlns:a16="http://schemas.microsoft.com/office/drawing/2014/main" id="{E259D8BA-5318-62EE-F64A-57CE6150B4FC}"/>
              </a:ext>
            </a:extLst>
          </p:cNvPr>
          <p:cNvPicPr>
            <a:picLocks noChangeAspect="1"/>
          </p:cNvPicPr>
          <p:nvPr/>
        </p:nvPicPr>
        <p:blipFill>
          <a:blip r:embed="rId6"/>
          <a:stretch>
            <a:fillRect/>
          </a:stretch>
        </p:blipFill>
        <p:spPr>
          <a:xfrm>
            <a:off x="6143430" y="1217586"/>
            <a:ext cx="2030144" cy="1780186"/>
          </a:xfrm>
          <a:prstGeom prst="rect">
            <a:avLst/>
          </a:prstGeom>
        </p:spPr>
      </p:pic>
      <p:pic>
        <p:nvPicPr>
          <p:cNvPr id="12" name="Picture 11">
            <a:extLst>
              <a:ext uri="{FF2B5EF4-FFF2-40B4-BE49-F238E27FC236}">
                <a16:creationId xmlns:a16="http://schemas.microsoft.com/office/drawing/2014/main" id="{8C90348A-D1DA-8630-7E4C-8695E45BF6AA}"/>
              </a:ext>
            </a:extLst>
          </p:cNvPr>
          <p:cNvPicPr>
            <a:picLocks noChangeAspect="1"/>
          </p:cNvPicPr>
          <p:nvPr/>
        </p:nvPicPr>
        <p:blipFill>
          <a:blip r:embed="rId6"/>
          <a:stretch>
            <a:fillRect/>
          </a:stretch>
        </p:blipFill>
        <p:spPr>
          <a:xfrm>
            <a:off x="6143430" y="4279250"/>
            <a:ext cx="2030144" cy="1780186"/>
          </a:xfrm>
          <a:prstGeom prst="rect">
            <a:avLst/>
          </a:prstGeom>
        </p:spPr>
      </p:pic>
      <p:pic>
        <p:nvPicPr>
          <p:cNvPr id="15" name="Picture 14">
            <a:extLst>
              <a:ext uri="{FF2B5EF4-FFF2-40B4-BE49-F238E27FC236}">
                <a16:creationId xmlns:a16="http://schemas.microsoft.com/office/drawing/2014/main" id="{B648B99F-81AF-BB6A-9F5F-9E472054E3BF}"/>
              </a:ext>
            </a:extLst>
          </p:cNvPr>
          <p:cNvPicPr>
            <a:picLocks noChangeAspect="1"/>
          </p:cNvPicPr>
          <p:nvPr/>
        </p:nvPicPr>
        <p:blipFill>
          <a:blip r:embed="rId7"/>
          <a:stretch>
            <a:fillRect/>
          </a:stretch>
        </p:blipFill>
        <p:spPr>
          <a:xfrm>
            <a:off x="6258346" y="3096030"/>
            <a:ext cx="3598999" cy="261953"/>
          </a:xfrm>
          <a:prstGeom prst="rect">
            <a:avLst/>
          </a:prstGeom>
        </p:spPr>
      </p:pic>
      <p:pic>
        <p:nvPicPr>
          <p:cNvPr id="18" name="Picture 17">
            <a:extLst>
              <a:ext uri="{FF2B5EF4-FFF2-40B4-BE49-F238E27FC236}">
                <a16:creationId xmlns:a16="http://schemas.microsoft.com/office/drawing/2014/main" id="{451CCA4A-4E35-CC84-C685-62765CB6609D}"/>
              </a:ext>
            </a:extLst>
          </p:cNvPr>
          <p:cNvPicPr>
            <a:picLocks noChangeAspect="1"/>
          </p:cNvPicPr>
          <p:nvPr/>
        </p:nvPicPr>
        <p:blipFill>
          <a:blip r:embed="rId8"/>
          <a:stretch>
            <a:fillRect/>
          </a:stretch>
        </p:blipFill>
        <p:spPr>
          <a:xfrm>
            <a:off x="2527933" y="1183528"/>
            <a:ext cx="2000529" cy="1667108"/>
          </a:xfrm>
          <a:prstGeom prst="rect">
            <a:avLst/>
          </a:prstGeom>
        </p:spPr>
      </p:pic>
      <p:pic>
        <p:nvPicPr>
          <p:cNvPr id="23" name="Picture 22">
            <a:extLst>
              <a:ext uri="{FF2B5EF4-FFF2-40B4-BE49-F238E27FC236}">
                <a16:creationId xmlns:a16="http://schemas.microsoft.com/office/drawing/2014/main" id="{684E9E8C-3A96-DDB6-562F-1D2E0685D0AA}"/>
              </a:ext>
            </a:extLst>
          </p:cNvPr>
          <p:cNvPicPr>
            <a:picLocks noChangeAspect="1"/>
          </p:cNvPicPr>
          <p:nvPr/>
        </p:nvPicPr>
        <p:blipFill>
          <a:blip r:embed="rId9"/>
          <a:stretch>
            <a:fillRect/>
          </a:stretch>
        </p:blipFill>
        <p:spPr>
          <a:xfrm>
            <a:off x="8057845" y="1265195"/>
            <a:ext cx="2029108" cy="1590897"/>
          </a:xfrm>
          <a:prstGeom prst="rect">
            <a:avLst/>
          </a:prstGeom>
        </p:spPr>
      </p:pic>
      <p:pic>
        <p:nvPicPr>
          <p:cNvPr id="28" name="Picture 27">
            <a:extLst>
              <a:ext uri="{FF2B5EF4-FFF2-40B4-BE49-F238E27FC236}">
                <a16:creationId xmlns:a16="http://schemas.microsoft.com/office/drawing/2014/main" id="{EF1B110C-9488-AA94-D2A8-C472D9814C1A}"/>
              </a:ext>
            </a:extLst>
          </p:cNvPr>
          <p:cNvPicPr>
            <a:picLocks noChangeAspect="1"/>
          </p:cNvPicPr>
          <p:nvPr/>
        </p:nvPicPr>
        <p:blipFill>
          <a:blip r:embed="rId10"/>
          <a:stretch>
            <a:fillRect/>
          </a:stretch>
        </p:blipFill>
        <p:spPr>
          <a:xfrm>
            <a:off x="2613670" y="4325644"/>
            <a:ext cx="1914792" cy="1733792"/>
          </a:xfrm>
          <a:prstGeom prst="rect">
            <a:avLst/>
          </a:prstGeom>
        </p:spPr>
      </p:pic>
      <p:pic>
        <p:nvPicPr>
          <p:cNvPr id="31" name="Picture 30">
            <a:extLst>
              <a:ext uri="{FF2B5EF4-FFF2-40B4-BE49-F238E27FC236}">
                <a16:creationId xmlns:a16="http://schemas.microsoft.com/office/drawing/2014/main" id="{923385EF-942F-48AB-2FA0-E2804B19680F}"/>
              </a:ext>
            </a:extLst>
          </p:cNvPr>
          <p:cNvPicPr>
            <a:picLocks noChangeAspect="1"/>
          </p:cNvPicPr>
          <p:nvPr/>
        </p:nvPicPr>
        <p:blipFill>
          <a:blip r:embed="rId11"/>
          <a:stretch>
            <a:fillRect/>
          </a:stretch>
        </p:blipFill>
        <p:spPr>
          <a:xfrm>
            <a:off x="8143582" y="4441927"/>
            <a:ext cx="1857634" cy="1762371"/>
          </a:xfrm>
          <a:prstGeom prst="rect">
            <a:avLst/>
          </a:prstGeom>
        </p:spPr>
      </p:pic>
      <p:pic>
        <p:nvPicPr>
          <p:cNvPr id="33" name="Picture 32">
            <a:extLst>
              <a:ext uri="{FF2B5EF4-FFF2-40B4-BE49-F238E27FC236}">
                <a16:creationId xmlns:a16="http://schemas.microsoft.com/office/drawing/2014/main" id="{702A7A9F-9B81-FC44-7215-B8A2E04EE665}"/>
              </a:ext>
            </a:extLst>
          </p:cNvPr>
          <p:cNvPicPr>
            <a:picLocks noChangeAspect="1"/>
          </p:cNvPicPr>
          <p:nvPr/>
        </p:nvPicPr>
        <p:blipFill>
          <a:blip r:embed="rId12"/>
          <a:stretch>
            <a:fillRect/>
          </a:stretch>
        </p:blipFill>
        <p:spPr>
          <a:xfrm>
            <a:off x="6143430" y="6236476"/>
            <a:ext cx="5145721" cy="317928"/>
          </a:xfrm>
          <a:prstGeom prst="rect">
            <a:avLst/>
          </a:prstGeom>
        </p:spPr>
      </p:pic>
      <p:sp>
        <p:nvSpPr>
          <p:cNvPr id="9" name="Slide Number Placeholder 8">
            <a:extLst>
              <a:ext uri="{FF2B5EF4-FFF2-40B4-BE49-F238E27FC236}">
                <a16:creationId xmlns:a16="http://schemas.microsoft.com/office/drawing/2014/main" id="{74A7CEA1-20BE-A483-A957-110F0E29A450}"/>
              </a:ext>
            </a:extLst>
          </p:cNvPr>
          <p:cNvSpPr>
            <a:spLocks noGrp="1"/>
          </p:cNvSpPr>
          <p:nvPr>
            <p:ph type="sldNum" sz="quarter" idx="12"/>
          </p:nvPr>
        </p:nvSpPr>
        <p:spPr/>
        <p:txBody>
          <a:bodyPr/>
          <a:lstStyle/>
          <a:p>
            <a:fld id="{28E6F07D-F62F-4C3B-A21E-2367E9A39921}" type="slidenum">
              <a:rPr lang="en-US" smtClean="0"/>
              <a:t>23</a:t>
            </a:fld>
            <a:endParaRPr lang="en-US" dirty="0"/>
          </a:p>
        </p:txBody>
      </p:sp>
    </p:spTree>
    <p:extLst>
      <p:ext uri="{BB962C8B-B14F-4D97-AF65-F5344CB8AC3E}">
        <p14:creationId xmlns:p14="http://schemas.microsoft.com/office/powerpoint/2010/main" val="768838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“GRADUATION READY” SUMMER PROGRAM</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Table 5">
            <a:extLst>
              <a:ext uri="{FF2B5EF4-FFF2-40B4-BE49-F238E27FC236}">
                <a16:creationId xmlns:a16="http://schemas.microsoft.com/office/drawing/2014/main" id="{28BC5EB5-B89D-BE4D-E457-4ECFCEC5B582}"/>
              </a:ext>
            </a:extLst>
          </p:cNvPr>
          <p:cNvGraphicFramePr>
            <a:graphicFrameLocks noGrp="1"/>
          </p:cNvGraphicFramePr>
          <p:nvPr>
            <p:extLst>
              <p:ext uri="{D42A27DB-BD31-4B8C-83A1-F6EECF244321}">
                <p14:modId xmlns:p14="http://schemas.microsoft.com/office/powerpoint/2010/main" val="1240394876"/>
              </p:ext>
            </p:extLst>
          </p:nvPr>
        </p:nvGraphicFramePr>
        <p:xfrm>
          <a:off x="540781" y="1212406"/>
          <a:ext cx="11110437" cy="2269070"/>
        </p:xfrm>
        <a:graphic>
          <a:graphicData uri="http://schemas.openxmlformats.org/drawingml/2006/table">
            <a:tbl>
              <a:tblPr firstRow="1" bandRow="1">
                <a:tableStyleId>{5C22544A-7EE6-4342-B048-85BDC9FD1C3A}</a:tableStyleId>
              </a:tblPr>
              <a:tblGrid>
                <a:gridCol w="5978761">
                  <a:extLst>
                    <a:ext uri="{9D8B030D-6E8A-4147-A177-3AD203B41FA5}">
                      <a16:colId xmlns:a16="http://schemas.microsoft.com/office/drawing/2014/main" val="3981249432"/>
                    </a:ext>
                  </a:extLst>
                </a:gridCol>
                <a:gridCol w="2565838">
                  <a:extLst>
                    <a:ext uri="{9D8B030D-6E8A-4147-A177-3AD203B41FA5}">
                      <a16:colId xmlns:a16="http://schemas.microsoft.com/office/drawing/2014/main" val="3004164067"/>
                    </a:ext>
                  </a:extLst>
                </a:gridCol>
                <a:gridCol w="2565838">
                  <a:extLst>
                    <a:ext uri="{9D8B030D-6E8A-4147-A177-3AD203B41FA5}">
                      <a16:colId xmlns:a16="http://schemas.microsoft.com/office/drawing/2014/main" val="2405061104"/>
                    </a:ext>
                  </a:extLst>
                </a:gridCol>
              </a:tblGrid>
              <a:tr h="386744">
                <a:tc>
                  <a:txBody>
                    <a:bodyPr/>
                    <a:lstStyle/>
                    <a:p>
                      <a:pPr algn="ctr"/>
                      <a:r>
                        <a:rPr lang="en-US" sz="2400" dirty="0"/>
                        <a:t>Summer Program Description</a:t>
                      </a:r>
                    </a:p>
                  </a:txBody>
                  <a:tcPr/>
                </a:tc>
                <a:tc>
                  <a:txBody>
                    <a:bodyPr/>
                    <a:lstStyle/>
                    <a:p>
                      <a:pPr algn="ctr"/>
                      <a:r>
                        <a:rPr lang="en-US" sz="2400" dirty="0"/>
                        <a:t>Platform Used</a:t>
                      </a:r>
                    </a:p>
                  </a:txBody>
                  <a:tcPr/>
                </a:tc>
                <a:tc>
                  <a:txBody>
                    <a:bodyPr/>
                    <a:lstStyle/>
                    <a:p>
                      <a:pPr algn="ctr"/>
                      <a:r>
                        <a:rPr lang="en-US" sz="2400" dirty="0"/>
                        <a:t>Time and Location</a:t>
                      </a:r>
                    </a:p>
                  </a:txBody>
                  <a:tcPr/>
                </a:tc>
                <a:extLst>
                  <a:ext uri="{0D108BD9-81ED-4DB2-BD59-A6C34878D82A}">
                    <a16:rowId xmlns:a16="http://schemas.microsoft.com/office/drawing/2014/main" val="1540266677"/>
                  </a:ext>
                </a:extLst>
              </a:tr>
              <a:tr h="1811870">
                <a:tc>
                  <a:txBody>
                    <a:bodyPr/>
                    <a:lstStyle/>
                    <a:p>
                      <a:r>
                        <a:rPr lang="en-US" sz="2000" b="1" dirty="0">
                          <a:solidFill>
                            <a:schemeClr val="tx1"/>
                          </a:solidFill>
                        </a:rPr>
                        <a:t>Graduation Ready </a:t>
                      </a:r>
                      <a:r>
                        <a:rPr lang="en-US" sz="2000" dirty="0">
                          <a:solidFill>
                            <a:schemeClr val="tx1"/>
                          </a:solidFill>
                        </a:rPr>
                        <a:t>– The Graduation Ready Summer Program was designed to allow students in grades 9-12 the opportunity to recover credits for graduation. 738 students attended; 645 students completed at least one course.</a:t>
                      </a:r>
                    </a:p>
                  </a:txBody>
                  <a:tcPr>
                    <a:solidFill>
                      <a:schemeClr val="accent6">
                        <a:lumMod val="40000"/>
                        <a:lumOff val="60000"/>
                      </a:schemeClr>
                    </a:solidFill>
                  </a:tcPr>
                </a:tc>
                <a:tc>
                  <a:txBody>
                    <a:bodyPr/>
                    <a:lstStyle/>
                    <a:p>
                      <a:pPr algn="ctr"/>
                      <a:endParaRPr lang="en-US" sz="2000" dirty="0">
                        <a:solidFill>
                          <a:schemeClr val="tx1"/>
                        </a:solidFill>
                      </a:endParaRPr>
                    </a:p>
                    <a:p>
                      <a:pPr algn="ctr"/>
                      <a:endParaRPr lang="en-US" sz="2000" dirty="0">
                        <a:solidFill>
                          <a:schemeClr val="tx1"/>
                        </a:solidFill>
                      </a:endParaRPr>
                    </a:p>
                    <a:p>
                      <a:pPr algn="ctr"/>
                      <a:r>
                        <a:rPr lang="en-US" sz="2000" dirty="0">
                          <a:solidFill>
                            <a:schemeClr val="tx1"/>
                          </a:solidFill>
                        </a:rPr>
                        <a:t>Edgenuity</a:t>
                      </a:r>
                    </a:p>
                    <a:p>
                      <a:pPr algn="ctr"/>
                      <a:endParaRPr lang="en-US" sz="2000" dirty="0">
                        <a:solidFill>
                          <a:schemeClr val="tx1"/>
                        </a:solidFill>
                      </a:endParaRPr>
                    </a:p>
                    <a:p>
                      <a:pPr algn="ctr"/>
                      <a:endParaRPr lang="en-US" sz="2000" dirty="0">
                        <a:solidFill>
                          <a:schemeClr val="tx1"/>
                        </a:solidFill>
                      </a:endParaRPr>
                    </a:p>
                  </a:txBody>
                  <a:tcPr>
                    <a:solidFill>
                      <a:schemeClr val="accent6">
                        <a:lumMod val="40000"/>
                        <a:lumOff val="60000"/>
                      </a:schemeClr>
                    </a:solidFill>
                  </a:tcPr>
                </a:tc>
                <a:tc>
                  <a:txBody>
                    <a:bodyPr/>
                    <a:lstStyle/>
                    <a:p>
                      <a:pPr algn="ctr"/>
                      <a:endParaRPr lang="en-US" sz="2000" dirty="0">
                        <a:solidFill>
                          <a:schemeClr val="tx1"/>
                        </a:solidFill>
                      </a:endParaRPr>
                    </a:p>
                    <a:p>
                      <a:pPr algn="ctr"/>
                      <a:endParaRPr lang="en-US" sz="2000" dirty="0">
                        <a:solidFill>
                          <a:schemeClr val="tx1"/>
                        </a:solidFill>
                      </a:endParaRPr>
                    </a:p>
                    <a:p>
                      <a:pPr algn="ctr"/>
                      <a:r>
                        <a:rPr lang="en-US" sz="2000" dirty="0">
                          <a:solidFill>
                            <a:schemeClr val="tx1"/>
                          </a:solidFill>
                        </a:rPr>
                        <a:t>Southwest High School</a:t>
                      </a:r>
                    </a:p>
                  </a:txBody>
                  <a:tcPr>
                    <a:solidFill>
                      <a:schemeClr val="accent6">
                        <a:lumMod val="40000"/>
                        <a:lumOff val="60000"/>
                      </a:schemeClr>
                    </a:solidFill>
                  </a:tcPr>
                </a:tc>
                <a:extLst>
                  <a:ext uri="{0D108BD9-81ED-4DB2-BD59-A6C34878D82A}">
                    <a16:rowId xmlns:a16="http://schemas.microsoft.com/office/drawing/2014/main" val="2967373760"/>
                  </a:ext>
                </a:extLst>
              </a:tr>
            </a:tbl>
          </a:graphicData>
        </a:graphic>
      </p:graphicFrame>
      <p:pic>
        <p:nvPicPr>
          <p:cNvPr id="9" name="Picture 8">
            <a:extLst>
              <a:ext uri="{FF2B5EF4-FFF2-40B4-BE49-F238E27FC236}">
                <a16:creationId xmlns:a16="http://schemas.microsoft.com/office/drawing/2014/main" id="{7CC8A1F9-0646-DE6E-AEB6-F77FAED6D50A}"/>
              </a:ext>
            </a:extLst>
          </p:cNvPr>
          <p:cNvPicPr>
            <a:picLocks noChangeAspect="1"/>
          </p:cNvPicPr>
          <p:nvPr/>
        </p:nvPicPr>
        <p:blipFill>
          <a:blip r:embed="rId4"/>
          <a:stretch>
            <a:fillRect/>
          </a:stretch>
        </p:blipFill>
        <p:spPr>
          <a:xfrm>
            <a:off x="1577864" y="4506058"/>
            <a:ext cx="5310723" cy="1430725"/>
          </a:xfrm>
          <a:prstGeom prst="rect">
            <a:avLst/>
          </a:prstGeom>
        </p:spPr>
      </p:pic>
      <p:pic>
        <p:nvPicPr>
          <p:cNvPr id="4" name="Picture 3">
            <a:extLst>
              <a:ext uri="{FF2B5EF4-FFF2-40B4-BE49-F238E27FC236}">
                <a16:creationId xmlns:a16="http://schemas.microsoft.com/office/drawing/2014/main" id="{66625BF0-EE7F-A277-42B3-8877032E916F}"/>
              </a:ext>
            </a:extLst>
          </p:cNvPr>
          <p:cNvPicPr>
            <a:picLocks noChangeAspect="1"/>
          </p:cNvPicPr>
          <p:nvPr/>
        </p:nvPicPr>
        <p:blipFill>
          <a:blip r:embed="rId5"/>
          <a:stretch>
            <a:fillRect/>
          </a:stretch>
        </p:blipFill>
        <p:spPr>
          <a:xfrm>
            <a:off x="8111724" y="4069072"/>
            <a:ext cx="2605929" cy="2228568"/>
          </a:xfrm>
          <a:prstGeom prst="rect">
            <a:avLst/>
          </a:prstGeom>
        </p:spPr>
      </p:pic>
      <p:sp>
        <p:nvSpPr>
          <p:cNvPr id="6" name="Slide Number Placeholder 5">
            <a:extLst>
              <a:ext uri="{FF2B5EF4-FFF2-40B4-BE49-F238E27FC236}">
                <a16:creationId xmlns:a16="http://schemas.microsoft.com/office/drawing/2014/main" id="{AE30014D-C20E-BD77-F9A2-40216EC0288A}"/>
              </a:ext>
            </a:extLst>
          </p:cNvPr>
          <p:cNvSpPr>
            <a:spLocks noGrp="1"/>
          </p:cNvSpPr>
          <p:nvPr>
            <p:ph type="sldNum" sz="quarter" idx="12"/>
          </p:nvPr>
        </p:nvSpPr>
        <p:spPr/>
        <p:txBody>
          <a:bodyPr/>
          <a:lstStyle/>
          <a:p>
            <a:fld id="{28E6F07D-F62F-4C3B-A21E-2367E9A39921}" type="slidenum">
              <a:rPr lang="en-US" smtClean="0"/>
              <a:t>24</a:t>
            </a:fld>
            <a:endParaRPr lang="en-US" dirty="0"/>
          </a:p>
        </p:txBody>
      </p:sp>
    </p:spTree>
    <p:extLst>
      <p:ext uri="{BB962C8B-B14F-4D97-AF65-F5344CB8AC3E}">
        <p14:creationId xmlns:p14="http://schemas.microsoft.com/office/powerpoint/2010/main" val="1055733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D49272-2055-11CA-B951-B1E13BB5350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B528A63-C825-A7E6-C2CE-AC05EA9290D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D02CC66-2F9C-9658-857C-6F99AF04678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“GRADUATION READY” SUMMER PROGRAM</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019CD3E1-5841-7000-C826-630C6E11270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E3EB7AAA-B230-56BF-28F3-5BDD2C7B6462}"/>
              </a:ext>
            </a:extLst>
          </p:cNvPr>
          <p:cNvSpPr>
            <a:spLocks noGrp="1"/>
          </p:cNvSpPr>
          <p:nvPr>
            <p:ph type="sldNum" sz="quarter" idx="12"/>
          </p:nvPr>
        </p:nvSpPr>
        <p:spPr/>
        <p:txBody>
          <a:bodyPr/>
          <a:lstStyle/>
          <a:p>
            <a:fld id="{28E6F07D-F62F-4C3B-A21E-2367E9A39921}" type="slidenum">
              <a:rPr lang="en-US" smtClean="0"/>
              <a:t>25</a:t>
            </a:fld>
            <a:endParaRPr lang="en-US" dirty="0"/>
          </a:p>
        </p:txBody>
      </p:sp>
      <p:sp>
        <p:nvSpPr>
          <p:cNvPr id="7" name="TextBox 6">
            <a:extLst>
              <a:ext uri="{FF2B5EF4-FFF2-40B4-BE49-F238E27FC236}">
                <a16:creationId xmlns:a16="http://schemas.microsoft.com/office/drawing/2014/main" id="{AAD10CD4-6BFA-C643-6F41-80BB359A7A3D}"/>
              </a:ext>
            </a:extLst>
          </p:cNvPr>
          <p:cNvSpPr txBox="1"/>
          <p:nvPr/>
        </p:nvSpPr>
        <p:spPr>
          <a:xfrm>
            <a:off x="910805" y="1309842"/>
            <a:ext cx="10370389" cy="5262979"/>
          </a:xfrm>
          <a:prstGeom prst="rect">
            <a:avLst/>
          </a:prstGeom>
          <a:noFill/>
        </p:spPr>
        <p:txBody>
          <a:bodyPr wrap="square" rtlCol="0">
            <a:spAutoFit/>
          </a:bodyPr>
          <a:lstStyle/>
          <a:p>
            <a:r>
              <a:rPr lang="en-US" sz="2800" b="1" dirty="0">
                <a:latin typeface="Arial Narrow" panose="020B0606020202030204" pitchFamily="34" charset="0"/>
              </a:rPr>
              <a:t>Credit Recovery </a:t>
            </a:r>
            <a:r>
              <a:rPr lang="en-US" sz="2800" dirty="0">
                <a:latin typeface="Arial Narrow" panose="020B0606020202030204" pitchFamily="34" charset="0"/>
              </a:rPr>
              <a:t>during the Summer Opportunity Program is an opportunity for students who have failed a course during the school year with a grade below 64 to recover credit for the failed course. </a:t>
            </a:r>
            <a:r>
              <a:rPr lang="en-US" sz="2800" b="0" i="0" u="none" strike="noStrike" baseline="0" dirty="0">
                <a:solidFill>
                  <a:srgbClr val="000000"/>
                </a:solidFill>
                <a:latin typeface="Arial Narrow" panose="020B0606020202030204" pitchFamily="34" charset="0"/>
              </a:rPr>
              <a:t>The failed grade and the recovered grade will both calculate into the student’s grade point average and be recorded on the student’s transcript. </a:t>
            </a:r>
          </a:p>
          <a:p>
            <a:endParaRPr lang="en-US" sz="2800" dirty="0">
              <a:latin typeface="Arial Narrow" panose="020B0606020202030204" pitchFamily="34" charset="0"/>
            </a:endParaRPr>
          </a:p>
          <a:p>
            <a:r>
              <a:rPr lang="en-US" sz="2800" b="1" dirty="0">
                <a:latin typeface="Arial Narrow" panose="020B0606020202030204" pitchFamily="34" charset="0"/>
              </a:rPr>
              <a:t>Edgenuity: </a:t>
            </a:r>
            <a:r>
              <a:rPr lang="en-US" sz="2800" dirty="0">
                <a:latin typeface="Arial Narrow" panose="020B0606020202030204" pitchFamily="34" charset="0"/>
              </a:rPr>
              <a:t>Edgenuity, now part of Imagine Learning, is a provider of online and blended learning solutions for schools, offering digital coursework for grades 6-12 in core subjects, electives, AP courses, and more. It provides customizable courses with interactive lessons, multimedia resources, and assessments, and is used for initial credit, credit recovery, and test preparation. We use the digital coursework for summer school credit recovery.</a:t>
            </a:r>
            <a:endParaRPr lang="en-US" dirty="0"/>
          </a:p>
        </p:txBody>
      </p:sp>
    </p:spTree>
    <p:extLst>
      <p:ext uri="{BB962C8B-B14F-4D97-AF65-F5344CB8AC3E}">
        <p14:creationId xmlns:p14="http://schemas.microsoft.com/office/powerpoint/2010/main" val="2049174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66407B-173D-C7DC-9166-08484207319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FB56C49-B1A2-C535-387D-9E48075AA9E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B21ED22-A25A-F876-1B2E-547A25296260}"/>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CREDITS AWARDED BY CONTENT AREA-ALL</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2744171B-DA63-FAA5-660F-11060C2F8B60}"/>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EE5B6023-A6FC-A558-1262-E464F2E0AFF1}"/>
              </a:ext>
            </a:extLst>
          </p:cNvPr>
          <p:cNvPicPr>
            <a:picLocks noChangeAspect="1"/>
          </p:cNvPicPr>
          <p:nvPr/>
        </p:nvPicPr>
        <p:blipFill>
          <a:blip r:embed="rId4"/>
          <a:stretch>
            <a:fillRect/>
          </a:stretch>
        </p:blipFill>
        <p:spPr>
          <a:xfrm>
            <a:off x="51629" y="1309842"/>
            <a:ext cx="8778765" cy="5023539"/>
          </a:xfrm>
          <a:prstGeom prst="rect">
            <a:avLst/>
          </a:prstGeom>
        </p:spPr>
      </p:pic>
      <p:graphicFrame>
        <p:nvGraphicFramePr>
          <p:cNvPr id="8" name="Table 4">
            <a:extLst>
              <a:ext uri="{FF2B5EF4-FFF2-40B4-BE49-F238E27FC236}">
                <a16:creationId xmlns:a16="http://schemas.microsoft.com/office/drawing/2014/main" id="{4A3DA673-A073-612A-0F92-82B2CFA615E2}"/>
              </a:ext>
            </a:extLst>
          </p:cNvPr>
          <p:cNvGraphicFramePr>
            <a:graphicFrameLocks noGrp="1"/>
          </p:cNvGraphicFramePr>
          <p:nvPr>
            <p:extLst>
              <p:ext uri="{D42A27DB-BD31-4B8C-83A1-F6EECF244321}">
                <p14:modId xmlns:p14="http://schemas.microsoft.com/office/powerpoint/2010/main" val="3396177826"/>
              </p:ext>
            </p:extLst>
          </p:nvPr>
        </p:nvGraphicFramePr>
        <p:xfrm>
          <a:off x="9011547" y="3141793"/>
          <a:ext cx="2901147" cy="2636345"/>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credits awarded</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ELA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157</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Math</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169</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211563595"/>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Science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115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738859747"/>
                  </a:ext>
                </a:extLst>
              </a:tr>
              <a:tr h="29097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Social Studies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89</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519059721"/>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Foreign Language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11</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894501908"/>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lvl="0" algn="ctr">
                        <a:buNone/>
                      </a:pPr>
                      <a:r>
                        <a:rPr lang="en-US" sz="1600" b="0" dirty="0"/>
                        <a:t>Total Credits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lvl="0" algn="ctr">
                        <a:buNone/>
                      </a:pPr>
                      <a:r>
                        <a:rPr lang="en-US" sz="1600" b="0" dirty="0"/>
                        <a:t>541</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4176425"/>
                  </a:ext>
                </a:extLst>
              </a:tr>
            </a:tbl>
          </a:graphicData>
        </a:graphic>
      </p:graphicFrame>
      <p:sp>
        <p:nvSpPr>
          <p:cNvPr id="4" name="Slide Number Placeholder 3">
            <a:extLst>
              <a:ext uri="{FF2B5EF4-FFF2-40B4-BE49-F238E27FC236}">
                <a16:creationId xmlns:a16="http://schemas.microsoft.com/office/drawing/2014/main" id="{BDE514D7-649A-8A78-6278-6B8F34F2DE1B}"/>
              </a:ext>
            </a:extLst>
          </p:cNvPr>
          <p:cNvSpPr>
            <a:spLocks noGrp="1"/>
          </p:cNvSpPr>
          <p:nvPr>
            <p:ph type="sldNum" sz="quarter" idx="12"/>
          </p:nvPr>
        </p:nvSpPr>
        <p:spPr/>
        <p:txBody>
          <a:bodyPr/>
          <a:lstStyle/>
          <a:p>
            <a:fld id="{28E6F07D-F62F-4C3B-A21E-2367E9A39921}" type="slidenum">
              <a:rPr lang="en-US" smtClean="0"/>
              <a:t>26</a:t>
            </a:fld>
            <a:endParaRPr lang="en-US" dirty="0"/>
          </a:p>
        </p:txBody>
      </p:sp>
      <p:graphicFrame>
        <p:nvGraphicFramePr>
          <p:cNvPr id="5" name="Table 4">
            <a:extLst>
              <a:ext uri="{FF2B5EF4-FFF2-40B4-BE49-F238E27FC236}">
                <a16:creationId xmlns:a16="http://schemas.microsoft.com/office/drawing/2014/main" id="{9E12D4A1-B736-0296-1EA5-0C77C293F599}"/>
              </a:ext>
            </a:extLst>
          </p:cNvPr>
          <p:cNvGraphicFramePr>
            <a:graphicFrameLocks noGrp="1"/>
          </p:cNvGraphicFramePr>
          <p:nvPr>
            <p:extLst>
              <p:ext uri="{D42A27DB-BD31-4B8C-83A1-F6EECF244321}">
                <p14:modId xmlns:p14="http://schemas.microsoft.com/office/powerpoint/2010/main" val="3264627247"/>
              </p:ext>
            </p:extLst>
          </p:nvPr>
        </p:nvGraphicFramePr>
        <p:xfrm>
          <a:off x="9011546" y="1332815"/>
          <a:ext cx="2901147" cy="1191733"/>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students earning at least 0.5 credits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BCSD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645</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bl>
          </a:graphicData>
        </a:graphic>
      </p:graphicFrame>
    </p:spTree>
    <p:extLst>
      <p:ext uri="{BB962C8B-B14F-4D97-AF65-F5344CB8AC3E}">
        <p14:creationId xmlns:p14="http://schemas.microsoft.com/office/powerpoint/2010/main" val="1502101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D8C98F-99A8-8F50-9FFA-0C1312B7212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85D08CE-FF19-C5AF-7FED-65FFC08E3C5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A58D1D5-5227-7880-DAB1-BDB9D9D5273A}"/>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CREDITS AWARDED—CENTRAL HIGH</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0B58835F-5001-344C-3919-81E26D5A47EA}"/>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pie chart with text&#10;&#10;AI-generated content may be incorrect.">
            <a:extLst>
              <a:ext uri="{FF2B5EF4-FFF2-40B4-BE49-F238E27FC236}">
                <a16:creationId xmlns:a16="http://schemas.microsoft.com/office/drawing/2014/main" id="{CE0CE2D4-BE75-CBD7-0755-99E038709908}"/>
              </a:ext>
            </a:extLst>
          </p:cNvPr>
          <p:cNvPicPr>
            <a:picLocks noChangeAspect="1"/>
          </p:cNvPicPr>
          <p:nvPr/>
        </p:nvPicPr>
        <p:blipFill>
          <a:blip r:embed="rId4"/>
          <a:stretch>
            <a:fillRect/>
          </a:stretch>
        </p:blipFill>
        <p:spPr>
          <a:xfrm>
            <a:off x="365617" y="1459539"/>
            <a:ext cx="8591550" cy="5019675"/>
          </a:xfrm>
          <a:prstGeom prst="rect">
            <a:avLst/>
          </a:prstGeom>
        </p:spPr>
      </p:pic>
      <p:graphicFrame>
        <p:nvGraphicFramePr>
          <p:cNvPr id="5" name="Table 4">
            <a:extLst>
              <a:ext uri="{FF2B5EF4-FFF2-40B4-BE49-F238E27FC236}">
                <a16:creationId xmlns:a16="http://schemas.microsoft.com/office/drawing/2014/main" id="{EABC8514-902C-CF3F-3DEF-BA0B58908013}"/>
              </a:ext>
            </a:extLst>
          </p:cNvPr>
          <p:cNvGraphicFramePr>
            <a:graphicFrameLocks noGrp="1"/>
          </p:cNvGraphicFramePr>
          <p:nvPr>
            <p:extLst>
              <p:ext uri="{D42A27DB-BD31-4B8C-83A1-F6EECF244321}">
                <p14:modId xmlns:p14="http://schemas.microsoft.com/office/powerpoint/2010/main" val="3022976965"/>
              </p:ext>
            </p:extLst>
          </p:nvPr>
        </p:nvGraphicFramePr>
        <p:xfrm>
          <a:off x="9339460" y="3497224"/>
          <a:ext cx="2486921" cy="2859130"/>
        </p:xfrm>
        <a:graphic>
          <a:graphicData uri="http://schemas.openxmlformats.org/drawingml/2006/table">
            <a:tbl>
              <a:tblPr firstRow="1" bandRow="1">
                <a:tableStyleId>{5C22544A-7EE6-4342-B048-85BDC9FD1C3A}</a:tableStyleId>
              </a:tblPr>
              <a:tblGrid>
                <a:gridCol w="1464237">
                  <a:extLst>
                    <a:ext uri="{9D8B030D-6E8A-4147-A177-3AD203B41FA5}">
                      <a16:colId xmlns:a16="http://schemas.microsoft.com/office/drawing/2014/main" val="794581722"/>
                    </a:ext>
                  </a:extLst>
                </a:gridCol>
                <a:gridCol w="1022684">
                  <a:extLst>
                    <a:ext uri="{9D8B030D-6E8A-4147-A177-3AD203B41FA5}">
                      <a16:colId xmlns:a16="http://schemas.microsoft.com/office/drawing/2014/main" val="1529824429"/>
                    </a:ext>
                  </a:extLst>
                </a:gridCol>
              </a:tblGrid>
              <a:tr h="378198">
                <a:tc gridSpan="2">
                  <a:txBody>
                    <a:bodyPr/>
                    <a:lstStyle/>
                    <a:p>
                      <a:pPr algn="ctr"/>
                      <a:r>
                        <a:rPr lang="en-US" dirty="0"/>
                        <a:t># of credits awarded</a:t>
                      </a:r>
                    </a:p>
                  </a:txBody>
                  <a:tcPr/>
                </a:tc>
                <a:tc hMerge="1">
                  <a:txBody>
                    <a:bodyPr/>
                    <a:lstStyle/>
                    <a:p>
                      <a:endParaRPr lang="en-US"/>
                    </a:p>
                  </a:txBody>
                  <a:tcPr/>
                </a:tc>
                <a:extLst>
                  <a:ext uri="{0D108BD9-81ED-4DB2-BD59-A6C34878D82A}">
                    <a16:rowId xmlns:a16="http://schemas.microsoft.com/office/drawing/2014/main" val="2229599170"/>
                  </a:ext>
                </a:extLst>
              </a:tr>
              <a:tr h="368773">
                <a:tc>
                  <a:txBody>
                    <a:bodyPr/>
                    <a:lstStyle/>
                    <a:p>
                      <a:pPr algn="ctr"/>
                      <a:r>
                        <a:rPr lang="en-US" dirty="0"/>
                        <a:t>ELA</a:t>
                      </a:r>
                    </a:p>
                  </a:txBody>
                  <a:tcPr/>
                </a:tc>
                <a:tc>
                  <a:txBody>
                    <a:bodyPr/>
                    <a:lstStyle/>
                    <a:p>
                      <a:pPr algn="ctr"/>
                      <a:r>
                        <a:rPr lang="en-US" dirty="0"/>
                        <a:t>14.5</a:t>
                      </a:r>
                    </a:p>
                  </a:txBody>
                  <a:tcPr/>
                </a:tc>
                <a:extLst>
                  <a:ext uri="{0D108BD9-81ED-4DB2-BD59-A6C34878D82A}">
                    <a16:rowId xmlns:a16="http://schemas.microsoft.com/office/drawing/2014/main" val="2137329681"/>
                  </a:ext>
                </a:extLst>
              </a:tr>
              <a:tr h="368773">
                <a:tc>
                  <a:txBody>
                    <a:bodyPr/>
                    <a:lstStyle/>
                    <a:p>
                      <a:pPr algn="ctr"/>
                      <a:r>
                        <a:rPr lang="en-US" dirty="0"/>
                        <a:t>Math</a:t>
                      </a:r>
                    </a:p>
                  </a:txBody>
                  <a:tcPr/>
                </a:tc>
                <a:tc>
                  <a:txBody>
                    <a:bodyPr/>
                    <a:lstStyle/>
                    <a:p>
                      <a:pPr algn="ctr"/>
                      <a:r>
                        <a:rPr lang="en-US" dirty="0"/>
                        <a:t>4</a:t>
                      </a:r>
                    </a:p>
                  </a:txBody>
                  <a:tcPr/>
                </a:tc>
                <a:extLst>
                  <a:ext uri="{0D108BD9-81ED-4DB2-BD59-A6C34878D82A}">
                    <a16:rowId xmlns:a16="http://schemas.microsoft.com/office/drawing/2014/main" val="3211563595"/>
                  </a:ext>
                </a:extLst>
              </a:tr>
              <a:tr h="368773">
                <a:tc>
                  <a:txBody>
                    <a:bodyPr/>
                    <a:lstStyle/>
                    <a:p>
                      <a:pPr algn="ctr"/>
                      <a:r>
                        <a:rPr lang="en-US" dirty="0"/>
                        <a:t>Science</a:t>
                      </a:r>
                    </a:p>
                  </a:txBody>
                  <a:tcPr/>
                </a:tc>
                <a:tc>
                  <a:txBody>
                    <a:bodyPr/>
                    <a:lstStyle/>
                    <a:p>
                      <a:pPr algn="ctr"/>
                      <a:r>
                        <a:rPr lang="en-US" dirty="0"/>
                        <a:t>7</a:t>
                      </a:r>
                    </a:p>
                  </a:txBody>
                  <a:tcPr/>
                </a:tc>
                <a:extLst>
                  <a:ext uri="{0D108BD9-81ED-4DB2-BD59-A6C34878D82A}">
                    <a16:rowId xmlns:a16="http://schemas.microsoft.com/office/drawing/2014/main" val="2738859747"/>
                  </a:ext>
                </a:extLst>
              </a:tr>
              <a:tr h="290971">
                <a:tc>
                  <a:txBody>
                    <a:bodyPr/>
                    <a:lstStyle/>
                    <a:p>
                      <a:pPr algn="ctr"/>
                      <a:r>
                        <a:rPr lang="en-US" dirty="0"/>
                        <a:t>Social Studies</a:t>
                      </a:r>
                    </a:p>
                  </a:txBody>
                  <a:tcPr/>
                </a:tc>
                <a:tc>
                  <a:txBody>
                    <a:bodyPr/>
                    <a:lstStyle/>
                    <a:p>
                      <a:pPr algn="ctr"/>
                      <a:r>
                        <a:rPr lang="en-US" dirty="0"/>
                        <a:t>2</a:t>
                      </a:r>
                    </a:p>
                  </a:txBody>
                  <a:tcPr/>
                </a:tc>
                <a:extLst>
                  <a:ext uri="{0D108BD9-81ED-4DB2-BD59-A6C34878D82A}">
                    <a16:rowId xmlns:a16="http://schemas.microsoft.com/office/drawing/2014/main" val="2519059721"/>
                  </a:ext>
                </a:extLst>
              </a:tr>
              <a:tr h="368773">
                <a:tc>
                  <a:txBody>
                    <a:bodyPr/>
                    <a:lstStyle/>
                    <a:p>
                      <a:pPr algn="ctr"/>
                      <a:r>
                        <a:rPr lang="en-US" dirty="0"/>
                        <a:t>Foreign Language</a:t>
                      </a:r>
                    </a:p>
                  </a:txBody>
                  <a:tcPr/>
                </a:tc>
                <a:tc>
                  <a:txBody>
                    <a:bodyPr/>
                    <a:lstStyle/>
                    <a:p>
                      <a:pPr algn="ctr"/>
                      <a:r>
                        <a:rPr lang="en-US" dirty="0"/>
                        <a:t>2</a:t>
                      </a:r>
                    </a:p>
                  </a:txBody>
                  <a:tcPr/>
                </a:tc>
                <a:extLst>
                  <a:ext uri="{0D108BD9-81ED-4DB2-BD59-A6C34878D82A}">
                    <a16:rowId xmlns:a16="http://schemas.microsoft.com/office/drawing/2014/main" val="2894501908"/>
                  </a:ext>
                </a:extLst>
              </a:tr>
              <a:tr h="368773">
                <a:tc>
                  <a:txBody>
                    <a:bodyPr/>
                    <a:lstStyle/>
                    <a:p>
                      <a:pPr lvl="0" algn="ctr">
                        <a:buNone/>
                      </a:pPr>
                      <a:r>
                        <a:rPr lang="en-US" dirty="0"/>
                        <a:t>Total Credits</a:t>
                      </a:r>
                    </a:p>
                  </a:txBody>
                  <a:tcPr/>
                </a:tc>
                <a:tc>
                  <a:txBody>
                    <a:bodyPr/>
                    <a:lstStyle/>
                    <a:p>
                      <a:pPr lvl="0" algn="ctr">
                        <a:buNone/>
                      </a:pPr>
                      <a:r>
                        <a:rPr lang="en-US" dirty="0"/>
                        <a:t>29.5</a:t>
                      </a:r>
                    </a:p>
                  </a:txBody>
                  <a:tcPr/>
                </a:tc>
                <a:extLst>
                  <a:ext uri="{0D108BD9-81ED-4DB2-BD59-A6C34878D82A}">
                    <a16:rowId xmlns:a16="http://schemas.microsoft.com/office/drawing/2014/main" val="1004176425"/>
                  </a:ext>
                </a:extLst>
              </a:tr>
            </a:tbl>
          </a:graphicData>
        </a:graphic>
      </p:graphicFrame>
      <p:sp>
        <p:nvSpPr>
          <p:cNvPr id="6" name="Slide Number Placeholder 5">
            <a:extLst>
              <a:ext uri="{FF2B5EF4-FFF2-40B4-BE49-F238E27FC236}">
                <a16:creationId xmlns:a16="http://schemas.microsoft.com/office/drawing/2014/main" id="{D20D16A7-161F-37F1-C430-D4ECE06AD4C5}"/>
              </a:ext>
            </a:extLst>
          </p:cNvPr>
          <p:cNvSpPr>
            <a:spLocks noGrp="1"/>
          </p:cNvSpPr>
          <p:nvPr>
            <p:ph type="sldNum" sz="quarter" idx="12"/>
          </p:nvPr>
        </p:nvSpPr>
        <p:spPr/>
        <p:txBody>
          <a:bodyPr/>
          <a:lstStyle/>
          <a:p>
            <a:fld id="{28E6F07D-F62F-4C3B-A21E-2367E9A39921}" type="slidenum">
              <a:rPr lang="en-US" smtClean="0"/>
              <a:t>27</a:t>
            </a:fld>
            <a:endParaRPr lang="en-US" dirty="0"/>
          </a:p>
        </p:txBody>
      </p:sp>
      <p:graphicFrame>
        <p:nvGraphicFramePr>
          <p:cNvPr id="7" name="Table 6">
            <a:extLst>
              <a:ext uri="{FF2B5EF4-FFF2-40B4-BE49-F238E27FC236}">
                <a16:creationId xmlns:a16="http://schemas.microsoft.com/office/drawing/2014/main" id="{7681FDAA-5262-ED95-9A3F-B877881B9677}"/>
              </a:ext>
            </a:extLst>
          </p:cNvPr>
          <p:cNvGraphicFramePr>
            <a:graphicFrameLocks noGrp="1"/>
          </p:cNvGraphicFramePr>
          <p:nvPr>
            <p:extLst>
              <p:ext uri="{D42A27DB-BD31-4B8C-83A1-F6EECF244321}">
                <p14:modId xmlns:p14="http://schemas.microsoft.com/office/powerpoint/2010/main" val="3346059531"/>
              </p:ext>
            </p:extLst>
          </p:nvPr>
        </p:nvGraphicFramePr>
        <p:xfrm>
          <a:off x="9132348" y="1722818"/>
          <a:ext cx="2901147" cy="1191733"/>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students earning at least 0.5 credits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Central</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36</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bl>
          </a:graphicData>
        </a:graphic>
      </p:graphicFrame>
    </p:spTree>
    <p:extLst>
      <p:ext uri="{BB962C8B-B14F-4D97-AF65-F5344CB8AC3E}">
        <p14:creationId xmlns:p14="http://schemas.microsoft.com/office/powerpoint/2010/main" val="518964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23C5D8-EA2E-49BA-D521-588082B30BD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E0E9C60-8E36-3C9C-AE92-05D620AE399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9564A7A-9128-48ED-A225-0100E718443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CREDITS AWARDED—HOWARD HIGH</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E3729564-DCAA-F949-F263-386C50C25930}"/>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1D92AE9A-9345-4FCF-DD93-3A87622E922F}"/>
              </a:ext>
            </a:extLst>
          </p:cNvPr>
          <p:cNvPicPr>
            <a:picLocks noChangeAspect="1"/>
          </p:cNvPicPr>
          <p:nvPr/>
        </p:nvPicPr>
        <p:blipFill>
          <a:blip r:embed="rId4"/>
          <a:stretch>
            <a:fillRect/>
          </a:stretch>
        </p:blipFill>
        <p:spPr>
          <a:xfrm>
            <a:off x="225240" y="1309842"/>
            <a:ext cx="8590008" cy="5023539"/>
          </a:xfrm>
          <a:prstGeom prst="rect">
            <a:avLst/>
          </a:prstGeom>
        </p:spPr>
      </p:pic>
      <p:graphicFrame>
        <p:nvGraphicFramePr>
          <p:cNvPr id="5" name="Table 4">
            <a:extLst>
              <a:ext uri="{FF2B5EF4-FFF2-40B4-BE49-F238E27FC236}">
                <a16:creationId xmlns:a16="http://schemas.microsoft.com/office/drawing/2014/main" id="{5B288A0A-F6FB-11A2-75A4-8700231560AA}"/>
              </a:ext>
            </a:extLst>
          </p:cNvPr>
          <p:cNvGraphicFramePr>
            <a:graphicFrameLocks noGrp="1"/>
          </p:cNvGraphicFramePr>
          <p:nvPr>
            <p:extLst>
              <p:ext uri="{D42A27DB-BD31-4B8C-83A1-F6EECF244321}">
                <p14:modId xmlns:p14="http://schemas.microsoft.com/office/powerpoint/2010/main" val="2776695993"/>
              </p:ext>
            </p:extLst>
          </p:nvPr>
        </p:nvGraphicFramePr>
        <p:xfrm>
          <a:off x="9170644" y="3372928"/>
          <a:ext cx="2486921" cy="2849705"/>
        </p:xfrm>
        <a:graphic>
          <a:graphicData uri="http://schemas.openxmlformats.org/drawingml/2006/table">
            <a:tbl>
              <a:tblPr firstRow="1" bandRow="1"/>
              <a:tblGrid>
                <a:gridCol w="1464237">
                  <a:extLst>
                    <a:ext uri="{9D8B030D-6E8A-4147-A177-3AD203B41FA5}">
                      <a16:colId xmlns:a16="http://schemas.microsoft.com/office/drawing/2014/main" val="794581722"/>
                    </a:ext>
                  </a:extLst>
                </a:gridCol>
                <a:gridCol w="1022684">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 of credits awarded</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ELA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42.5</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Math</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47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211563595"/>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Science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34</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738859747"/>
                  </a:ext>
                </a:extLst>
              </a:tr>
              <a:tr h="29097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Social Studies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6.5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519059721"/>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Foreign Language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t>2.5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894501908"/>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lvl="0" algn="ctr">
                        <a:buNone/>
                      </a:pPr>
                      <a:r>
                        <a:rPr lang="en-US" dirty="0"/>
                        <a:t>Total Credits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lvl="0" algn="ctr">
                        <a:buNone/>
                      </a:pPr>
                      <a:r>
                        <a:rPr lang="en-US" dirty="0"/>
                        <a:t>132.5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4176425"/>
                  </a:ext>
                </a:extLst>
              </a:tr>
            </a:tbl>
          </a:graphicData>
        </a:graphic>
      </p:graphicFrame>
      <p:sp>
        <p:nvSpPr>
          <p:cNvPr id="6" name="Slide Number Placeholder 5">
            <a:extLst>
              <a:ext uri="{FF2B5EF4-FFF2-40B4-BE49-F238E27FC236}">
                <a16:creationId xmlns:a16="http://schemas.microsoft.com/office/drawing/2014/main" id="{D35789D4-C81B-50E8-0C95-2D3105D4BD2C}"/>
              </a:ext>
            </a:extLst>
          </p:cNvPr>
          <p:cNvSpPr>
            <a:spLocks noGrp="1"/>
          </p:cNvSpPr>
          <p:nvPr>
            <p:ph type="sldNum" sz="quarter" idx="12"/>
          </p:nvPr>
        </p:nvSpPr>
        <p:spPr/>
        <p:txBody>
          <a:bodyPr/>
          <a:lstStyle/>
          <a:p>
            <a:fld id="{28E6F07D-F62F-4C3B-A21E-2367E9A39921}" type="slidenum">
              <a:rPr lang="en-US" smtClean="0"/>
              <a:t>28</a:t>
            </a:fld>
            <a:endParaRPr lang="en-US" dirty="0"/>
          </a:p>
        </p:txBody>
      </p:sp>
      <p:graphicFrame>
        <p:nvGraphicFramePr>
          <p:cNvPr id="7" name="Table 6">
            <a:extLst>
              <a:ext uri="{FF2B5EF4-FFF2-40B4-BE49-F238E27FC236}">
                <a16:creationId xmlns:a16="http://schemas.microsoft.com/office/drawing/2014/main" id="{73BDCBDD-3E7E-4109-A6F8-E18CEDF14BA2}"/>
              </a:ext>
            </a:extLst>
          </p:cNvPr>
          <p:cNvGraphicFramePr>
            <a:graphicFrameLocks noGrp="1"/>
          </p:cNvGraphicFramePr>
          <p:nvPr>
            <p:extLst>
              <p:ext uri="{D42A27DB-BD31-4B8C-83A1-F6EECF244321}">
                <p14:modId xmlns:p14="http://schemas.microsoft.com/office/powerpoint/2010/main" val="296680341"/>
              </p:ext>
            </p:extLst>
          </p:nvPr>
        </p:nvGraphicFramePr>
        <p:xfrm>
          <a:off x="8963530" y="1651992"/>
          <a:ext cx="2901147" cy="1191733"/>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students earning at least 0.5 credits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Howard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127</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bl>
          </a:graphicData>
        </a:graphic>
      </p:graphicFrame>
    </p:spTree>
    <p:extLst>
      <p:ext uri="{BB962C8B-B14F-4D97-AF65-F5344CB8AC3E}">
        <p14:creationId xmlns:p14="http://schemas.microsoft.com/office/powerpoint/2010/main" val="2237190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D8C484-1680-937B-87CF-73C83E6923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6CDB4F6-C628-974E-3BED-CC6E18FB165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5C5E47A-B3A2-273A-1F5A-C4ED72D1ECA3}"/>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CREDITS AWARDED—NORTHEAST HIGH</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073DB0C4-EB5C-B596-0294-FC9F475F1EFB}"/>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AB9D0A38-4B3E-F477-2B76-F796D1483501}"/>
              </a:ext>
            </a:extLst>
          </p:cNvPr>
          <p:cNvPicPr>
            <a:picLocks noChangeAspect="1"/>
          </p:cNvPicPr>
          <p:nvPr/>
        </p:nvPicPr>
        <p:blipFill>
          <a:blip r:embed="rId4"/>
          <a:stretch>
            <a:fillRect/>
          </a:stretch>
        </p:blipFill>
        <p:spPr>
          <a:xfrm>
            <a:off x="225240" y="1377478"/>
            <a:ext cx="8590008" cy="5017443"/>
          </a:xfrm>
          <a:prstGeom prst="rect">
            <a:avLst/>
          </a:prstGeom>
        </p:spPr>
      </p:pic>
      <p:graphicFrame>
        <p:nvGraphicFramePr>
          <p:cNvPr id="5" name="Table 4">
            <a:extLst>
              <a:ext uri="{FF2B5EF4-FFF2-40B4-BE49-F238E27FC236}">
                <a16:creationId xmlns:a16="http://schemas.microsoft.com/office/drawing/2014/main" id="{90C3A360-B303-5690-1E09-B4EDA018F6DA}"/>
              </a:ext>
            </a:extLst>
          </p:cNvPr>
          <p:cNvGraphicFramePr>
            <a:graphicFrameLocks noGrp="1"/>
          </p:cNvGraphicFramePr>
          <p:nvPr>
            <p:extLst>
              <p:ext uri="{D42A27DB-BD31-4B8C-83A1-F6EECF244321}">
                <p14:modId xmlns:p14="http://schemas.microsoft.com/office/powerpoint/2010/main" val="3996294630"/>
              </p:ext>
            </p:extLst>
          </p:nvPr>
        </p:nvGraphicFramePr>
        <p:xfrm>
          <a:off x="9263290" y="3429000"/>
          <a:ext cx="2486921" cy="2849705"/>
        </p:xfrm>
        <a:graphic>
          <a:graphicData uri="http://schemas.openxmlformats.org/drawingml/2006/table">
            <a:tbl>
              <a:tblPr firstRow="1" bandRow="1">
                <a:tableStyleId>{5C22544A-7EE6-4342-B048-85BDC9FD1C3A}</a:tableStyleId>
              </a:tblPr>
              <a:tblGrid>
                <a:gridCol w="1464237">
                  <a:extLst>
                    <a:ext uri="{9D8B030D-6E8A-4147-A177-3AD203B41FA5}">
                      <a16:colId xmlns:a16="http://schemas.microsoft.com/office/drawing/2014/main" val="794581722"/>
                    </a:ext>
                  </a:extLst>
                </a:gridCol>
                <a:gridCol w="1022684">
                  <a:extLst>
                    <a:ext uri="{9D8B030D-6E8A-4147-A177-3AD203B41FA5}">
                      <a16:colId xmlns:a16="http://schemas.microsoft.com/office/drawing/2014/main" val="1529824429"/>
                    </a:ext>
                  </a:extLst>
                </a:gridCol>
              </a:tblGrid>
              <a:tr h="368773">
                <a:tc gridSpan="2">
                  <a:txBody>
                    <a:bodyPr/>
                    <a:lstStyle/>
                    <a:p>
                      <a:pPr algn="ctr"/>
                      <a:r>
                        <a:rPr lang="en-US" dirty="0"/>
                        <a:t># of credits awarded</a:t>
                      </a:r>
                    </a:p>
                  </a:txBody>
                  <a:tcPr/>
                </a:tc>
                <a:tc hMerge="1">
                  <a:txBody>
                    <a:bodyPr/>
                    <a:lstStyle/>
                    <a:p>
                      <a:endParaRPr lang="en-US"/>
                    </a:p>
                  </a:txBody>
                  <a:tcPr/>
                </a:tc>
                <a:extLst>
                  <a:ext uri="{0D108BD9-81ED-4DB2-BD59-A6C34878D82A}">
                    <a16:rowId xmlns:a16="http://schemas.microsoft.com/office/drawing/2014/main" val="2229599170"/>
                  </a:ext>
                </a:extLst>
              </a:tr>
              <a:tr h="368773">
                <a:tc>
                  <a:txBody>
                    <a:bodyPr/>
                    <a:lstStyle/>
                    <a:p>
                      <a:pPr algn="ctr"/>
                      <a:r>
                        <a:rPr lang="en-US" dirty="0"/>
                        <a:t>ELA</a:t>
                      </a:r>
                    </a:p>
                  </a:txBody>
                  <a:tcPr/>
                </a:tc>
                <a:tc>
                  <a:txBody>
                    <a:bodyPr/>
                    <a:lstStyle/>
                    <a:p>
                      <a:pPr algn="ctr"/>
                      <a:r>
                        <a:rPr lang="en-US" dirty="0"/>
                        <a:t>31</a:t>
                      </a:r>
                    </a:p>
                  </a:txBody>
                  <a:tcPr/>
                </a:tc>
                <a:extLst>
                  <a:ext uri="{0D108BD9-81ED-4DB2-BD59-A6C34878D82A}">
                    <a16:rowId xmlns:a16="http://schemas.microsoft.com/office/drawing/2014/main" val="2137329681"/>
                  </a:ext>
                </a:extLst>
              </a:tr>
              <a:tr h="368773">
                <a:tc>
                  <a:txBody>
                    <a:bodyPr/>
                    <a:lstStyle/>
                    <a:p>
                      <a:pPr algn="ctr"/>
                      <a:r>
                        <a:rPr lang="en-US" dirty="0"/>
                        <a:t>Math</a:t>
                      </a:r>
                    </a:p>
                  </a:txBody>
                  <a:tcPr/>
                </a:tc>
                <a:tc>
                  <a:txBody>
                    <a:bodyPr/>
                    <a:lstStyle/>
                    <a:p>
                      <a:pPr algn="ctr"/>
                      <a:r>
                        <a:rPr lang="en-US" dirty="0"/>
                        <a:t>18</a:t>
                      </a:r>
                    </a:p>
                  </a:txBody>
                  <a:tcPr/>
                </a:tc>
                <a:extLst>
                  <a:ext uri="{0D108BD9-81ED-4DB2-BD59-A6C34878D82A}">
                    <a16:rowId xmlns:a16="http://schemas.microsoft.com/office/drawing/2014/main" val="3211563595"/>
                  </a:ext>
                </a:extLst>
              </a:tr>
              <a:tr h="368773">
                <a:tc>
                  <a:txBody>
                    <a:bodyPr/>
                    <a:lstStyle/>
                    <a:p>
                      <a:pPr algn="ctr"/>
                      <a:r>
                        <a:rPr lang="en-US" dirty="0"/>
                        <a:t>Science</a:t>
                      </a:r>
                    </a:p>
                  </a:txBody>
                  <a:tcPr/>
                </a:tc>
                <a:tc>
                  <a:txBody>
                    <a:bodyPr/>
                    <a:lstStyle/>
                    <a:p>
                      <a:pPr algn="ctr"/>
                      <a:r>
                        <a:rPr lang="en-US" dirty="0"/>
                        <a:t>18.5</a:t>
                      </a:r>
                    </a:p>
                  </a:txBody>
                  <a:tcPr/>
                </a:tc>
                <a:extLst>
                  <a:ext uri="{0D108BD9-81ED-4DB2-BD59-A6C34878D82A}">
                    <a16:rowId xmlns:a16="http://schemas.microsoft.com/office/drawing/2014/main" val="2738859747"/>
                  </a:ext>
                </a:extLst>
              </a:tr>
              <a:tr h="290971">
                <a:tc>
                  <a:txBody>
                    <a:bodyPr/>
                    <a:lstStyle/>
                    <a:p>
                      <a:pPr algn="ctr"/>
                      <a:r>
                        <a:rPr lang="en-US" dirty="0"/>
                        <a:t>Social Studies</a:t>
                      </a:r>
                    </a:p>
                  </a:txBody>
                  <a:tcPr/>
                </a:tc>
                <a:tc>
                  <a:txBody>
                    <a:bodyPr/>
                    <a:lstStyle/>
                    <a:p>
                      <a:pPr algn="ctr"/>
                      <a:r>
                        <a:rPr lang="en-US" dirty="0"/>
                        <a:t>14.5</a:t>
                      </a:r>
                    </a:p>
                  </a:txBody>
                  <a:tcPr/>
                </a:tc>
                <a:extLst>
                  <a:ext uri="{0D108BD9-81ED-4DB2-BD59-A6C34878D82A}">
                    <a16:rowId xmlns:a16="http://schemas.microsoft.com/office/drawing/2014/main" val="2519059721"/>
                  </a:ext>
                </a:extLst>
              </a:tr>
              <a:tr h="368773">
                <a:tc>
                  <a:txBody>
                    <a:bodyPr/>
                    <a:lstStyle/>
                    <a:p>
                      <a:pPr algn="ctr"/>
                      <a:r>
                        <a:rPr lang="en-US" dirty="0"/>
                        <a:t>Foreign Language</a:t>
                      </a:r>
                    </a:p>
                  </a:txBody>
                  <a:tcPr/>
                </a:tc>
                <a:tc>
                  <a:txBody>
                    <a:bodyPr/>
                    <a:lstStyle/>
                    <a:p>
                      <a:pPr algn="ctr"/>
                      <a:r>
                        <a:rPr lang="en-US" dirty="0"/>
                        <a:t>.5</a:t>
                      </a:r>
                    </a:p>
                  </a:txBody>
                  <a:tcPr/>
                </a:tc>
                <a:extLst>
                  <a:ext uri="{0D108BD9-81ED-4DB2-BD59-A6C34878D82A}">
                    <a16:rowId xmlns:a16="http://schemas.microsoft.com/office/drawing/2014/main" val="2894501908"/>
                  </a:ext>
                </a:extLst>
              </a:tr>
              <a:tr h="368773">
                <a:tc>
                  <a:txBody>
                    <a:bodyPr/>
                    <a:lstStyle/>
                    <a:p>
                      <a:pPr lvl="0" algn="ctr">
                        <a:buNone/>
                      </a:pPr>
                      <a:r>
                        <a:rPr lang="en-US" dirty="0"/>
                        <a:t>Total Credits</a:t>
                      </a:r>
                    </a:p>
                  </a:txBody>
                  <a:tcPr/>
                </a:tc>
                <a:tc>
                  <a:txBody>
                    <a:bodyPr/>
                    <a:lstStyle/>
                    <a:p>
                      <a:pPr lvl="0" algn="ctr">
                        <a:buNone/>
                      </a:pPr>
                      <a:r>
                        <a:rPr lang="en-US" dirty="0"/>
                        <a:t>82.5</a:t>
                      </a:r>
                    </a:p>
                  </a:txBody>
                  <a:tcPr/>
                </a:tc>
                <a:extLst>
                  <a:ext uri="{0D108BD9-81ED-4DB2-BD59-A6C34878D82A}">
                    <a16:rowId xmlns:a16="http://schemas.microsoft.com/office/drawing/2014/main" val="1004176425"/>
                  </a:ext>
                </a:extLst>
              </a:tr>
            </a:tbl>
          </a:graphicData>
        </a:graphic>
      </p:graphicFrame>
      <p:sp>
        <p:nvSpPr>
          <p:cNvPr id="6" name="Slide Number Placeholder 5">
            <a:extLst>
              <a:ext uri="{FF2B5EF4-FFF2-40B4-BE49-F238E27FC236}">
                <a16:creationId xmlns:a16="http://schemas.microsoft.com/office/drawing/2014/main" id="{2282C470-FDEF-F9A4-CC67-6ADBAB3EB60B}"/>
              </a:ext>
            </a:extLst>
          </p:cNvPr>
          <p:cNvSpPr>
            <a:spLocks noGrp="1"/>
          </p:cNvSpPr>
          <p:nvPr>
            <p:ph type="sldNum" sz="quarter" idx="12"/>
          </p:nvPr>
        </p:nvSpPr>
        <p:spPr/>
        <p:txBody>
          <a:bodyPr/>
          <a:lstStyle/>
          <a:p>
            <a:fld id="{28E6F07D-F62F-4C3B-A21E-2367E9A39921}" type="slidenum">
              <a:rPr lang="en-US" smtClean="0"/>
              <a:t>29</a:t>
            </a:fld>
            <a:endParaRPr lang="en-US" dirty="0"/>
          </a:p>
        </p:txBody>
      </p:sp>
      <p:graphicFrame>
        <p:nvGraphicFramePr>
          <p:cNvPr id="7" name="Table 6">
            <a:extLst>
              <a:ext uri="{FF2B5EF4-FFF2-40B4-BE49-F238E27FC236}">
                <a16:creationId xmlns:a16="http://schemas.microsoft.com/office/drawing/2014/main" id="{78F86526-C983-1A50-6B1E-0564044A611E}"/>
              </a:ext>
            </a:extLst>
          </p:cNvPr>
          <p:cNvGraphicFramePr>
            <a:graphicFrameLocks noGrp="1"/>
          </p:cNvGraphicFramePr>
          <p:nvPr>
            <p:extLst>
              <p:ext uri="{D42A27DB-BD31-4B8C-83A1-F6EECF244321}">
                <p14:modId xmlns:p14="http://schemas.microsoft.com/office/powerpoint/2010/main" val="2074109996"/>
              </p:ext>
            </p:extLst>
          </p:nvPr>
        </p:nvGraphicFramePr>
        <p:xfrm>
          <a:off x="9056176" y="1602576"/>
          <a:ext cx="2901147" cy="1191733"/>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students earning at least 0.5 credits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Northeast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81</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bl>
          </a:graphicData>
        </a:graphic>
      </p:graphicFrame>
    </p:spTree>
    <p:extLst>
      <p:ext uri="{BB962C8B-B14F-4D97-AF65-F5344CB8AC3E}">
        <p14:creationId xmlns:p14="http://schemas.microsoft.com/office/powerpoint/2010/main" val="1202492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7361DB-BDAC-BEFD-9F71-24421181785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F849E2F-20F7-4ACE-AF0A-98490FB9809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B3E67B2-6297-6ADF-66FF-4EF2A26571C8}"/>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CREDITS AWARDED—RUTLAND HIGH</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C396D9D3-2D58-629F-ADE9-51AAC520FCE2}"/>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9A4EE175-D74A-28E7-B01D-B9F41781C2E1}"/>
              </a:ext>
            </a:extLst>
          </p:cNvPr>
          <p:cNvPicPr>
            <a:picLocks noChangeAspect="1"/>
          </p:cNvPicPr>
          <p:nvPr/>
        </p:nvPicPr>
        <p:blipFill>
          <a:blip r:embed="rId4"/>
          <a:stretch>
            <a:fillRect/>
          </a:stretch>
        </p:blipFill>
        <p:spPr>
          <a:xfrm>
            <a:off x="225240" y="1383057"/>
            <a:ext cx="8596105" cy="5023539"/>
          </a:xfrm>
          <a:prstGeom prst="rect">
            <a:avLst/>
          </a:prstGeom>
        </p:spPr>
      </p:pic>
      <p:graphicFrame>
        <p:nvGraphicFramePr>
          <p:cNvPr id="7" name="Table 4">
            <a:extLst>
              <a:ext uri="{FF2B5EF4-FFF2-40B4-BE49-F238E27FC236}">
                <a16:creationId xmlns:a16="http://schemas.microsoft.com/office/drawing/2014/main" id="{A6A85993-01E2-EE7A-91CA-E0D8A73A7051}"/>
              </a:ext>
            </a:extLst>
          </p:cNvPr>
          <p:cNvGraphicFramePr>
            <a:graphicFrameLocks noGrp="1"/>
          </p:cNvGraphicFramePr>
          <p:nvPr>
            <p:extLst>
              <p:ext uri="{D42A27DB-BD31-4B8C-83A1-F6EECF244321}">
                <p14:modId xmlns:p14="http://schemas.microsoft.com/office/powerpoint/2010/main" val="1380663277"/>
              </p:ext>
            </p:extLst>
          </p:nvPr>
        </p:nvGraphicFramePr>
        <p:xfrm>
          <a:off x="9258287" y="3332615"/>
          <a:ext cx="2486921" cy="2849705"/>
        </p:xfrm>
        <a:graphic>
          <a:graphicData uri="http://schemas.openxmlformats.org/drawingml/2006/table">
            <a:tbl>
              <a:tblPr firstRow="1" bandRow="1">
                <a:tableStyleId>{5C22544A-7EE6-4342-B048-85BDC9FD1C3A}</a:tableStyleId>
              </a:tblPr>
              <a:tblGrid>
                <a:gridCol w="1464237">
                  <a:extLst>
                    <a:ext uri="{9D8B030D-6E8A-4147-A177-3AD203B41FA5}">
                      <a16:colId xmlns:a16="http://schemas.microsoft.com/office/drawing/2014/main" val="794581722"/>
                    </a:ext>
                  </a:extLst>
                </a:gridCol>
                <a:gridCol w="1022684">
                  <a:extLst>
                    <a:ext uri="{9D8B030D-6E8A-4147-A177-3AD203B41FA5}">
                      <a16:colId xmlns:a16="http://schemas.microsoft.com/office/drawing/2014/main" val="1529824429"/>
                    </a:ext>
                  </a:extLst>
                </a:gridCol>
              </a:tblGrid>
              <a:tr h="368773">
                <a:tc gridSpan="2">
                  <a:txBody>
                    <a:bodyPr/>
                    <a:lstStyle/>
                    <a:p>
                      <a:pPr algn="ctr"/>
                      <a:r>
                        <a:rPr lang="en-US" dirty="0"/>
                        <a:t># of credits awarded</a:t>
                      </a:r>
                    </a:p>
                  </a:txBody>
                  <a:tcPr/>
                </a:tc>
                <a:tc hMerge="1">
                  <a:txBody>
                    <a:bodyPr/>
                    <a:lstStyle/>
                    <a:p>
                      <a:endParaRPr lang="en-US"/>
                    </a:p>
                  </a:txBody>
                  <a:tcPr/>
                </a:tc>
                <a:extLst>
                  <a:ext uri="{0D108BD9-81ED-4DB2-BD59-A6C34878D82A}">
                    <a16:rowId xmlns:a16="http://schemas.microsoft.com/office/drawing/2014/main" val="2229599170"/>
                  </a:ext>
                </a:extLst>
              </a:tr>
              <a:tr h="368773">
                <a:tc>
                  <a:txBody>
                    <a:bodyPr/>
                    <a:lstStyle/>
                    <a:p>
                      <a:pPr algn="ctr"/>
                      <a:r>
                        <a:rPr lang="en-US" dirty="0"/>
                        <a:t>ELA</a:t>
                      </a:r>
                    </a:p>
                  </a:txBody>
                  <a:tcPr/>
                </a:tc>
                <a:tc>
                  <a:txBody>
                    <a:bodyPr/>
                    <a:lstStyle/>
                    <a:p>
                      <a:pPr algn="ctr"/>
                      <a:r>
                        <a:rPr lang="en-US" dirty="0"/>
                        <a:t>25</a:t>
                      </a:r>
                    </a:p>
                  </a:txBody>
                  <a:tcPr/>
                </a:tc>
                <a:extLst>
                  <a:ext uri="{0D108BD9-81ED-4DB2-BD59-A6C34878D82A}">
                    <a16:rowId xmlns:a16="http://schemas.microsoft.com/office/drawing/2014/main" val="2137329681"/>
                  </a:ext>
                </a:extLst>
              </a:tr>
              <a:tr h="368773">
                <a:tc>
                  <a:txBody>
                    <a:bodyPr/>
                    <a:lstStyle/>
                    <a:p>
                      <a:pPr algn="ctr"/>
                      <a:r>
                        <a:rPr lang="en-US" dirty="0"/>
                        <a:t>Math</a:t>
                      </a:r>
                    </a:p>
                  </a:txBody>
                  <a:tcPr/>
                </a:tc>
                <a:tc>
                  <a:txBody>
                    <a:bodyPr/>
                    <a:lstStyle/>
                    <a:p>
                      <a:pPr algn="ctr"/>
                      <a:r>
                        <a:rPr lang="en-US" dirty="0"/>
                        <a:t>53.5</a:t>
                      </a:r>
                    </a:p>
                  </a:txBody>
                  <a:tcPr/>
                </a:tc>
                <a:extLst>
                  <a:ext uri="{0D108BD9-81ED-4DB2-BD59-A6C34878D82A}">
                    <a16:rowId xmlns:a16="http://schemas.microsoft.com/office/drawing/2014/main" val="3211563595"/>
                  </a:ext>
                </a:extLst>
              </a:tr>
              <a:tr h="368773">
                <a:tc>
                  <a:txBody>
                    <a:bodyPr/>
                    <a:lstStyle/>
                    <a:p>
                      <a:pPr algn="ctr"/>
                      <a:r>
                        <a:rPr lang="en-US" dirty="0"/>
                        <a:t>Science</a:t>
                      </a:r>
                    </a:p>
                  </a:txBody>
                  <a:tcPr/>
                </a:tc>
                <a:tc>
                  <a:txBody>
                    <a:bodyPr/>
                    <a:lstStyle/>
                    <a:p>
                      <a:pPr algn="ctr"/>
                      <a:r>
                        <a:rPr lang="en-US" dirty="0"/>
                        <a:t>11.5</a:t>
                      </a:r>
                    </a:p>
                  </a:txBody>
                  <a:tcPr/>
                </a:tc>
                <a:extLst>
                  <a:ext uri="{0D108BD9-81ED-4DB2-BD59-A6C34878D82A}">
                    <a16:rowId xmlns:a16="http://schemas.microsoft.com/office/drawing/2014/main" val="2738859747"/>
                  </a:ext>
                </a:extLst>
              </a:tr>
              <a:tr h="290971">
                <a:tc>
                  <a:txBody>
                    <a:bodyPr/>
                    <a:lstStyle/>
                    <a:p>
                      <a:pPr algn="ctr"/>
                      <a:r>
                        <a:rPr lang="en-US" dirty="0"/>
                        <a:t>Social Studies</a:t>
                      </a:r>
                    </a:p>
                  </a:txBody>
                  <a:tcPr/>
                </a:tc>
                <a:tc>
                  <a:txBody>
                    <a:bodyPr/>
                    <a:lstStyle/>
                    <a:p>
                      <a:pPr algn="ctr"/>
                      <a:r>
                        <a:rPr lang="en-US" dirty="0"/>
                        <a:t>13.5</a:t>
                      </a:r>
                    </a:p>
                  </a:txBody>
                  <a:tcPr/>
                </a:tc>
                <a:extLst>
                  <a:ext uri="{0D108BD9-81ED-4DB2-BD59-A6C34878D82A}">
                    <a16:rowId xmlns:a16="http://schemas.microsoft.com/office/drawing/2014/main" val="2519059721"/>
                  </a:ext>
                </a:extLst>
              </a:tr>
              <a:tr h="368773">
                <a:tc>
                  <a:txBody>
                    <a:bodyPr/>
                    <a:lstStyle/>
                    <a:p>
                      <a:pPr algn="ctr"/>
                      <a:r>
                        <a:rPr lang="en-US" dirty="0"/>
                        <a:t>Foreign Language</a:t>
                      </a:r>
                    </a:p>
                  </a:txBody>
                  <a:tcPr/>
                </a:tc>
                <a:tc>
                  <a:txBody>
                    <a:bodyPr/>
                    <a:lstStyle/>
                    <a:p>
                      <a:pPr algn="ctr"/>
                      <a:r>
                        <a:rPr lang="en-US" dirty="0"/>
                        <a:t>3.5</a:t>
                      </a:r>
                    </a:p>
                  </a:txBody>
                  <a:tcPr/>
                </a:tc>
                <a:extLst>
                  <a:ext uri="{0D108BD9-81ED-4DB2-BD59-A6C34878D82A}">
                    <a16:rowId xmlns:a16="http://schemas.microsoft.com/office/drawing/2014/main" val="2894501908"/>
                  </a:ext>
                </a:extLst>
              </a:tr>
              <a:tr h="368773">
                <a:tc>
                  <a:txBody>
                    <a:bodyPr/>
                    <a:lstStyle/>
                    <a:p>
                      <a:pPr lvl="0" algn="ctr">
                        <a:buNone/>
                      </a:pPr>
                      <a:r>
                        <a:rPr lang="en-US" dirty="0"/>
                        <a:t>Total Credits</a:t>
                      </a:r>
                    </a:p>
                  </a:txBody>
                  <a:tcPr/>
                </a:tc>
                <a:tc>
                  <a:txBody>
                    <a:bodyPr/>
                    <a:lstStyle/>
                    <a:p>
                      <a:pPr lvl="0" algn="ctr">
                        <a:buNone/>
                      </a:pPr>
                      <a:r>
                        <a:rPr lang="en-US" dirty="0"/>
                        <a:t>107</a:t>
                      </a:r>
                    </a:p>
                  </a:txBody>
                  <a:tcPr/>
                </a:tc>
                <a:extLst>
                  <a:ext uri="{0D108BD9-81ED-4DB2-BD59-A6C34878D82A}">
                    <a16:rowId xmlns:a16="http://schemas.microsoft.com/office/drawing/2014/main" val="1004176425"/>
                  </a:ext>
                </a:extLst>
              </a:tr>
            </a:tbl>
          </a:graphicData>
        </a:graphic>
      </p:graphicFrame>
      <p:sp>
        <p:nvSpPr>
          <p:cNvPr id="4" name="Slide Number Placeholder 3">
            <a:extLst>
              <a:ext uri="{FF2B5EF4-FFF2-40B4-BE49-F238E27FC236}">
                <a16:creationId xmlns:a16="http://schemas.microsoft.com/office/drawing/2014/main" id="{D8705777-6B8D-C4EA-5858-4DC9C3AF5B8A}"/>
              </a:ext>
            </a:extLst>
          </p:cNvPr>
          <p:cNvSpPr>
            <a:spLocks noGrp="1"/>
          </p:cNvSpPr>
          <p:nvPr>
            <p:ph type="sldNum" sz="quarter" idx="12"/>
          </p:nvPr>
        </p:nvSpPr>
        <p:spPr/>
        <p:txBody>
          <a:bodyPr/>
          <a:lstStyle/>
          <a:p>
            <a:fld id="{28E6F07D-F62F-4C3B-A21E-2367E9A39921}" type="slidenum">
              <a:rPr lang="en-US" smtClean="0"/>
              <a:t>30</a:t>
            </a:fld>
            <a:endParaRPr lang="en-US" dirty="0"/>
          </a:p>
        </p:txBody>
      </p:sp>
      <p:graphicFrame>
        <p:nvGraphicFramePr>
          <p:cNvPr id="5" name="Table 4">
            <a:extLst>
              <a:ext uri="{FF2B5EF4-FFF2-40B4-BE49-F238E27FC236}">
                <a16:creationId xmlns:a16="http://schemas.microsoft.com/office/drawing/2014/main" id="{4DEA6A19-1607-573C-0EC6-6E80B4944918}"/>
              </a:ext>
            </a:extLst>
          </p:cNvPr>
          <p:cNvGraphicFramePr>
            <a:graphicFrameLocks noGrp="1"/>
          </p:cNvGraphicFramePr>
          <p:nvPr>
            <p:extLst>
              <p:ext uri="{D42A27DB-BD31-4B8C-83A1-F6EECF244321}">
                <p14:modId xmlns:p14="http://schemas.microsoft.com/office/powerpoint/2010/main" val="3939845023"/>
              </p:ext>
            </p:extLst>
          </p:nvPr>
        </p:nvGraphicFramePr>
        <p:xfrm>
          <a:off x="9051173" y="1617487"/>
          <a:ext cx="2901147" cy="1191733"/>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students earning at least 0.5 credits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Rutland</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152</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bl>
          </a:graphicData>
        </a:graphic>
      </p:graphicFrame>
    </p:spTree>
    <p:extLst>
      <p:ext uri="{BB962C8B-B14F-4D97-AF65-F5344CB8AC3E}">
        <p14:creationId xmlns:p14="http://schemas.microsoft.com/office/powerpoint/2010/main" val="1574528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A15A58-13E3-9AC5-5A24-2FE982AAD10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7CF4180-612C-D512-6FC3-96157B09DF1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342DDC2-1C8E-7E53-C193-13FD9248FA88}"/>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CREDITS AWARDED—SOUTHWEST HIGH</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A3257CA4-7822-B323-6CAC-15A54BFED3F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CCBC846A-8AB8-2CC5-4A28-4A56D85AF453}"/>
              </a:ext>
            </a:extLst>
          </p:cNvPr>
          <p:cNvPicPr>
            <a:picLocks noChangeAspect="1"/>
          </p:cNvPicPr>
          <p:nvPr/>
        </p:nvPicPr>
        <p:blipFill>
          <a:blip r:embed="rId4"/>
          <a:stretch>
            <a:fillRect/>
          </a:stretch>
        </p:blipFill>
        <p:spPr>
          <a:xfrm>
            <a:off x="139146" y="1309842"/>
            <a:ext cx="8583912" cy="5035732"/>
          </a:xfrm>
          <a:prstGeom prst="rect">
            <a:avLst/>
          </a:prstGeom>
        </p:spPr>
      </p:pic>
      <p:pic>
        <p:nvPicPr>
          <p:cNvPr id="7" name="Picture 6">
            <a:extLst>
              <a:ext uri="{FF2B5EF4-FFF2-40B4-BE49-F238E27FC236}">
                <a16:creationId xmlns:a16="http://schemas.microsoft.com/office/drawing/2014/main" id="{2B734DF3-7836-78D6-6D2B-7FACAA8B00BB}"/>
              </a:ext>
            </a:extLst>
          </p:cNvPr>
          <p:cNvPicPr>
            <a:picLocks noChangeAspect="1"/>
          </p:cNvPicPr>
          <p:nvPr/>
        </p:nvPicPr>
        <p:blipFill>
          <a:blip r:embed="rId5"/>
          <a:stretch>
            <a:fillRect/>
          </a:stretch>
        </p:blipFill>
        <p:spPr>
          <a:xfrm>
            <a:off x="9198983" y="3197856"/>
            <a:ext cx="2523963" cy="2981202"/>
          </a:xfrm>
          <a:prstGeom prst="rect">
            <a:avLst/>
          </a:prstGeom>
        </p:spPr>
      </p:pic>
      <p:sp>
        <p:nvSpPr>
          <p:cNvPr id="4" name="Slide Number Placeholder 3">
            <a:extLst>
              <a:ext uri="{FF2B5EF4-FFF2-40B4-BE49-F238E27FC236}">
                <a16:creationId xmlns:a16="http://schemas.microsoft.com/office/drawing/2014/main" id="{4C615BA6-A4E6-9EC4-2A27-3498329C0212}"/>
              </a:ext>
            </a:extLst>
          </p:cNvPr>
          <p:cNvSpPr>
            <a:spLocks noGrp="1"/>
          </p:cNvSpPr>
          <p:nvPr>
            <p:ph type="sldNum" sz="quarter" idx="12"/>
          </p:nvPr>
        </p:nvSpPr>
        <p:spPr/>
        <p:txBody>
          <a:bodyPr/>
          <a:lstStyle/>
          <a:p>
            <a:fld id="{28E6F07D-F62F-4C3B-A21E-2367E9A39921}" type="slidenum">
              <a:rPr lang="en-US" smtClean="0"/>
              <a:t>31</a:t>
            </a:fld>
            <a:endParaRPr lang="en-US" dirty="0"/>
          </a:p>
        </p:txBody>
      </p:sp>
      <p:graphicFrame>
        <p:nvGraphicFramePr>
          <p:cNvPr id="5" name="Table 4">
            <a:extLst>
              <a:ext uri="{FF2B5EF4-FFF2-40B4-BE49-F238E27FC236}">
                <a16:creationId xmlns:a16="http://schemas.microsoft.com/office/drawing/2014/main" id="{5F01BCE3-940E-6A1F-9FBA-B7360232924F}"/>
              </a:ext>
            </a:extLst>
          </p:cNvPr>
          <p:cNvGraphicFramePr>
            <a:graphicFrameLocks noGrp="1"/>
          </p:cNvGraphicFramePr>
          <p:nvPr>
            <p:extLst>
              <p:ext uri="{D42A27DB-BD31-4B8C-83A1-F6EECF244321}">
                <p14:modId xmlns:p14="http://schemas.microsoft.com/office/powerpoint/2010/main" val="2598162115"/>
              </p:ext>
            </p:extLst>
          </p:nvPr>
        </p:nvGraphicFramePr>
        <p:xfrm>
          <a:off x="9051173" y="1617487"/>
          <a:ext cx="2901147" cy="1191733"/>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students earning at least 0.5 credits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Southwest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84</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bl>
          </a:graphicData>
        </a:graphic>
      </p:graphicFrame>
    </p:spTree>
    <p:extLst>
      <p:ext uri="{BB962C8B-B14F-4D97-AF65-F5344CB8AC3E}">
        <p14:creationId xmlns:p14="http://schemas.microsoft.com/office/powerpoint/2010/main" val="131767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9D0EC5-0A22-A93C-CA56-595932D0326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77D74D3-336D-69F0-76DA-6C47CD0740A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154AA26-898A-A75F-5928-DC345E4C09EF}"/>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CREDITS AWARDED—VIP ACADEMY</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8CAC4C34-CFC3-78CA-5B57-BE08B2F65A20}"/>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descr="A pie chart with numbers and text&#10;&#10;AI-generated content may be incorrect.">
            <a:extLst>
              <a:ext uri="{FF2B5EF4-FFF2-40B4-BE49-F238E27FC236}">
                <a16:creationId xmlns:a16="http://schemas.microsoft.com/office/drawing/2014/main" id="{15976A42-BD55-92D8-6D29-37D59B4F9995}"/>
              </a:ext>
            </a:extLst>
          </p:cNvPr>
          <p:cNvPicPr>
            <a:picLocks noChangeAspect="1"/>
          </p:cNvPicPr>
          <p:nvPr/>
        </p:nvPicPr>
        <p:blipFill>
          <a:blip r:embed="rId4"/>
          <a:stretch>
            <a:fillRect/>
          </a:stretch>
        </p:blipFill>
        <p:spPr>
          <a:xfrm>
            <a:off x="305149" y="1494045"/>
            <a:ext cx="8591550" cy="5019675"/>
          </a:xfrm>
          <a:prstGeom prst="rect">
            <a:avLst/>
          </a:prstGeom>
        </p:spPr>
      </p:pic>
      <p:graphicFrame>
        <p:nvGraphicFramePr>
          <p:cNvPr id="7" name="Table 4">
            <a:extLst>
              <a:ext uri="{FF2B5EF4-FFF2-40B4-BE49-F238E27FC236}">
                <a16:creationId xmlns:a16="http://schemas.microsoft.com/office/drawing/2014/main" id="{8F383ED8-0658-8AE8-E0A6-F5D0C2F7AA62}"/>
              </a:ext>
            </a:extLst>
          </p:cNvPr>
          <p:cNvGraphicFramePr>
            <a:graphicFrameLocks noGrp="1"/>
          </p:cNvGraphicFramePr>
          <p:nvPr>
            <p:extLst>
              <p:ext uri="{D42A27DB-BD31-4B8C-83A1-F6EECF244321}">
                <p14:modId xmlns:p14="http://schemas.microsoft.com/office/powerpoint/2010/main" val="3779206500"/>
              </p:ext>
            </p:extLst>
          </p:nvPr>
        </p:nvGraphicFramePr>
        <p:xfrm>
          <a:off x="9242334" y="3429000"/>
          <a:ext cx="2486921" cy="2849705"/>
        </p:xfrm>
        <a:graphic>
          <a:graphicData uri="http://schemas.openxmlformats.org/drawingml/2006/table">
            <a:tbl>
              <a:tblPr firstRow="1" bandRow="1">
                <a:tableStyleId>{5C22544A-7EE6-4342-B048-85BDC9FD1C3A}</a:tableStyleId>
              </a:tblPr>
              <a:tblGrid>
                <a:gridCol w="1464237">
                  <a:extLst>
                    <a:ext uri="{9D8B030D-6E8A-4147-A177-3AD203B41FA5}">
                      <a16:colId xmlns:a16="http://schemas.microsoft.com/office/drawing/2014/main" val="794581722"/>
                    </a:ext>
                  </a:extLst>
                </a:gridCol>
                <a:gridCol w="1022684">
                  <a:extLst>
                    <a:ext uri="{9D8B030D-6E8A-4147-A177-3AD203B41FA5}">
                      <a16:colId xmlns:a16="http://schemas.microsoft.com/office/drawing/2014/main" val="1529824429"/>
                    </a:ext>
                  </a:extLst>
                </a:gridCol>
              </a:tblGrid>
              <a:tr h="368773">
                <a:tc gridSpan="2">
                  <a:txBody>
                    <a:bodyPr/>
                    <a:lstStyle/>
                    <a:p>
                      <a:pPr algn="ctr"/>
                      <a:r>
                        <a:rPr lang="en-US" dirty="0"/>
                        <a:t># of credits awarded</a:t>
                      </a:r>
                    </a:p>
                  </a:txBody>
                  <a:tcPr/>
                </a:tc>
                <a:tc hMerge="1">
                  <a:txBody>
                    <a:bodyPr/>
                    <a:lstStyle/>
                    <a:p>
                      <a:endParaRPr lang="en-US"/>
                    </a:p>
                  </a:txBody>
                  <a:tcPr/>
                </a:tc>
                <a:extLst>
                  <a:ext uri="{0D108BD9-81ED-4DB2-BD59-A6C34878D82A}">
                    <a16:rowId xmlns:a16="http://schemas.microsoft.com/office/drawing/2014/main" val="2229599170"/>
                  </a:ext>
                </a:extLst>
              </a:tr>
              <a:tr h="368773">
                <a:tc>
                  <a:txBody>
                    <a:bodyPr/>
                    <a:lstStyle/>
                    <a:p>
                      <a:pPr algn="ctr"/>
                      <a:r>
                        <a:rPr lang="en-US" dirty="0"/>
                        <a:t>ELA</a:t>
                      </a:r>
                    </a:p>
                  </a:txBody>
                  <a:tcPr/>
                </a:tc>
                <a:tc>
                  <a:txBody>
                    <a:bodyPr/>
                    <a:lstStyle/>
                    <a:p>
                      <a:pPr algn="ctr"/>
                      <a:r>
                        <a:rPr lang="en-US" dirty="0"/>
                        <a:t>7</a:t>
                      </a:r>
                    </a:p>
                  </a:txBody>
                  <a:tcPr/>
                </a:tc>
                <a:extLst>
                  <a:ext uri="{0D108BD9-81ED-4DB2-BD59-A6C34878D82A}">
                    <a16:rowId xmlns:a16="http://schemas.microsoft.com/office/drawing/2014/main" val="2137329681"/>
                  </a:ext>
                </a:extLst>
              </a:tr>
              <a:tr h="368773">
                <a:tc>
                  <a:txBody>
                    <a:bodyPr/>
                    <a:lstStyle/>
                    <a:p>
                      <a:pPr algn="ctr"/>
                      <a:r>
                        <a:rPr lang="en-US" dirty="0"/>
                        <a:t>Math</a:t>
                      </a:r>
                    </a:p>
                  </a:txBody>
                  <a:tcPr/>
                </a:tc>
                <a:tc>
                  <a:txBody>
                    <a:bodyPr/>
                    <a:lstStyle/>
                    <a:p>
                      <a:pPr algn="ctr"/>
                      <a:r>
                        <a:rPr lang="en-US" dirty="0"/>
                        <a:t>6</a:t>
                      </a:r>
                    </a:p>
                  </a:txBody>
                  <a:tcPr/>
                </a:tc>
                <a:extLst>
                  <a:ext uri="{0D108BD9-81ED-4DB2-BD59-A6C34878D82A}">
                    <a16:rowId xmlns:a16="http://schemas.microsoft.com/office/drawing/2014/main" val="3211563595"/>
                  </a:ext>
                </a:extLst>
              </a:tr>
              <a:tr h="368773">
                <a:tc>
                  <a:txBody>
                    <a:bodyPr/>
                    <a:lstStyle/>
                    <a:p>
                      <a:pPr algn="ctr"/>
                      <a:r>
                        <a:rPr lang="en-US" dirty="0"/>
                        <a:t>Science</a:t>
                      </a:r>
                    </a:p>
                  </a:txBody>
                  <a:tcPr/>
                </a:tc>
                <a:tc>
                  <a:txBody>
                    <a:bodyPr/>
                    <a:lstStyle/>
                    <a:p>
                      <a:pPr algn="ctr"/>
                      <a:r>
                        <a:rPr lang="en-US" dirty="0"/>
                        <a:t>6</a:t>
                      </a:r>
                    </a:p>
                  </a:txBody>
                  <a:tcPr/>
                </a:tc>
                <a:extLst>
                  <a:ext uri="{0D108BD9-81ED-4DB2-BD59-A6C34878D82A}">
                    <a16:rowId xmlns:a16="http://schemas.microsoft.com/office/drawing/2014/main" val="2738859747"/>
                  </a:ext>
                </a:extLst>
              </a:tr>
              <a:tr h="290971">
                <a:tc>
                  <a:txBody>
                    <a:bodyPr/>
                    <a:lstStyle/>
                    <a:p>
                      <a:pPr algn="ctr"/>
                      <a:r>
                        <a:rPr lang="en-US" dirty="0"/>
                        <a:t>Social Studies</a:t>
                      </a:r>
                    </a:p>
                  </a:txBody>
                  <a:tcPr/>
                </a:tc>
                <a:tc>
                  <a:txBody>
                    <a:bodyPr/>
                    <a:lstStyle/>
                    <a:p>
                      <a:pPr algn="ctr"/>
                      <a:r>
                        <a:rPr lang="en-US" dirty="0"/>
                        <a:t>2.5</a:t>
                      </a:r>
                    </a:p>
                  </a:txBody>
                  <a:tcPr/>
                </a:tc>
                <a:extLst>
                  <a:ext uri="{0D108BD9-81ED-4DB2-BD59-A6C34878D82A}">
                    <a16:rowId xmlns:a16="http://schemas.microsoft.com/office/drawing/2014/main" val="2519059721"/>
                  </a:ext>
                </a:extLst>
              </a:tr>
              <a:tr h="368773">
                <a:tc>
                  <a:txBody>
                    <a:bodyPr/>
                    <a:lstStyle/>
                    <a:p>
                      <a:pPr algn="ctr"/>
                      <a:r>
                        <a:rPr lang="en-US" dirty="0"/>
                        <a:t>Foreign Language</a:t>
                      </a:r>
                    </a:p>
                  </a:txBody>
                  <a:tcPr/>
                </a:tc>
                <a:tc>
                  <a:txBody>
                    <a:bodyPr/>
                    <a:lstStyle/>
                    <a:p>
                      <a:pPr algn="ctr"/>
                      <a:r>
                        <a:rPr lang="en-US" dirty="0"/>
                        <a:t>.5</a:t>
                      </a:r>
                    </a:p>
                  </a:txBody>
                  <a:tcPr/>
                </a:tc>
                <a:extLst>
                  <a:ext uri="{0D108BD9-81ED-4DB2-BD59-A6C34878D82A}">
                    <a16:rowId xmlns:a16="http://schemas.microsoft.com/office/drawing/2014/main" val="2894501908"/>
                  </a:ext>
                </a:extLst>
              </a:tr>
              <a:tr h="368773">
                <a:tc>
                  <a:txBody>
                    <a:bodyPr/>
                    <a:lstStyle/>
                    <a:p>
                      <a:pPr lvl="0" algn="ctr">
                        <a:buNone/>
                      </a:pPr>
                      <a:r>
                        <a:rPr lang="en-US" dirty="0"/>
                        <a:t>Total Credits</a:t>
                      </a:r>
                    </a:p>
                  </a:txBody>
                  <a:tcPr/>
                </a:tc>
                <a:tc>
                  <a:txBody>
                    <a:bodyPr/>
                    <a:lstStyle/>
                    <a:p>
                      <a:pPr lvl="0" algn="ctr">
                        <a:buNone/>
                      </a:pPr>
                      <a:r>
                        <a:rPr lang="en-US" dirty="0"/>
                        <a:t>22</a:t>
                      </a:r>
                    </a:p>
                  </a:txBody>
                  <a:tcPr/>
                </a:tc>
                <a:extLst>
                  <a:ext uri="{0D108BD9-81ED-4DB2-BD59-A6C34878D82A}">
                    <a16:rowId xmlns:a16="http://schemas.microsoft.com/office/drawing/2014/main" val="1004176425"/>
                  </a:ext>
                </a:extLst>
              </a:tr>
            </a:tbl>
          </a:graphicData>
        </a:graphic>
      </p:graphicFrame>
      <p:sp>
        <p:nvSpPr>
          <p:cNvPr id="4" name="Slide Number Placeholder 3">
            <a:extLst>
              <a:ext uri="{FF2B5EF4-FFF2-40B4-BE49-F238E27FC236}">
                <a16:creationId xmlns:a16="http://schemas.microsoft.com/office/drawing/2014/main" id="{45D48903-047C-7BD0-FEC5-4D6BA71D3CDE}"/>
              </a:ext>
            </a:extLst>
          </p:cNvPr>
          <p:cNvSpPr>
            <a:spLocks noGrp="1"/>
          </p:cNvSpPr>
          <p:nvPr>
            <p:ph type="sldNum" sz="quarter" idx="12"/>
          </p:nvPr>
        </p:nvSpPr>
        <p:spPr/>
        <p:txBody>
          <a:bodyPr/>
          <a:lstStyle/>
          <a:p>
            <a:fld id="{28E6F07D-F62F-4C3B-A21E-2367E9A39921}" type="slidenum">
              <a:rPr lang="en-US" smtClean="0"/>
              <a:t>32</a:t>
            </a:fld>
            <a:endParaRPr lang="en-US" dirty="0"/>
          </a:p>
        </p:txBody>
      </p:sp>
      <p:graphicFrame>
        <p:nvGraphicFramePr>
          <p:cNvPr id="8" name="Table 7">
            <a:extLst>
              <a:ext uri="{FF2B5EF4-FFF2-40B4-BE49-F238E27FC236}">
                <a16:creationId xmlns:a16="http://schemas.microsoft.com/office/drawing/2014/main" id="{095E892E-FD16-899D-49B1-905F9E48CE0C}"/>
              </a:ext>
            </a:extLst>
          </p:cNvPr>
          <p:cNvGraphicFramePr>
            <a:graphicFrameLocks noGrp="1"/>
          </p:cNvGraphicFramePr>
          <p:nvPr>
            <p:extLst>
              <p:ext uri="{D42A27DB-BD31-4B8C-83A1-F6EECF244321}">
                <p14:modId xmlns:p14="http://schemas.microsoft.com/office/powerpoint/2010/main" val="2859584380"/>
              </p:ext>
            </p:extLst>
          </p:nvPr>
        </p:nvGraphicFramePr>
        <p:xfrm>
          <a:off x="9051173" y="1617487"/>
          <a:ext cx="2901147" cy="1191733"/>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students earning at least 0.5 credits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VIP Academy</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25</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bl>
          </a:graphicData>
        </a:graphic>
      </p:graphicFrame>
    </p:spTree>
    <p:extLst>
      <p:ext uri="{BB962C8B-B14F-4D97-AF65-F5344CB8AC3E}">
        <p14:creationId xmlns:p14="http://schemas.microsoft.com/office/powerpoint/2010/main" val="2936481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12DF6F-BFBA-8F35-D42D-A9C1557549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798DAF6-CA15-2C9C-0D41-268E0BB9C90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E88573B-625F-F220-B5AB-1A1F2F47D4D7}"/>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CREDITS AWARDED—WESTSIDE HIGH</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9128269B-8494-82C6-F7BD-164EAE0A4F2B}"/>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pie chart with numbers and text&#10;&#10;AI-generated content may be incorrect.">
            <a:extLst>
              <a:ext uri="{FF2B5EF4-FFF2-40B4-BE49-F238E27FC236}">
                <a16:creationId xmlns:a16="http://schemas.microsoft.com/office/drawing/2014/main" id="{BA69A1FE-2767-7F6C-E017-1D95C788F185}"/>
              </a:ext>
            </a:extLst>
          </p:cNvPr>
          <p:cNvPicPr>
            <a:picLocks noChangeAspect="1"/>
          </p:cNvPicPr>
          <p:nvPr/>
        </p:nvPicPr>
        <p:blipFill>
          <a:blip r:embed="rId4"/>
          <a:stretch>
            <a:fillRect/>
          </a:stretch>
        </p:blipFill>
        <p:spPr>
          <a:xfrm>
            <a:off x="225240" y="1476792"/>
            <a:ext cx="8591550" cy="5019675"/>
          </a:xfrm>
          <a:prstGeom prst="rect">
            <a:avLst/>
          </a:prstGeom>
        </p:spPr>
      </p:pic>
      <p:pic>
        <p:nvPicPr>
          <p:cNvPr id="5" name="Picture 4">
            <a:extLst>
              <a:ext uri="{FF2B5EF4-FFF2-40B4-BE49-F238E27FC236}">
                <a16:creationId xmlns:a16="http://schemas.microsoft.com/office/drawing/2014/main" id="{F9EE93A7-DC90-44B5-2ACC-EDC6FE4D42F6}"/>
              </a:ext>
            </a:extLst>
          </p:cNvPr>
          <p:cNvPicPr>
            <a:picLocks noChangeAspect="1"/>
          </p:cNvPicPr>
          <p:nvPr/>
        </p:nvPicPr>
        <p:blipFill>
          <a:blip r:embed="rId5"/>
          <a:stretch>
            <a:fillRect/>
          </a:stretch>
        </p:blipFill>
        <p:spPr>
          <a:xfrm>
            <a:off x="9267995" y="3381248"/>
            <a:ext cx="2523963" cy="2975106"/>
          </a:xfrm>
          <a:prstGeom prst="rect">
            <a:avLst/>
          </a:prstGeom>
        </p:spPr>
      </p:pic>
      <p:sp>
        <p:nvSpPr>
          <p:cNvPr id="6" name="Slide Number Placeholder 5">
            <a:extLst>
              <a:ext uri="{FF2B5EF4-FFF2-40B4-BE49-F238E27FC236}">
                <a16:creationId xmlns:a16="http://schemas.microsoft.com/office/drawing/2014/main" id="{55D88405-F071-6C55-3D5B-D0337AA3528A}"/>
              </a:ext>
            </a:extLst>
          </p:cNvPr>
          <p:cNvSpPr>
            <a:spLocks noGrp="1"/>
          </p:cNvSpPr>
          <p:nvPr>
            <p:ph type="sldNum" sz="quarter" idx="12"/>
          </p:nvPr>
        </p:nvSpPr>
        <p:spPr/>
        <p:txBody>
          <a:bodyPr/>
          <a:lstStyle/>
          <a:p>
            <a:fld id="{28E6F07D-F62F-4C3B-A21E-2367E9A39921}" type="slidenum">
              <a:rPr lang="en-US" smtClean="0"/>
              <a:t>33</a:t>
            </a:fld>
            <a:endParaRPr lang="en-US" dirty="0"/>
          </a:p>
        </p:txBody>
      </p:sp>
      <p:graphicFrame>
        <p:nvGraphicFramePr>
          <p:cNvPr id="7" name="Table 6">
            <a:extLst>
              <a:ext uri="{FF2B5EF4-FFF2-40B4-BE49-F238E27FC236}">
                <a16:creationId xmlns:a16="http://schemas.microsoft.com/office/drawing/2014/main" id="{6B441EB3-A55C-F352-47D9-956D1CE5545C}"/>
              </a:ext>
            </a:extLst>
          </p:cNvPr>
          <p:cNvGraphicFramePr>
            <a:graphicFrameLocks noGrp="1"/>
          </p:cNvGraphicFramePr>
          <p:nvPr>
            <p:extLst>
              <p:ext uri="{D42A27DB-BD31-4B8C-83A1-F6EECF244321}">
                <p14:modId xmlns:p14="http://schemas.microsoft.com/office/powerpoint/2010/main" val="868353673"/>
              </p:ext>
            </p:extLst>
          </p:nvPr>
        </p:nvGraphicFramePr>
        <p:xfrm>
          <a:off x="9051173" y="1617487"/>
          <a:ext cx="2901147" cy="1191733"/>
        </p:xfrm>
        <a:graphic>
          <a:graphicData uri="http://schemas.openxmlformats.org/drawingml/2006/table">
            <a:tbl>
              <a:tblPr firstRow="1" bandRow="1"/>
              <a:tblGrid>
                <a:gridCol w="1708122">
                  <a:extLst>
                    <a:ext uri="{9D8B030D-6E8A-4147-A177-3AD203B41FA5}">
                      <a16:colId xmlns:a16="http://schemas.microsoft.com/office/drawing/2014/main" val="794581722"/>
                    </a:ext>
                  </a:extLst>
                </a:gridCol>
                <a:gridCol w="1193025">
                  <a:extLst>
                    <a:ext uri="{9D8B030D-6E8A-4147-A177-3AD203B41FA5}">
                      <a16:colId xmlns:a16="http://schemas.microsoft.com/office/drawing/2014/main" val="1529824429"/>
                    </a:ext>
                  </a:extLst>
                </a:gridCol>
              </a:tblGrid>
              <a:tr h="368773">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b="1" dirty="0"/>
                        <a:t># of students earning at least 0.5 credits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en-US"/>
                    </a:p>
                  </a:txBody>
                  <a:tcPr/>
                </a:tc>
                <a:extLst>
                  <a:ext uri="{0D108BD9-81ED-4DB2-BD59-A6C34878D82A}">
                    <a16:rowId xmlns:a16="http://schemas.microsoft.com/office/drawing/2014/main" val="2229599170"/>
                  </a:ext>
                </a:extLst>
              </a:tr>
              <a:tr h="36877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Westside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142</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137329681"/>
                  </a:ext>
                </a:extLst>
              </a:tr>
            </a:tbl>
          </a:graphicData>
        </a:graphic>
      </p:graphicFrame>
    </p:spTree>
    <p:extLst>
      <p:ext uri="{BB962C8B-B14F-4D97-AF65-F5344CB8AC3E}">
        <p14:creationId xmlns:p14="http://schemas.microsoft.com/office/powerpoint/2010/main" val="4201721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LESSONS LEARNED</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p:cNvSpPr txBox="1"/>
          <p:nvPr/>
        </p:nvSpPr>
        <p:spPr>
          <a:xfrm>
            <a:off x="496404" y="1183285"/>
            <a:ext cx="10988749" cy="5016758"/>
          </a:xfrm>
          <a:prstGeom prst="rect">
            <a:avLst/>
          </a:prstGeom>
          <a:noFill/>
        </p:spPr>
        <p:txBody>
          <a:bodyPr wrap="square" rtlCol="0">
            <a:spAutoFit/>
          </a:bodyPr>
          <a:lstStyle/>
          <a:p>
            <a:pPr marL="457200" indent="-457200">
              <a:buFont typeface="Arial" panose="020B0604020202020204" pitchFamily="34" charset="0"/>
              <a:buChar char="•"/>
            </a:pPr>
            <a:r>
              <a:rPr lang="en-US" sz="3200" dirty="0"/>
              <a:t>Students need more support in lower grades (K-3) to ensure that they do not become multiple grade levels behind later.</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High school students need more opportunities during the school year to acquire credits to reduce the need for summer school.</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Summer school is a good training ground for future Bibb leaders—many prior summer leaders have become current building leaders.</a:t>
            </a:r>
          </a:p>
        </p:txBody>
      </p:sp>
      <p:sp>
        <p:nvSpPr>
          <p:cNvPr id="4" name="Slide Number Placeholder 3">
            <a:extLst>
              <a:ext uri="{FF2B5EF4-FFF2-40B4-BE49-F238E27FC236}">
                <a16:creationId xmlns:a16="http://schemas.microsoft.com/office/drawing/2014/main" id="{D1253E08-4171-1DBA-B6AD-F8E46E27D1AF}"/>
              </a:ext>
            </a:extLst>
          </p:cNvPr>
          <p:cNvSpPr>
            <a:spLocks noGrp="1"/>
          </p:cNvSpPr>
          <p:nvPr>
            <p:ph type="sldNum" sz="quarter" idx="12"/>
          </p:nvPr>
        </p:nvSpPr>
        <p:spPr/>
        <p:txBody>
          <a:bodyPr/>
          <a:lstStyle/>
          <a:p>
            <a:fld id="{28E6F07D-F62F-4C3B-A21E-2367E9A39921}" type="slidenum">
              <a:rPr lang="en-US" smtClean="0"/>
              <a:t>34</a:t>
            </a:fld>
            <a:endParaRPr lang="en-US" dirty="0"/>
          </a:p>
        </p:txBody>
      </p:sp>
    </p:spTree>
    <p:extLst>
      <p:ext uri="{BB962C8B-B14F-4D97-AF65-F5344CB8AC3E}">
        <p14:creationId xmlns:p14="http://schemas.microsoft.com/office/powerpoint/2010/main" val="41206212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FB4994-7379-4655-B89C-5C75A78F6B4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D79E81F-4E70-7E3F-41C1-83FBE90D5AF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48E6912-E0B8-7135-2660-928E02AF1BF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NEXT STEPS</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DA88DCDE-68EA-E75F-AC19-7700F7ABB69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FAF90C08-31B2-50DB-513F-9090BE5966E7}"/>
              </a:ext>
            </a:extLst>
          </p:cNvPr>
          <p:cNvSpPr txBox="1"/>
          <p:nvPr/>
        </p:nvSpPr>
        <p:spPr>
          <a:xfrm>
            <a:off x="496404" y="1183285"/>
            <a:ext cx="10988749"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t>Consider how to provide summer programming to lower grades to meet early literacy and numeracy needs.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Compare summer school attendance with school and Georgia Milestones achievement to better understand the impact.</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Work with high schools to create more robust options for students to recover credits during the school year in a way accessible to more students.</a:t>
            </a:r>
          </a:p>
        </p:txBody>
      </p:sp>
      <p:sp>
        <p:nvSpPr>
          <p:cNvPr id="4" name="Slide Number Placeholder 3">
            <a:extLst>
              <a:ext uri="{FF2B5EF4-FFF2-40B4-BE49-F238E27FC236}">
                <a16:creationId xmlns:a16="http://schemas.microsoft.com/office/drawing/2014/main" id="{35EE5301-4B5A-471F-7F12-7E6D452C6B48}"/>
              </a:ext>
            </a:extLst>
          </p:cNvPr>
          <p:cNvSpPr>
            <a:spLocks noGrp="1"/>
          </p:cNvSpPr>
          <p:nvPr>
            <p:ph type="sldNum" sz="quarter" idx="12"/>
          </p:nvPr>
        </p:nvSpPr>
        <p:spPr/>
        <p:txBody>
          <a:bodyPr/>
          <a:lstStyle/>
          <a:p>
            <a:fld id="{28E6F07D-F62F-4C3B-A21E-2367E9A39921}" type="slidenum">
              <a:rPr lang="en-US" smtClean="0"/>
              <a:t>35</a:t>
            </a:fld>
            <a:endParaRPr lang="en-US" dirty="0"/>
          </a:p>
        </p:txBody>
      </p:sp>
    </p:spTree>
    <p:extLst>
      <p:ext uri="{BB962C8B-B14F-4D97-AF65-F5344CB8AC3E}">
        <p14:creationId xmlns:p14="http://schemas.microsoft.com/office/powerpoint/2010/main" val="1099619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EB5F18D9-807A-FE63-7BAC-3ADD15DEE9A0}"/>
              </a:ext>
            </a:extLst>
          </p:cNvPr>
          <p:cNvSpPr>
            <a:spLocks noGrp="1"/>
          </p:cNvSpPr>
          <p:nvPr>
            <p:ph type="sldNum" sz="quarter" idx="12"/>
          </p:nvPr>
        </p:nvSpPr>
        <p:spPr/>
        <p:txBody>
          <a:bodyPr/>
          <a:lstStyle/>
          <a:p>
            <a:fld id="{28E6F07D-F62F-4C3B-A21E-2367E9A39921}" type="slidenum">
              <a:rPr lang="en-US" smtClean="0"/>
              <a:t>36</a:t>
            </a:fld>
            <a:endParaRPr lang="en-US" dirty="0"/>
          </a:p>
        </p:txBody>
      </p:sp>
    </p:spTree>
    <p:extLst>
      <p:ext uri="{BB962C8B-B14F-4D97-AF65-F5344CB8AC3E}">
        <p14:creationId xmlns:p14="http://schemas.microsoft.com/office/powerpoint/2010/main" val="24125623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11096995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173ee63d-1be4-484b-98de-f67447529e20">
      <UserInfo>
        <DisplayName>Senior Cabinet</DisplayName>
        <AccountId>42</AccountId>
        <AccountType/>
      </UserInfo>
    </SharedWithUsers>
    <_activity xmlns="8bc58d7f-0484-4417-bdd8-b179b135a25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19721AEC8F4BA4F9CE7C8AE2845AB83" ma:contentTypeVersion="18" ma:contentTypeDescription="Create a new document." ma:contentTypeScope="" ma:versionID="1d0441d389f67a6195d13d2f15bb35f6">
  <xsd:schema xmlns:xsd="http://www.w3.org/2001/XMLSchema" xmlns:xs="http://www.w3.org/2001/XMLSchema" xmlns:p="http://schemas.microsoft.com/office/2006/metadata/properties" xmlns:ns3="173ee63d-1be4-484b-98de-f67447529e20" xmlns:ns4="8bc58d7f-0484-4417-bdd8-b179b135a257" targetNamespace="http://schemas.microsoft.com/office/2006/metadata/properties" ma:root="true" ma:fieldsID="7d99259b3014981c60126e1c6446961c" ns3:_="" ns4:_="">
    <xsd:import namespace="173ee63d-1be4-484b-98de-f67447529e20"/>
    <xsd:import namespace="8bc58d7f-0484-4417-bdd8-b179b135a25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element ref="ns4:MediaServiceLocation"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3ee63d-1be4-484b-98de-f67447529e2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c58d7f-0484-4417-bdd8-b179b135a257"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959809-0225-4124-ADD9-9707F2292F5D}">
  <ds:schemaRefs>
    <ds:schemaRef ds:uri="http://schemas.microsoft.com/sharepoint/v3/contenttype/forms"/>
  </ds:schemaRefs>
</ds:datastoreItem>
</file>

<file path=customXml/itemProps2.xml><?xml version="1.0" encoding="utf-8"?>
<ds:datastoreItem xmlns:ds="http://schemas.openxmlformats.org/officeDocument/2006/customXml" ds:itemID="{582CCEA2-A18B-4E00-8943-84DE8E7E949B}">
  <ds:schemaRefs>
    <ds:schemaRef ds:uri="http://purl.org/dc/terms/"/>
    <ds:schemaRef ds:uri="http://schemas.microsoft.com/office/2006/documentManagement/types"/>
    <ds:schemaRef ds:uri="http://schemas.openxmlformats.org/package/2006/metadata/core-properties"/>
    <ds:schemaRef ds:uri="http://purl.org/dc/dcmitype/"/>
    <ds:schemaRef ds:uri="http://www.w3.org/XML/1998/namespace"/>
    <ds:schemaRef ds:uri="http://purl.org/dc/elements/1.1/"/>
    <ds:schemaRef ds:uri="173ee63d-1be4-484b-98de-f67447529e20"/>
    <ds:schemaRef ds:uri="http://schemas.microsoft.com/office/infopath/2007/PartnerControls"/>
    <ds:schemaRef ds:uri="8bc58d7f-0484-4417-bdd8-b179b135a257"/>
    <ds:schemaRef ds:uri="http://schemas.microsoft.com/office/2006/metadata/properties"/>
  </ds:schemaRefs>
</ds:datastoreItem>
</file>

<file path=customXml/itemProps3.xml><?xml version="1.0" encoding="utf-8"?>
<ds:datastoreItem xmlns:ds="http://schemas.openxmlformats.org/officeDocument/2006/customXml" ds:itemID="{86A41E7D-9770-4EDF-AC86-B08D4756CE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3ee63d-1be4-484b-98de-f67447529e20"/>
    <ds:schemaRef ds:uri="8bc58d7f-0484-4417-bdd8-b179b135a2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2196</TotalTime>
  <Words>2077</Words>
  <Application>Microsoft Office PowerPoint</Application>
  <PresentationFormat>Widescreen</PresentationFormat>
  <Paragraphs>576</Paragraphs>
  <Slides>37</Slides>
  <Notes>34</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37</vt:i4>
      </vt:variant>
    </vt:vector>
  </HeadingPairs>
  <TitlesOfParts>
    <vt:vector size="51" baseType="lpstr">
      <vt:lpstr>Aptos Narrow</vt:lpstr>
      <vt:lpstr>Arial</vt:lpstr>
      <vt:lpstr>Arial Narrow</vt:lpstr>
      <vt:lpstr>Calibri</vt:lpstr>
      <vt:lpstr>Calibri Light</vt:lpstr>
      <vt:lpstr>Comic Sans MS</vt:lpstr>
      <vt:lpstr>Georgia Pro</vt:lpstr>
      <vt:lpstr>Trade Gothic Next</vt:lpstr>
      <vt:lpstr>Trade Gothic Next Cond</vt:lpstr>
      <vt:lpstr>Trade Gothic Next HvyCd</vt:lpstr>
      <vt:lpstr>Wingdings</vt:lpstr>
      <vt:lpstr>Office Theme</vt:lpstr>
      <vt:lpstr>1_Office Theme</vt:lpstr>
      <vt:lpstr>2_Office Theme</vt:lpstr>
      <vt:lpstr>PowerPoint Presentation</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Bailey, Daphne</cp:lastModifiedBy>
  <cp:revision>18</cp:revision>
  <cp:lastPrinted>2023-05-01T18:56:22Z</cp:lastPrinted>
  <dcterms:created xsi:type="dcterms:W3CDTF">2023-05-01T16:02:45Z</dcterms:created>
  <dcterms:modified xsi:type="dcterms:W3CDTF">2025-08-21T12:52:05Z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0x010100219721AEC8F4BA4F9CE7C8AE2845AB83</vt:lpwstr>
  </property>
  <property fmtid="{D5CDD505-2E9C-101B-9397-08002B2CF9AE}" pid="3" name="MediaServiceImageTags">
    <vt:lpwstr/>
  </property>
</Properties>
</file>