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2"/>
  </p:sldMasterIdLst>
  <p:notesMasterIdLst>
    <p:notesMasterId r:id="rId17"/>
  </p:notesMasterIdLst>
  <p:handoutMasterIdLst>
    <p:handoutMasterId r:id="rId18"/>
  </p:handoutMasterIdLst>
  <p:sldIdLst>
    <p:sldId id="256" r:id="rId3"/>
    <p:sldId id="257" r:id="rId4"/>
    <p:sldId id="263" r:id="rId5"/>
    <p:sldId id="287" r:id="rId6"/>
    <p:sldId id="288" r:id="rId7"/>
    <p:sldId id="291" r:id="rId8"/>
    <p:sldId id="258" r:id="rId9"/>
    <p:sldId id="289" r:id="rId10"/>
    <p:sldId id="295" r:id="rId11"/>
    <p:sldId id="292" r:id="rId12"/>
    <p:sldId id="294" r:id="rId13"/>
    <p:sldId id="290" r:id="rId14"/>
    <p:sldId id="284" r:id="rId15"/>
    <p:sldId id="285" r:id="rId16"/>
  </p:sldIdLst>
  <p:sldSz cx="9144000" cy="6858000" type="screen4x3"/>
  <p:notesSz cx="7010400" cy="9223375"/>
  <p:embeddedFontLst>
    <p:embeddedFont>
      <p:font typeface="Segoe UI" panose="020B0502040204020203" pitchFamily="34" charset="0"/>
      <p:regular r:id="rId19"/>
      <p:bold r:id="rId20"/>
      <p:italic r:id="rId21"/>
      <p:boldItalic r:id="rId22"/>
    </p:embeddedFont>
    <p:embeddedFont>
      <p:font typeface="Perpetua" panose="02020502060401020303" pitchFamily="18" charset="0"/>
      <p:regular r:id="rId23"/>
      <p:bold r:id="rId24"/>
      <p:italic r:id="rId25"/>
      <p:boldItalic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5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50" autoAdjust="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6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2532" y="-108"/>
      </p:cViewPr>
      <p:guideLst>
        <p:guide orient="horz" pos="2905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" Type="http://schemas.openxmlformats.org/officeDocument/2006/relationships/slide" Target="slides/slide1.xml"/><Relationship Id="rId21" Type="http://schemas.openxmlformats.org/officeDocument/2006/relationships/font" Target="fonts/font3.fntdata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6.fntdata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169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1169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r">
              <a:defRPr sz="1200"/>
            </a:lvl1pPr>
          </a:lstStyle>
          <a:p>
            <a:fld id="{E288B8DF-24AD-4F40-BBFC-89725AEAF415}" type="datetimeFigureOut">
              <a:rPr lang="en-US" smtClean="0"/>
              <a:pPr/>
              <a:t>5/16/2017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0605"/>
            <a:ext cx="3037840" cy="461169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760605"/>
            <a:ext cx="3037840" cy="461169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r">
              <a:defRPr sz="1200"/>
            </a:lvl1pPr>
          </a:lstStyle>
          <a:p>
            <a:fld id="{3F2352DE-026B-4B56-8316-D39959E3BD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4209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169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169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r">
              <a:defRPr sz="1200"/>
            </a:lvl1pPr>
          </a:lstStyle>
          <a:p>
            <a:fld id="{1CD9D4B4-0EC2-42AE-ABEC-26842DCC58CF}" type="datetimeFigureOut">
              <a:rPr lang="en-US" smtClean="0"/>
              <a:pPr/>
              <a:t>5/16/2017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692150"/>
            <a:ext cx="4613275" cy="3459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57" tIns="46378" rIns="92757" bIns="463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1103"/>
            <a:ext cx="5608320" cy="4150519"/>
          </a:xfrm>
          <a:prstGeom prst="rect">
            <a:avLst/>
          </a:prstGeom>
        </p:spPr>
        <p:txBody>
          <a:bodyPr vert="horz" lIns="92757" tIns="46378" rIns="92757" bIns="46378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0605"/>
            <a:ext cx="3037840" cy="461169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60605"/>
            <a:ext cx="3037840" cy="461169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r">
              <a:defRPr sz="1200"/>
            </a:lvl1pPr>
          </a:lstStyle>
          <a:p>
            <a:fld id="{391105E4-9E70-4B8C-B294-1B0219D999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019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8600" y="5072401"/>
            <a:ext cx="7772400" cy="860425"/>
          </a:xfrm>
        </p:spPr>
        <p:txBody>
          <a:bodyPr anchor="b" anchorCtr="0"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791200"/>
            <a:ext cx="7753800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5334000" cy="4602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0" y="1523999"/>
            <a:ext cx="2855915" cy="4602165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1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1524000"/>
            <a:ext cx="5111750" cy="4602163"/>
          </a:xfrm>
        </p:spPr>
        <p:txBody>
          <a:bodyPr/>
          <a:lstStyle>
            <a:lvl1pPr>
              <a:defRPr sz="2400">
                <a:solidFill>
                  <a:schemeClr val="bg2"/>
                </a:solidFill>
              </a:defRPr>
            </a:lvl1pPr>
            <a:lvl2pPr>
              <a:defRPr sz="2000">
                <a:solidFill>
                  <a:schemeClr val="bg2"/>
                </a:solidFill>
              </a:defRPr>
            </a:lvl2pPr>
            <a:lvl3pPr>
              <a:defRPr sz="2000">
                <a:solidFill>
                  <a:schemeClr val="bg2"/>
                </a:solidFill>
              </a:defRPr>
            </a:lvl3pPr>
            <a:lvl4pPr>
              <a:defRPr sz="1600">
                <a:solidFill>
                  <a:schemeClr val="bg2"/>
                </a:solidFill>
              </a:defRPr>
            </a:lvl4pPr>
            <a:lvl5pPr>
              <a:defRPr sz="16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48000" cy="4297363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1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5194800"/>
            <a:ext cx="3962400" cy="338139"/>
          </a:xfrm>
        </p:spPr>
        <p:txBody>
          <a:bodyPr anchor="b"/>
          <a:lstStyle>
            <a:lvl1pPr algn="l">
              <a:defRPr sz="18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304800"/>
            <a:ext cx="9144000" cy="4724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" y="5499601"/>
            <a:ext cx="3962400" cy="804863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33400" y="1447801"/>
            <a:ext cx="8305800" cy="4678364"/>
          </a:xfrm>
        </p:spPr>
        <p:txBody>
          <a:bodyPr/>
          <a:lstStyle>
            <a:lvl1pPr marL="173038" indent="-173038">
              <a:lnSpc>
                <a:spcPts val="2600"/>
              </a:lnSpc>
              <a:buFont typeface="Arial" pitchFamily="34" charset="0"/>
              <a:buChar char="•"/>
              <a:defRPr sz="2400" b="0"/>
            </a:lvl1pPr>
            <a:lvl2pPr marL="684213" indent="-227013">
              <a:lnSpc>
                <a:spcPts val="2600"/>
              </a:lnSpc>
              <a:defRPr sz="2000"/>
            </a:lvl2pPr>
            <a:lvl3pPr marL="1087438" indent="-173038">
              <a:lnSpc>
                <a:spcPts val="2600"/>
              </a:lnSpc>
              <a:defRPr sz="18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1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2438400" y="3054000"/>
            <a:ext cx="63246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1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2438400" y="1635600"/>
            <a:ext cx="63246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2438400" y="2344800"/>
            <a:ext cx="63246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2438400" y="3763200"/>
            <a:ext cx="63246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2438400" y="4472400"/>
            <a:ext cx="63246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2438400" y="5181600"/>
            <a:ext cx="63246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9812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810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1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2362200" cy="20573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971800" y="1524000"/>
            <a:ext cx="5715000" cy="20573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3638070"/>
            <a:ext cx="2362200" cy="2057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2971800" y="3638070"/>
            <a:ext cx="3657600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1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048001"/>
            <a:ext cx="2743200" cy="2666999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3238500" y="3048001"/>
            <a:ext cx="2743200" cy="2666999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6019800" y="3048001"/>
            <a:ext cx="2743200" cy="2666999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1493837"/>
            <a:ext cx="2743200" cy="1477963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6"/>
          </p:nvPr>
        </p:nvSpPr>
        <p:spPr>
          <a:xfrm>
            <a:off x="3276600" y="1493837"/>
            <a:ext cx="2667000" cy="1477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7"/>
          </p:nvPr>
        </p:nvSpPr>
        <p:spPr>
          <a:xfrm>
            <a:off x="6019800" y="1493837"/>
            <a:ext cx="2743200" cy="1477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1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4040188" cy="304801"/>
          </a:xfrm>
          <a:solidFill>
            <a:schemeClr val="accent4">
              <a:alpha val="39000"/>
            </a:schemeClr>
          </a:solidFill>
        </p:spPr>
        <p:txBody>
          <a:bodyPr tIns="27432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28800"/>
            <a:ext cx="4040188" cy="4068763"/>
          </a:xfrm>
        </p:spPr>
        <p:txBody>
          <a:bodyPr/>
          <a:lstStyle>
            <a:lvl1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2000"/>
            </a:lvl1pPr>
            <a:lvl2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2000"/>
            </a:lvl2pPr>
            <a:lvl3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800"/>
            </a:lvl3pPr>
            <a:lvl4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600"/>
            </a:lvl4pPr>
            <a:lvl5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828800"/>
            <a:ext cx="4041775" cy="4068763"/>
          </a:xfrm>
        </p:spPr>
        <p:txBody>
          <a:bodyPr/>
          <a:lstStyle>
            <a:lvl1pPr>
              <a:buClr>
                <a:schemeClr val="accent1">
                  <a:lumMod val="20000"/>
                  <a:lumOff val="80000"/>
                </a:schemeClr>
              </a:buClr>
              <a:defRPr sz="2000"/>
            </a:lvl1pPr>
            <a:lvl2pPr>
              <a:buClr>
                <a:schemeClr val="accent1">
                  <a:lumMod val="20000"/>
                  <a:lumOff val="80000"/>
                </a:schemeClr>
              </a:buClr>
              <a:defRPr sz="2000"/>
            </a:lvl2pPr>
            <a:lvl3pPr>
              <a:buClr>
                <a:schemeClr val="accent1">
                  <a:lumMod val="20000"/>
                  <a:lumOff val="80000"/>
                </a:schemeClr>
              </a:buClr>
              <a:defRPr sz="1800"/>
            </a:lvl3pPr>
            <a:lvl4pPr>
              <a:buClr>
                <a:schemeClr val="accent1">
                  <a:lumMod val="20000"/>
                  <a:lumOff val="80000"/>
                </a:schemeClr>
              </a:buClr>
              <a:defRPr sz="1600"/>
            </a:lvl4pPr>
            <a:lvl5pPr>
              <a:buClr>
                <a:schemeClr val="accent1">
                  <a:lumMod val="20000"/>
                  <a:lumOff val="80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2"/>
          </p:nvPr>
        </p:nvSpPr>
        <p:spPr>
          <a:xfrm>
            <a:off x="4648200" y="1524001"/>
            <a:ext cx="4040188" cy="304801"/>
          </a:xfrm>
          <a:solidFill>
            <a:schemeClr val="accent4">
              <a:alpha val="39000"/>
            </a:schemeClr>
          </a:solidFill>
        </p:spPr>
        <p:txBody>
          <a:bodyPr tIns="27432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1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1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4400" y="342437"/>
            <a:ext cx="8229600" cy="639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90600"/>
            <a:ext cx="8229600" cy="51355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0585" y="6630015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60060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257800" y="2895600"/>
            <a:ext cx="1219200" cy="106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0200" y="2667000"/>
            <a:ext cx="1447800" cy="1371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0" r:id="rId3"/>
    <p:sldLayoutId id="2147483651" r:id="rId4"/>
    <p:sldLayoutId id="2147483652" r:id="rId5"/>
    <p:sldLayoutId id="2147483661" r:id="rId6"/>
    <p:sldLayoutId id="2147483662" r:id="rId7"/>
    <p:sldLayoutId id="2147483653" r:id="rId8"/>
    <p:sldLayoutId id="2147483654" r:id="rId9"/>
    <p:sldLayoutId id="2147483655" r:id="rId10"/>
    <p:sldLayoutId id="2147483656" r:id="rId11"/>
    <p:sldLayoutId id="2147483664" r:id="rId12"/>
    <p:sldLayoutId id="2147483657" r:id="rId13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 baseline="0">
          <a:solidFill>
            <a:schemeClr val="bg2"/>
          </a:solidFill>
          <a:latin typeface="+mj-lt"/>
          <a:ea typeface="+mj-ea"/>
          <a:cs typeface="Segoe UI" pitchFamily="34" charset="0"/>
        </a:defRPr>
      </a:lvl1pPr>
    </p:titleStyle>
    <p:bodyStyle>
      <a:lvl1pPr marL="173038" indent="-173038" algn="l" defTabSz="914400" rtl="0" eaLnBrk="1" latinLnBrk="0" hangingPunct="1">
        <a:lnSpc>
          <a:spcPct val="100000"/>
        </a:lnSpc>
        <a:spcBef>
          <a:spcPct val="20000"/>
        </a:spcBef>
        <a:buClr>
          <a:schemeClr val="bg2"/>
        </a:buClr>
        <a:buSzPct val="70000"/>
        <a:buFont typeface="Arial" pitchFamily="34" charset="0"/>
        <a:buChar char="•"/>
        <a:defRPr sz="3200" kern="1200">
          <a:solidFill>
            <a:schemeClr val="bg2"/>
          </a:solidFill>
          <a:latin typeface="+mn-lt"/>
          <a:ea typeface="+mn-ea"/>
          <a:cs typeface="Segoe UI" pitchFamily="34" charset="0"/>
        </a:defRPr>
      </a:lvl1pPr>
      <a:lvl2pPr marL="627063" indent="-169863" algn="l" defTabSz="914400" rtl="0" eaLnBrk="1" latinLnBrk="0" hangingPunct="1">
        <a:lnSpc>
          <a:spcPct val="100000"/>
        </a:lnSpc>
        <a:spcBef>
          <a:spcPct val="20000"/>
        </a:spcBef>
        <a:buClr>
          <a:schemeClr val="bg2"/>
        </a:buClr>
        <a:buSzPct val="70000"/>
        <a:buFont typeface="Arial" pitchFamily="34" charset="0"/>
        <a:buChar char="•"/>
        <a:defRPr sz="2800" kern="1200">
          <a:solidFill>
            <a:schemeClr val="bg2"/>
          </a:solidFill>
          <a:latin typeface="+mn-lt"/>
          <a:ea typeface="+mn-ea"/>
          <a:cs typeface="Segoe UI" pitchFamily="34" charset="0"/>
        </a:defRPr>
      </a:lvl2pPr>
      <a:lvl3pPr marL="1030288" indent="-115888" algn="l" defTabSz="914400" rtl="0" eaLnBrk="1" latinLnBrk="0" hangingPunct="1">
        <a:lnSpc>
          <a:spcPct val="100000"/>
        </a:lnSpc>
        <a:spcBef>
          <a:spcPct val="20000"/>
        </a:spcBef>
        <a:buClr>
          <a:schemeClr val="bg2"/>
        </a:buClr>
        <a:buSzPct val="70000"/>
        <a:buFont typeface="Arial" pitchFamily="34" charset="0"/>
        <a:buChar char="•"/>
        <a:defRPr sz="2400" kern="1200">
          <a:solidFill>
            <a:schemeClr val="bg2"/>
          </a:solidFill>
          <a:latin typeface="+mn-lt"/>
          <a:ea typeface="+mn-ea"/>
          <a:cs typeface="Segoe UI" pitchFamily="34" charset="0"/>
        </a:defRPr>
      </a:lvl3pPr>
      <a:lvl4pPr marL="1482725" indent="-111125" algn="l" defTabSz="914400" rtl="0" eaLnBrk="1" latinLnBrk="0" hangingPunct="1">
        <a:lnSpc>
          <a:spcPct val="100000"/>
        </a:lnSpc>
        <a:spcBef>
          <a:spcPct val="20000"/>
        </a:spcBef>
        <a:buClr>
          <a:schemeClr val="bg2"/>
        </a:buClr>
        <a:buSzPct val="70000"/>
        <a:buFont typeface="Arial" pitchFamily="34" charset="0"/>
        <a:buChar char="•"/>
        <a:defRPr sz="2000" kern="1200">
          <a:solidFill>
            <a:schemeClr val="bg2"/>
          </a:solidFill>
          <a:latin typeface="+mn-lt"/>
          <a:ea typeface="+mn-ea"/>
          <a:cs typeface="Segoe UI" pitchFamily="34" charset="0"/>
        </a:defRPr>
      </a:lvl4pPr>
      <a:lvl5pPr marL="1944688" indent="-115888" algn="l" defTabSz="914400" rtl="0" eaLnBrk="1" latinLnBrk="0" hangingPunct="1">
        <a:lnSpc>
          <a:spcPct val="100000"/>
        </a:lnSpc>
        <a:spcBef>
          <a:spcPct val="20000"/>
        </a:spcBef>
        <a:buClr>
          <a:schemeClr val="bg2"/>
        </a:buClr>
        <a:buSzPct val="70000"/>
        <a:buFont typeface="Arial" pitchFamily="34" charset="0"/>
        <a:buChar char="•"/>
        <a:defRPr sz="2000" kern="1200">
          <a:solidFill>
            <a:schemeClr val="bg2"/>
          </a:solidFill>
          <a:latin typeface="+mn-lt"/>
          <a:ea typeface="+mn-ea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Strategic Plan 2017-18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Madison County School System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324600" y="5486400"/>
            <a:ext cx="2362200" cy="12192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pic>
        <p:nvPicPr>
          <p:cNvPr id="6" name="Picture 5" descr="Description: MC logo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105400"/>
            <a:ext cx="1676400" cy="167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Work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1000" y="1447801"/>
            <a:ext cx="8458200" cy="4678364"/>
          </a:xfrm>
        </p:spPr>
        <p:txBody>
          <a:bodyPr>
            <a:normAutofit fontScale="92500"/>
          </a:bodyPr>
          <a:lstStyle/>
          <a:p>
            <a:r>
              <a:rPr lang="en-US" sz="2500" b="1" dirty="0" smtClean="0"/>
              <a:t>5 Groups Based on Systems for Continuous Improvement, Aligned to Strategic Planning Goals</a:t>
            </a:r>
          </a:p>
          <a:p>
            <a:pPr lvl="1"/>
            <a:r>
              <a:rPr lang="en-US" sz="2100" b="1" dirty="0" smtClean="0"/>
              <a:t>Coherent Instructional Systems</a:t>
            </a:r>
          </a:p>
          <a:p>
            <a:pPr lvl="1"/>
            <a:r>
              <a:rPr lang="en-US" sz="2100" b="1" dirty="0" smtClean="0"/>
              <a:t>Effective Leadership</a:t>
            </a:r>
          </a:p>
          <a:p>
            <a:pPr lvl="1"/>
            <a:r>
              <a:rPr lang="en-US" sz="2100" b="1" dirty="0" smtClean="0"/>
              <a:t>Professional Capacity</a:t>
            </a:r>
          </a:p>
          <a:p>
            <a:pPr lvl="1"/>
            <a:r>
              <a:rPr lang="en-US" sz="2100" b="1" dirty="0" smtClean="0"/>
              <a:t>Family and Community Engagement</a:t>
            </a:r>
          </a:p>
          <a:p>
            <a:pPr lvl="1"/>
            <a:r>
              <a:rPr lang="en-US" sz="2100" b="1" dirty="0" smtClean="0"/>
              <a:t>Supportive Learning Environment</a:t>
            </a:r>
          </a:p>
          <a:p>
            <a:r>
              <a:rPr lang="en-US" sz="2500" b="1" dirty="0" smtClean="0"/>
              <a:t>Based on Your Work Area:</a:t>
            </a:r>
          </a:p>
          <a:p>
            <a:pPr lvl="1"/>
            <a:r>
              <a:rPr lang="en-US" sz="2100" b="1" dirty="0" smtClean="0"/>
              <a:t>What needs and priorities exist?</a:t>
            </a:r>
          </a:p>
          <a:p>
            <a:pPr lvl="1"/>
            <a:r>
              <a:rPr lang="en-US" sz="2100" b="1" dirty="0" smtClean="0"/>
              <a:t>How can we address these needs in our strategic plan?</a:t>
            </a:r>
          </a:p>
          <a:p>
            <a:pPr lvl="1"/>
            <a:r>
              <a:rPr lang="en-US" sz="2100" b="1" dirty="0" smtClean="0"/>
              <a:t>What long-range needs and priorities exist?</a:t>
            </a:r>
          </a:p>
          <a:p>
            <a:pPr lvl="1"/>
            <a:r>
              <a:rPr lang="en-US" sz="2100" b="1" dirty="0" smtClean="0"/>
              <a:t>How can we begin to address these needs?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Michael Williams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27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Work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1000" y="2133600"/>
            <a:ext cx="8458200" cy="3992564"/>
          </a:xfrm>
        </p:spPr>
        <p:txBody>
          <a:bodyPr>
            <a:normAutofit/>
          </a:bodyPr>
          <a:lstStyle/>
          <a:p>
            <a:r>
              <a:rPr lang="en-US" sz="2500" b="1" dirty="0" smtClean="0"/>
              <a:t>Guiding Questions:</a:t>
            </a:r>
            <a:endParaRPr lang="en-US" sz="2500" b="1" dirty="0"/>
          </a:p>
          <a:p>
            <a:pPr lvl="1"/>
            <a:r>
              <a:rPr lang="en-US" sz="2500" b="1" dirty="0"/>
              <a:t>What needs and priorities exist?</a:t>
            </a:r>
          </a:p>
          <a:p>
            <a:pPr lvl="1"/>
            <a:r>
              <a:rPr lang="en-US" sz="2500" b="1" dirty="0"/>
              <a:t>How can we address these needs in our strategic plan?</a:t>
            </a:r>
          </a:p>
          <a:p>
            <a:pPr lvl="1"/>
            <a:r>
              <a:rPr lang="en-US" sz="2500" b="1" dirty="0"/>
              <a:t>What long-range needs and priorities exist?</a:t>
            </a:r>
          </a:p>
          <a:p>
            <a:pPr lvl="1"/>
            <a:r>
              <a:rPr lang="en-US" sz="2500" b="1" dirty="0"/>
              <a:t>How can we begin to address these needs in our strategic plan?</a:t>
            </a:r>
          </a:p>
          <a:p>
            <a:pPr marL="0" indent="0">
              <a:buNone/>
            </a:pPr>
            <a:endParaRPr lang="en-US" sz="2500" b="1" dirty="0" smtClean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en-US" sz="4500" b="1" dirty="0" smtClean="0"/>
              <a:t>10:15-11:15</a:t>
            </a:r>
            <a:endParaRPr lang="en-US" sz="4500" b="1" dirty="0"/>
          </a:p>
        </p:txBody>
      </p:sp>
    </p:spTree>
    <p:extLst>
      <p:ext uri="{BB962C8B-B14F-4D97-AF65-F5344CB8AC3E}">
        <p14:creationId xmlns:p14="http://schemas.microsoft.com/office/powerpoint/2010/main" val="232506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4495800"/>
            <a:ext cx="4876800" cy="1524000"/>
          </a:xfrm>
        </p:spPr>
        <p:txBody>
          <a:bodyPr/>
          <a:lstStyle/>
          <a:p>
            <a:r>
              <a:rPr lang="en-US" sz="3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Reporting Out</a:t>
            </a:r>
            <a:br>
              <a:rPr lang="en-US" sz="3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Strategic Planning Committee Members</a:t>
            </a:r>
            <a:br>
              <a:rPr lang="en-US" sz="2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Michael Williams, Facilitator</a:t>
            </a:r>
            <a:r>
              <a:rPr lang="en-US" sz="3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/>
            </a:r>
            <a:br>
              <a:rPr lang="en-US" sz="3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</a:br>
            <a:endParaRPr lang="en-US" sz="36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8" name="Picture Placeholder 7" descr="puzzle_piece_stickfigures.pn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4074" b="4074"/>
          <a:stretch>
            <a:fillRect/>
          </a:stretch>
        </p:blipFill>
        <p:spPr>
          <a:xfrm>
            <a:off x="1143000" y="533400"/>
            <a:ext cx="6858000" cy="3543300"/>
          </a:xfrm>
        </p:spPr>
      </p:pic>
    </p:spTree>
    <p:extLst>
      <p:ext uri="{BB962C8B-B14F-4D97-AF65-F5344CB8AC3E}">
        <p14:creationId xmlns:p14="http://schemas.microsoft.com/office/powerpoint/2010/main" val="106533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2971800" y="1524000"/>
            <a:ext cx="5715000" cy="3352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4300" b="1" dirty="0" smtClean="0"/>
              <a:t>Parking Lot</a:t>
            </a:r>
          </a:p>
          <a:p>
            <a:pPr marL="0" indent="0">
              <a:buNone/>
            </a:pPr>
            <a:r>
              <a:rPr lang="en-US" sz="3200" dirty="0" smtClean="0"/>
              <a:t>Pieces that don’t seem to fit?</a:t>
            </a:r>
          </a:p>
          <a:p>
            <a:pPr marL="0" indent="0">
              <a:buNone/>
            </a:pPr>
            <a:endParaRPr lang="en-US" sz="3500" dirty="0" smtClean="0"/>
          </a:p>
          <a:p>
            <a:r>
              <a:rPr lang="en-US" sz="3500" dirty="0" smtClean="0"/>
              <a:t>Concerns?</a:t>
            </a:r>
          </a:p>
          <a:p>
            <a:r>
              <a:rPr lang="en-US" sz="3500" dirty="0" smtClean="0"/>
              <a:t>Ideas?</a:t>
            </a:r>
          </a:p>
          <a:p>
            <a:r>
              <a:rPr lang="en-US" sz="3500" dirty="0" smtClean="0"/>
              <a:t>Suggestions?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half" idx="15"/>
          </p:nvPr>
        </p:nvSpPr>
        <p:spPr/>
        <p:txBody>
          <a:bodyPr>
            <a:normAutofit/>
          </a:bodyPr>
          <a:lstStyle/>
          <a:p>
            <a:pPr lvl="2"/>
            <a:endParaRPr lang="en-US" dirty="0" smtClean="0"/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Pieces of the Puzzle?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Dr. Allen </a:t>
            </a:r>
            <a:r>
              <a:rPr lang="en-US" dirty="0" err="1" smtClean="0"/>
              <a:t>McCannon</a:t>
            </a:r>
            <a:endParaRPr lang="en-US" dirty="0"/>
          </a:p>
        </p:txBody>
      </p:sp>
      <p:pic>
        <p:nvPicPr>
          <p:cNvPr id="13" name="Content Placeholder 12" descr="single_piece.pn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8445" y="1524000"/>
            <a:ext cx="2199710" cy="2057400"/>
          </a:xfrm>
        </p:spPr>
      </p:pic>
      <p:pic>
        <p:nvPicPr>
          <p:cNvPr id="14" name="Content Placeholder 13" descr="single_piece.png"/>
          <p:cNvPicPr>
            <a:picLocks noGrp="1" noChangeAspect="1"/>
          </p:cNvPicPr>
          <p:nvPr>
            <p:ph sz="half" idx="14"/>
          </p:nvPr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38445" y="3638550"/>
            <a:ext cx="2199710" cy="2057400"/>
          </a:xfrm>
        </p:spPr>
      </p:pic>
    </p:spTree>
    <p:extLst>
      <p:ext uri="{BB962C8B-B14F-4D97-AF65-F5344CB8AC3E}">
        <p14:creationId xmlns:p14="http://schemas.microsoft.com/office/powerpoint/2010/main" val="36740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4267200"/>
            <a:ext cx="3962400" cy="338139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Closing Remarks—Dr. Allen McCannon</a:t>
            </a:r>
            <a:endParaRPr lang="en-US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8" name="Picture Placeholder 7" descr="puzzle_piece_stickfigures.pn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4074" b="4074"/>
          <a:stretch>
            <a:fillRect/>
          </a:stretch>
        </p:blipFill>
        <p:spPr>
          <a:xfrm>
            <a:off x="1143000" y="533400"/>
            <a:ext cx="6858000" cy="3543300"/>
          </a:xfrm>
        </p:spPr>
      </p:pic>
      <p:pic>
        <p:nvPicPr>
          <p:cNvPr id="5" name="Picture 4" descr="Description: MC logo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795839"/>
            <a:ext cx="1676400" cy="167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907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96741"/>
            <a:ext cx="8229600" cy="360348"/>
          </a:xfrm>
        </p:spPr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11800" y="605829"/>
            <a:ext cx="8251200" cy="457200"/>
          </a:xfrm>
        </p:spPr>
        <p:txBody>
          <a:bodyPr/>
          <a:lstStyle/>
          <a:p>
            <a:r>
              <a:rPr lang="en-US" b="1" dirty="0" smtClean="0"/>
              <a:t>Aligning Our Work Through Strategic Planning</a:t>
            </a:r>
            <a:endParaRPr lang="en-US" b="1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6"/>
          </p:nvPr>
        </p:nvSpPr>
        <p:spPr>
          <a:xfrm>
            <a:off x="2379306" y="1239900"/>
            <a:ext cx="6324600" cy="838200"/>
          </a:xfrm>
        </p:spPr>
        <p:txBody>
          <a:bodyPr/>
          <a:lstStyle/>
          <a:p>
            <a:pPr lvl="0"/>
            <a:r>
              <a:rPr lang="en-US" b="1" dirty="0" smtClean="0"/>
              <a:t>Welcome and Introduction—Dr. Allen McCannon</a:t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42" name="Text Placeholder 41"/>
          <p:cNvSpPr>
            <a:spLocks noGrp="1"/>
          </p:cNvSpPr>
          <p:nvPr>
            <p:ph type="body" sz="quarter" idx="17"/>
          </p:nvPr>
        </p:nvSpPr>
        <p:spPr>
          <a:xfrm>
            <a:off x="2438400" y="1939681"/>
            <a:ext cx="6324600" cy="838200"/>
          </a:xfrm>
        </p:spPr>
        <p:txBody>
          <a:bodyPr/>
          <a:lstStyle/>
          <a:p>
            <a:pPr lvl="0"/>
            <a:r>
              <a:rPr lang="en-US" b="1" dirty="0" smtClean="0"/>
              <a:t>History and Overview of Strategic Plan—Bonnie Knight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18"/>
          </p:nvPr>
        </p:nvSpPr>
        <p:spPr>
          <a:xfrm>
            <a:off x="2438400" y="3849544"/>
            <a:ext cx="6324600" cy="716280"/>
          </a:xfrm>
        </p:spPr>
        <p:txBody>
          <a:bodyPr>
            <a:normAutofit/>
          </a:bodyPr>
          <a:lstStyle/>
          <a:p>
            <a:pPr lvl="0"/>
            <a:r>
              <a:rPr lang="en-US" b="1" dirty="0" smtClean="0"/>
              <a:t>CNA Sorting Activity/Strategic Plan Alignment—</a:t>
            </a:r>
          </a:p>
          <a:p>
            <a:pPr lvl="0"/>
            <a:r>
              <a:rPr lang="en-US" b="1" dirty="0" smtClean="0"/>
              <a:t>Brittan Ayers</a:t>
            </a:r>
          </a:p>
          <a:p>
            <a:endParaRPr lang="en-US" dirty="0"/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9"/>
          </p:nvPr>
        </p:nvSpPr>
        <p:spPr>
          <a:xfrm>
            <a:off x="2438400" y="4587615"/>
            <a:ext cx="6324600" cy="685800"/>
          </a:xfrm>
        </p:spPr>
        <p:txBody>
          <a:bodyPr/>
          <a:lstStyle/>
          <a:p>
            <a:pPr lvl="0"/>
            <a:r>
              <a:rPr lang="en-US" b="1" dirty="0" smtClean="0"/>
              <a:t>Group Work</a:t>
            </a:r>
          </a:p>
          <a:p>
            <a:r>
              <a:rPr lang="en-US" sz="1000" b="1" dirty="0" smtClean="0"/>
              <a:t>Areas of Continuous Improvement, Strategic Planning, Long-Range Planning</a:t>
            </a:r>
            <a:endParaRPr lang="en-US" sz="1000" b="1" dirty="0"/>
          </a:p>
        </p:txBody>
      </p:sp>
      <p:sp>
        <p:nvSpPr>
          <p:cNvPr id="45" name="Text Placeholder 44"/>
          <p:cNvSpPr>
            <a:spLocks noGrp="1"/>
          </p:cNvSpPr>
          <p:nvPr>
            <p:ph type="body" sz="quarter" idx="20"/>
          </p:nvPr>
        </p:nvSpPr>
        <p:spPr>
          <a:xfrm>
            <a:off x="2433735" y="5264084"/>
            <a:ext cx="6324600" cy="561936"/>
          </a:xfrm>
        </p:spPr>
        <p:txBody>
          <a:bodyPr/>
          <a:lstStyle/>
          <a:p>
            <a:pPr lvl="0"/>
            <a:r>
              <a:rPr lang="en-US" b="1" dirty="0" smtClean="0"/>
              <a:t>Report Out—Michael Williams</a:t>
            </a:r>
          </a:p>
          <a:p>
            <a:pPr lvl="0"/>
            <a:r>
              <a:rPr lang="en-US" sz="1000" b="1" dirty="0" smtClean="0"/>
              <a:t>Needs and Action Steps</a:t>
            </a:r>
          </a:p>
          <a:p>
            <a:endParaRPr lang="en-US" dirty="0"/>
          </a:p>
        </p:txBody>
      </p:sp>
      <p:sp>
        <p:nvSpPr>
          <p:cNvPr id="24" name="Trapezoid 23"/>
          <p:cNvSpPr/>
          <p:nvPr/>
        </p:nvSpPr>
        <p:spPr>
          <a:xfrm>
            <a:off x="762000" y="1206930"/>
            <a:ext cx="1600200" cy="533400"/>
          </a:xfrm>
          <a:prstGeom prst="trapezoid">
            <a:avLst/>
          </a:prstGeom>
          <a:solidFill>
            <a:schemeClr val="accent1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Item 1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46" name="Text Placeholder 45"/>
          <p:cNvSpPr>
            <a:spLocks noGrp="1"/>
          </p:cNvSpPr>
          <p:nvPr>
            <p:ph type="body" sz="quarter" idx="15"/>
          </p:nvPr>
        </p:nvSpPr>
        <p:spPr>
          <a:xfrm>
            <a:off x="2438400" y="3271549"/>
            <a:ext cx="6553200" cy="624090"/>
          </a:xfrm>
        </p:spPr>
        <p:txBody>
          <a:bodyPr/>
          <a:lstStyle/>
          <a:p>
            <a:pPr lvl="0"/>
            <a:r>
              <a:rPr lang="en-US" b="1" dirty="0" smtClean="0"/>
              <a:t>Long-Range Planning—Dr. Allen </a:t>
            </a:r>
            <a:r>
              <a:rPr lang="en-US" b="1" dirty="0" err="1" smtClean="0"/>
              <a:t>McCannon</a:t>
            </a:r>
            <a:endParaRPr lang="en-US" b="1" dirty="0" smtClean="0"/>
          </a:p>
          <a:p>
            <a:endParaRPr lang="en-US" dirty="0"/>
          </a:p>
        </p:txBody>
      </p:sp>
      <p:sp>
        <p:nvSpPr>
          <p:cNvPr id="25" name="Trapezoid 24"/>
          <p:cNvSpPr/>
          <p:nvPr/>
        </p:nvSpPr>
        <p:spPr>
          <a:xfrm>
            <a:off x="765110" y="1866637"/>
            <a:ext cx="1600200" cy="533400"/>
          </a:xfrm>
          <a:prstGeom prst="trapezoid">
            <a:avLst/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Item 2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1" name="Trapezoid 30"/>
          <p:cNvSpPr/>
          <p:nvPr/>
        </p:nvSpPr>
        <p:spPr>
          <a:xfrm>
            <a:off x="762000" y="2534569"/>
            <a:ext cx="1600200" cy="533400"/>
          </a:xfrm>
          <a:prstGeom prst="trapezoid">
            <a:avLst/>
          </a:prstGeom>
          <a:solidFill>
            <a:schemeClr val="accent3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Item 3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2" name="Trapezoid 31"/>
          <p:cNvSpPr/>
          <p:nvPr/>
        </p:nvSpPr>
        <p:spPr>
          <a:xfrm>
            <a:off x="762000" y="3182899"/>
            <a:ext cx="1600200" cy="533400"/>
          </a:xfrm>
          <a:prstGeom prst="trapezoid">
            <a:avLst/>
          </a:prstGeom>
          <a:solidFill>
            <a:schemeClr val="accent4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Item 4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3" name="Trapezoid 32"/>
          <p:cNvSpPr/>
          <p:nvPr/>
        </p:nvSpPr>
        <p:spPr>
          <a:xfrm>
            <a:off x="762000" y="3851403"/>
            <a:ext cx="1600200" cy="533400"/>
          </a:xfrm>
          <a:prstGeom prst="trapezoid">
            <a:avLst/>
          </a:prstGeom>
          <a:solidFill>
            <a:schemeClr val="accent5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Item 5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4" name="Trapezoid 33"/>
          <p:cNvSpPr/>
          <p:nvPr/>
        </p:nvSpPr>
        <p:spPr>
          <a:xfrm>
            <a:off x="766665" y="4506501"/>
            <a:ext cx="1600200" cy="533400"/>
          </a:xfrm>
          <a:prstGeom prst="trapezoid">
            <a:avLst/>
          </a:prstGeom>
          <a:solidFill>
            <a:schemeClr val="accent6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Item 6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6" name="Trapezoid 15"/>
          <p:cNvSpPr/>
          <p:nvPr/>
        </p:nvSpPr>
        <p:spPr>
          <a:xfrm>
            <a:off x="762000" y="5183802"/>
            <a:ext cx="1600200" cy="533400"/>
          </a:xfrm>
          <a:prstGeom prst="trapezoid">
            <a:avLst/>
          </a:prstGeom>
          <a:solidFill>
            <a:schemeClr val="bg2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Item 7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7" name="Text Placeholder 45"/>
          <p:cNvSpPr txBox="1">
            <a:spLocks/>
          </p:cNvSpPr>
          <p:nvPr/>
        </p:nvSpPr>
        <p:spPr>
          <a:xfrm>
            <a:off x="2379306" y="2640909"/>
            <a:ext cx="6477000" cy="624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5715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bg2"/>
              </a:buClr>
              <a:buSzPct val="70000"/>
              <a:buFontTx/>
              <a:buNone/>
              <a:defRPr sz="1800" kern="1200" baseline="0">
                <a:solidFill>
                  <a:schemeClr val="bg2"/>
                </a:solidFill>
                <a:latin typeface="+mn-lt"/>
                <a:ea typeface="+mn-ea"/>
                <a:cs typeface="Segoe UI" pitchFamily="34" charset="0"/>
              </a:defRPr>
            </a:lvl1pPr>
            <a:lvl2pPr marL="627063" indent="-169863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bg2"/>
              </a:buClr>
              <a:buSzPct val="70000"/>
              <a:buFont typeface="Arial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Segoe UI" pitchFamily="34" charset="0"/>
              </a:defRPr>
            </a:lvl2pPr>
            <a:lvl3pPr marL="1030288" indent="-115888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bg2"/>
              </a:buClr>
              <a:buSzPct val="70000"/>
              <a:buFont typeface="Arial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Segoe UI" pitchFamily="34" charset="0"/>
              </a:defRPr>
            </a:lvl3pPr>
            <a:lvl4pPr marL="1482725" indent="-111125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bg2"/>
              </a:buClr>
              <a:buSzPct val="70000"/>
              <a:buFont typeface="Arial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Segoe UI" pitchFamily="34" charset="0"/>
              </a:defRPr>
            </a:lvl4pPr>
            <a:lvl5pPr marL="1944688" indent="-115888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bg2"/>
              </a:buClr>
              <a:buSzPct val="70000"/>
              <a:buFont typeface="Arial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Celebrations—Cathy </a:t>
            </a:r>
            <a:r>
              <a:rPr lang="en-US" b="1" dirty="0" err="1" smtClean="0"/>
              <a:t>Gruetter</a:t>
            </a:r>
            <a:r>
              <a:rPr lang="en-US" b="1" dirty="0" smtClean="0"/>
              <a:t> and Dr. Amanda Sailors</a:t>
            </a:r>
          </a:p>
          <a:p>
            <a:endParaRPr lang="en-US" dirty="0"/>
          </a:p>
        </p:txBody>
      </p:sp>
      <p:sp>
        <p:nvSpPr>
          <p:cNvPr id="18" name="Trapezoid 17"/>
          <p:cNvSpPr/>
          <p:nvPr/>
        </p:nvSpPr>
        <p:spPr>
          <a:xfrm>
            <a:off x="762000" y="5854760"/>
            <a:ext cx="1600200" cy="533400"/>
          </a:xfrm>
          <a:prstGeom prst="trapezoid">
            <a:avLst/>
          </a:prstGeom>
          <a:solidFill>
            <a:schemeClr val="accent1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Item 8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9" name="Text Placeholder 44"/>
          <p:cNvSpPr txBox="1">
            <a:spLocks/>
          </p:cNvSpPr>
          <p:nvPr/>
        </p:nvSpPr>
        <p:spPr>
          <a:xfrm>
            <a:off x="2433735" y="5894724"/>
            <a:ext cx="6324600" cy="5619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5715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bg2"/>
              </a:buClr>
              <a:buSzPct val="70000"/>
              <a:buFontTx/>
              <a:buNone/>
              <a:defRPr sz="1800" kern="1200" baseline="0">
                <a:solidFill>
                  <a:schemeClr val="bg2"/>
                </a:solidFill>
                <a:latin typeface="+mn-lt"/>
                <a:ea typeface="+mn-ea"/>
                <a:cs typeface="Segoe UI" pitchFamily="34" charset="0"/>
              </a:defRPr>
            </a:lvl1pPr>
            <a:lvl2pPr marL="627063" indent="-169863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bg2"/>
              </a:buClr>
              <a:buSzPct val="70000"/>
              <a:buFont typeface="Arial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Segoe UI" pitchFamily="34" charset="0"/>
              </a:defRPr>
            </a:lvl2pPr>
            <a:lvl3pPr marL="1030288" indent="-115888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bg2"/>
              </a:buClr>
              <a:buSzPct val="70000"/>
              <a:buFont typeface="Arial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Segoe UI" pitchFamily="34" charset="0"/>
              </a:defRPr>
            </a:lvl3pPr>
            <a:lvl4pPr marL="1482725" indent="-111125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bg2"/>
              </a:buClr>
              <a:buSzPct val="70000"/>
              <a:buFont typeface="Arial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Segoe UI" pitchFamily="34" charset="0"/>
              </a:defRPr>
            </a:lvl4pPr>
            <a:lvl5pPr marL="1944688" indent="-115888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bg2"/>
              </a:buClr>
              <a:buSzPct val="70000"/>
              <a:buFont typeface="Arial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Parking Lot and Closing—Dr. Allen </a:t>
            </a:r>
            <a:r>
              <a:rPr lang="en-US" b="1" dirty="0" err="1" smtClean="0"/>
              <a:t>McCannon</a:t>
            </a:r>
            <a:endParaRPr lang="en-US" sz="1000" b="1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2667000" y="1371600"/>
            <a:ext cx="6019800" cy="2209799"/>
          </a:xfrm>
        </p:spPr>
        <p:txBody>
          <a:bodyPr>
            <a:normAutofit/>
          </a:bodyPr>
          <a:lstStyle/>
          <a:p>
            <a:r>
              <a:rPr lang="en-US" b="1" dirty="0" smtClean="0"/>
              <a:t>Aligning Our Work—One Plan Theory</a:t>
            </a:r>
          </a:p>
          <a:p>
            <a:pPr lvl="2"/>
            <a:r>
              <a:rPr lang="en-US" sz="1800" b="1" dirty="0" smtClean="0"/>
              <a:t>A multitude of required plans (</a:t>
            </a:r>
            <a:r>
              <a:rPr lang="en-US" sz="1800" b="1" dirty="0" err="1" smtClean="0"/>
              <a:t>AdvancED</a:t>
            </a:r>
            <a:r>
              <a:rPr lang="en-US" sz="1800" b="1" dirty="0" smtClean="0"/>
              <a:t>, charter)</a:t>
            </a:r>
          </a:p>
          <a:p>
            <a:pPr lvl="2"/>
            <a:r>
              <a:rPr lang="en-US" sz="1800" b="1" dirty="0" smtClean="0"/>
              <a:t>Goal—Create one plan that permits all others</a:t>
            </a:r>
          </a:p>
          <a:p>
            <a:pPr lvl="2"/>
            <a:r>
              <a:rPr lang="en-US" sz="1800" b="1" dirty="0" smtClean="0"/>
              <a:t>SACS encourages Strategic Plans that drive instruction and relate to student achievement.</a:t>
            </a:r>
            <a:endParaRPr lang="en-US" sz="1800" b="1" dirty="0"/>
          </a:p>
        </p:txBody>
      </p:sp>
      <p:sp>
        <p:nvSpPr>
          <p:cNvPr id="31" name="Content Placeholder 30"/>
          <p:cNvSpPr>
            <a:spLocks noGrp="1"/>
          </p:cNvSpPr>
          <p:nvPr>
            <p:ph sz="half" idx="15"/>
          </p:nvPr>
        </p:nvSpPr>
        <p:spPr>
          <a:xfrm>
            <a:off x="2590800" y="3638070"/>
            <a:ext cx="4038600" cy="2762730"/>
          </a:xfrm>
        </p:spPr>
        <p:txBody>
          <a:bodyPr>
            <a:normAutofit/>
          </a:bodyPr>
          <a:lstStyle/>
          <a:p>
            <a:r>
              <a:rPr lang="en-US" b="1" dirty="0" smtClean="0"/>
              <a:t>GA School Board Association Recommendations</a:t>
            </a:r>
          </a:p>
          <a:p>
            <a:pPr lvl="2"/>
            <a:r>
              <a:rPr lang="en-US" sz="1800" b="1" dirty="0" err="1" smtClean="0"/>
              <a:t>eBoard</a:t>
            </a:r>
            <a:r>
              <a:rPr lang="en-US" sz="1800" b="1" dirty="0" smtClean="0"/>
              <a:t> as a “one-stop shop” for stakeholders</a:t>
            </a:r>
          </a:p>
          <a:p>
            <a:pPr lvl="2"/>
            <a:r>
              <a:rPr lang="en-US" sz="1800" b="1" dirty="0" err="1" smtClean="0"/>
              <a:t>eBoard</a:t>
            </a:r>
            <a:r>
              <a:rPr lang="en-US" sz="1800" b="1" dirty="0" smtClean="0"/>
              <a:t> Strategic Plan module used across the state</a:t>
            </a:r>
          </a:p>
          <a:p>
            <a:pPr lvl="2"/>
            <a:r>
              <a:rPr lang="en-US" sz="1800" b="1" dirty="0" err="1" smtClean="0"/>
              <a:t>eBoard</a:t>
            </a:r>
            <a:r>
              <a:rPr lang="en-US" sz="1800" b="1" dirty="0" smtClean="0"/>
              <a:t> Strategic Plan as a “living document.”</a:t>
            </a:r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 and Vision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Dr. Allen McCannon Superintendent</a:t>
            </a:r>
            <a:endParaRPr lang="en-US" dirty="0"/>
          </a:p>
        </p:txBody>
      </p:sp>
      <p:pic>
        <p:nvPicPr>
          <p:cNvPr id="13" name="Content Placeholder 12" descr="single_piece.pn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8445" y="1524000"/>
            <a:ext cx="2199710" cy="2057400"/>
          </a:xfrm>
        </p:spPr>
      </p:pic>
      <p:pic>
        <p:nvPicPr>
          <p:cNvPr id="14" name="Content Placeholder 13" descr="single_piece.png"/>
          <p:cNvPicPr>
            <a:picLocks noGrp="1" noChangeAspect="1"/>
          </p:cNvPicPr>
          <p:nvPr>
            <p:ph sz="half" idx="14"/>
          </p:nvPr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38445" y="3638550"/>
            <a:ext cx="2199710" cy="2057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Strategic Planning In Madison County	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Cambridge Group – Nationally Recognized Strategic Planning</a:t>
            </a:r>
          </a:p>
          <a:p>
            <a:r>
              <a:rPr lang="en-US" dirty="0" smtClean="0"/>
              <a:t>Fall 2007</a:t>
            </a:r>
          </a:p>
          <a:p>
            <a:pPr lvl="1"/>
            <a:r>
              <a:rPr lang="en-US" dirty="0" smtClean="0"/>
              <a:t>	Strategic Planning Team formed</a:t>
            </a:r>
          </a:p>
          <a:p>
            <a:pPr lvl="2"/>
            <a:r>
              <a:rPr lang="en-US" dirty="0" smtClean="0"/>
              <a:t>Microcosm of the community</a:t>
            </a:r>
          </a:p>
          <a:p>
            <a:pPr lvl="2"/>
            <a:r>
              <a:rPr lang="en-US" dirty="0" smtClean="0"/>
              <a:t>Training on Strategic Plans </a:t>
            </a:r>
            <a:r>
              <a:rPr lang="en-US" dirty="0" err="1" smtClean="0"/>
              <a:t>vs</a:t>
            </a:r>
            <a:r>
              <a:rPr lang="en-US" dirty="0" smtClean="0"/>
              <a:t> Operational Plans</a:t>
            </a:r>
          </a:p>
          <a:p>
            <a:pPr lvl="2"/>
            <a:r>
              <a:rPr lang="en-US" dirty="0" smtClean="0"/>
              <a:t>Community values used to create beliefs, vision and mission</a:t>
            </a:r>
          </a:p>
          <a:p>
            <a:pPr lvl="2"/>
            <a:r>
              <a:rPr lang="en-US" dirty="0" smtClean="0"/>
              <a:t>System and Community data used to create original goals and objectives</a:t>
            </a:r>
          </a:p>
          <a:p>
            <a:r>
              <a:rPr lang="en-US" dirty="0" smtClean="0"/>
              <a:t>Winter 2008</a:t>
            </a:r>
          </a:p>
          <a:p>
            <a:pPr lvl="1"/>
            <a:r>
              <a:rPr lang="en-US" dirty="0" smtClean="0"/>
              <a:t>Communication of Plan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Bonnie Knight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32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Strategic Planning In Madison County	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Spring 2008</a:t>
            </a:r>
          </a:p>
          <a:p>
            <a:pPr lvl="1"/>
            <a:r>
              <a:rPr lang="en-US" dirty="0" smtClean="0"/>
              <a:t>Action Team Planning</a:t>
            </a:r>
          </a:p>
          <a:p>
            <a:pPr lvl="2"/>
            <a:r>
              <a:rPr lang="en-US" dirty="0" smtClean="0"/>
              <a:t>Created implementation plans</a:t>
            </a:r>
          </a:p>
          <a:p>
            <a:pPr lvl="2"/>
            <a:r>
              <a:rPr lang="en-US" dirty="0" smtClean="0"/>
              <a:t>Over 300 people involved</a:t>
            </a:r>
          </a:p>
          <a:p>
            <a:r>
              <a:rPr lang="en-US" dirty="0" smtClean="0"/>
              <a:t>Summer/Fall 2008 Initial Plan Adopted</a:t>
            </a:r>
          </a:p>
          <a:p>
            <a:r>
              <a:rPr lang="en-US" dirty="0" smtClean="0"/>
              <a:t>Annual Reviews</a:t>
            </a:r>
          </a:p>
          <a:p>
            <a:pPr lvl="1"/>
            <a:r>
              <a:rPr lang="en-US" dirty="0" smtClean="0"/>
              <a:t>Celebrate Accomplishments</a:t>
            </a:r>
          </a:p>
          <a:p>
            <a:pPr lvl="1"/>
            <a:r>
              <a:rPr lang="en-US" dirty="0" smtClean="0"/>
              <a:t>Modify plan </a:t>
            </a:r>
          </a:p>
          <a:p>
            <a:pPr lvl="2"/>
            <a:r>
              <a:rPr lang="en-US" dirty="0" smtClean="0"/>
              <a:t>identified strengths, weaknesses and other changes</a:t>
            </a:r>
          </a:p>
          <a:p>
            <a:pPr lvl="1"/>
            <a:r>
              <a:rPr lang="en-US" dirty="0" smtClean="0"/>
              <a:t>Morphing to move to one plan</a:t>
            </a:r>
          </a:p>
          <a:p>
            <a:r>
              <a:rPr lang="en-US" dirty="0" smtClean="0"/>
              <a:t>Full Circle Process</a:t>
            </a:r>
          </a:p>
          <a:p>
            <a:pPr lvl="1"/>
            <a:endParaRPr lang="en-US" dirty="0" smtClean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Bonnie Knight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36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Celebrations, 2016-17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42629" y="2438400"/>
            <a:ext cx="8458200" cy="4678364"/>
          </a:xfrm>
        </p:spPr>
        <p:txBody>
          <a:bodyPr>
            <a:normAutofit/>
          </a:bodyPr>
          <a:lstStyle/>
          <a:p>
            <a:endParaRPr lang="en-US" b="1" dirty="0" smtClean="0"/>
          </a:p>
          <a:p>
            <a:endParaRPr lang="en-US" b="1" dirty="0"/>
          </a:p>
          <a:p>
            <a:r>
              <a:rPr lang="en-US" sz="3000" b="1" dirty="0" smtClean="0"/>
              <a:t>Celebrating Accomplishments—Highlights 2016-17</a:t>
            </a:r>
          </a:p>
          <a:p>
            <a:pPr lvl="1"/>
            <a:r>
              <a:rPr lang="en-US" b="1" dirty="0" smtClean="0"/>
              <a:t>Cathy </a:t>
            </a:r>
            <a:r>
              <a:rPr lang="en-US" b="1" dirty="0" err="1" smtClean="0"/>
              <a:t>Gruetter</a:t>
            </a:r>
            <a:r>
              <a:rPr lang="en-US" b="1" dirty="0" smtClean="0"/>
              <a:t> and Dr. Amanda Sailors</a:t>
            </a:r>
          </a:p>
          <a:p>
            <a:pPr lvl="1"/>
            <a:endParaRPr lang="en-US" b="1" dirty="0"/>
          </a:p>
          <a:p>
            <a:pPr marL="457200" lvl="1" indent="0">
              <a:buNone/>
            </a:pPr>
            <a:endParaRPr lang="en-US" b="1" dirty="0" smtClean="0"/>
          </a:p>
          <a:p>
            <a:pPr marL="457200" lvl="1" indent="0">
              <a:buNone/>
            </a:pPr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02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64400" y="152401"/>
            <a:ext cx="8229600" cy="761999"/>
          </a:xfrm>
        </p:spPr>
        <p:txBody>
          <a:bodyPr/>
          <a:lstStyle/>
          <a:p>
            <a:r>
              <a:rPr lang="en-US" dirty="0" smtClean="0"/>
              <a:t>Long-Range Planning</a:t>
            </a:r>
            <a:endParaRPr lang="en-US" dirty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3585852"/>
              </p:ext>
            </p:extLst>
          </p:nvPr>
        </p:nvGraphicFramePr>
        <p:xfrm>
          <a:off x="464400" y="1223865"/>
          <a:ext cx="5631600" cy="50723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31600"/>
              </a:tblGrid>
              <a:tr h="4309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500" u="sng" dirty="0">
                          <a:effectLst/>
                        </a:rPr>
                        <a:t>Area</a:t>
                      </a:r>
                      <a:endParaRPr lang="en-US" sz="3500" u="sng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406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Growth</a:t>
                      </a:r>
                      <a:endParaRPr lang="en-US" sz="3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9376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Sustainability</a:t>
                      </a:r>
                      <a:endParaRPr lang="en-US" sz="3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4607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Fine Arts</a:t>
                      </a:r>
                      <a:endParaRPr lang="en-US" sz="3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619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Achievement</a:t>
                      </a:r>
                      <a:r>
                        <a:rPr lang="en-US" sz="30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“Good to Great”</a:t>
                      </a:r>
                      <a:endParaRPr lang="en-US" sz="3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9376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Teacher Shortage</a:t>
                      </a:r>
                      <a:endParaRPr lang="en-US" sz="3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33400" y="762000"/>
            <a:ext cx="8251200" cy="457200"/>
          </a:xfrm>
        </p:spPr>
        <p:txBody>
          <a:bodyPr/>
          <a:lstStyle/>
          <a:p>
            <a:r>
              <a:rPr lang="en-US" dirty="0" smtClean="0"/>
              <a:t>Dr. Allen McCannon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 smtClean="0"/>
              <a:t>Georgia’s Systems Model for Continuous Improvement</a:t>
            </a:r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lvl="1"/>
            <a:r>
              <a:rPr lang="en-US" dirty="0" smtClean="0"/>
              <a:t>Sorting Activity – work with table partners to complete sorting activity.</a:t>
            </a:r>
          </a:p>
          <a:p>
            <a:pPr lvl="1"/>
            <a:r>
              <a:rPr lang="en-US" dirty="0" smtClean="0"/>
              <a:t>Purple cards = headers</a:t>
            </a:r>
          </a:p>
          <a:p>
            <a:pPr lvl="1"/>
            <a:r>
              <a:rPr lang="en-US" dirty="0" smtClean="0"/>
              <a:t>Green cards = indicators</a:t>
            </a:r>
          </a:p>
          <a:p>
            <a:pPr lvl="1"/>
            <a:r>
              <a:rPr lang="en-US" dirty="0" smtClean="0"/>
              <a:t>Match the green cards with the purple header that best captures the intent of the indicators </a:t>
            </a:r>
          </a:p>
          <a:p>
            <a:pPr lvl="1"/>
            <a:r>
              <a:rPr lang="en-US" dirty="0" smtClean="0"/>
              <a:t>Quick review of Georgia’s System for Continuous Improvement</a:t>
            </a:r>
          </a:p>
          <a:p>
            <a:pPr lvl="1"/>
            <a:r>
              <a:rPr lang="en-US" dirty="0" smtClean="0"/>
              <a:t>Strategic Plan Alignment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33400" y="1219201"/>
            <a:ext cx="8251200" cy="457200"/>
          </a:xfrm>
        </p:spPr>
        <p:txBody>
          <a:bodyPr/>
          <a:lstStyle/>
          <a:p>
            <a:r>
              <a:rPr lang="en-US" dirty="0" smtClean="0"/>
              <a:t>Brittan Ayers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44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143000"/>
            <a:ext cx="6350000" cy="2971800"/>
          </a:xfrm>
        </p:spPr>
      </p:pic>
    </p:spTree>
    <p:extLst>
      <p:ext uri="{BB962C8B-B14F-4D97-AF65-F5344CB8AC3E}">
        <p14:creationId xmlns:p14="http://schemas.microsoft.com/office/powerpoint/2010/main" val="2797604905"/>
      </p:ext>
    </p:extLst>
  </p:cSld>
  <p:clrMapOvr>
    <a:masterClrMapping/>
  </p:clrMapOvr>
</p:sld>
</file>

<file path=ppt/theme/theme1.xml><?xml version="1.0" encoding="utf-8"?>
<a:theme xmlns:a="http://schemas.openxmlformats.org/drawingml/2006/main" name="PM_piece_of_the_puzz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Perpetua" pitchFamily="18" charset="0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139575D-AF1F-43BF-910C-F7C64E8E534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PM_piece_of_the_puzzle</Template>
  <TotalTime>390</TotalTime>
  <Words>458</Words>
  <Application>Microsoft Office PowerPoint</Application>
  <PresentationFormat>On-screen Show (4:3)</PresentationFormat>
  <Paragraphs>116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Segoe UI</vt:lpstr>
      <vt:lpstr>Arial</vt:lpstr>
      <vt:lpstr>Perpetua</vt:lpstr>
      <vt:lpstr>Times New Roman</vt:lpstr>
      <vt:lpstr>Calibri</vt:lpstr>
      <vt:lpstr>PM_piece_of_the_puzzle</vt:lpstr>
      <vt:lpstr>Strategic Plan 2017-18</vt:lpstr>
      <vt:lpstr>Agenda</vt:lpstr>
      <vt:lpstr>Welcome and Vision</vt:lpstr>
      <vt:lpstr>Strategic Planning In Madison County </vt:lpstr>
      <vt:lpstr>Strategic Planning In Madison County </vt:lpstr>
      <vt:lpstr>Celebrations, 2016-17</vt:lpstr>
      <vt:lpstr>Long-Range Planning</vt:lpstr>
      <vt:lpstr>Georgia’s Systems Model for Continuous Improvement</vt:lpstr>
      <vt:lpstr>PowerPoint Presentation</vt:lpstr>
      <vt:lpstr>Group Work</vt:lpstr>
      <vt:lpstr>Group Work</vt:lpstr>
      <vt:lpstr>Reporting Out Strategic Planning Committee Members Michael Williams, Facilitator </vt:lpstr>
      <vt:lpstr>Other Pieces of the Puzzle?</vt:lpstr>
      <vt:lpstr>Closing Remarks—Dr. Allen McCannon</vt:lpstr>
    </vt:vector>
  </TitlesOfParts>
  <Company>MCSD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 Plan 2013-14</dc:title>
  <dc:creator>Sailors, Amanda</dc:creator>
  <cp:lastModifiedBy>Sailors, Amanda</cp:lastModifiedBy>
  <cp:revision>46</cp:revision>
  <cp:lastPrinted>2014-04-29T17:19:21Z</cp:lastPrinted>
  <dcterms:created xsi:type="dcterms:W3CDTF">2013-04-16T15:26:25Z</dcterms:created>
  <dcterms:modified xsi:type="dcterms:W3CDTF">2017-05-16T12:45:20Z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TC018572729991</vt:lpwstr>
  </property>
</Properties>
</file>