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3" r:id="rId5"/>
    <p:sldId id="258" r:id="rId6"/>
    <p:sldId id="287" r:id="rId7"/>
    <p:sldId id="288" r:id="rId8"/>
    <p:sldId id="281" r:id="rId9"/>
    <p:sldId id="289" r:id="rId10"/>
    <p:sldId id="264" r:id="rId11"/>
    <p:sldId id="262" r:id="rId12"/>
    <p:sldId id="284" r:id="rId13"/>
    <p:sldId id="283" r:id="rId14"/>
    <p:sldId id="290" r:id="rId15"/>
    <p:sldId id="285" r:id="rId16"/>
  </p:sldIdLst>
  <p:sldSz cx="9144000" cy="6858000" type="screen4x3"/>
  <p:notesSz cx="6858000" cy="9144000"/>
  <p:embeddedFontLst>
    <p:embeddedFont>
      <p:font typeface="Segoe UI" pitchFamily="34" charset="0"/>
      <p:regular r:id="rId19"/>
      <p:bold r:id="rId20"/>
      <p:italic r:id="rId21"/>
      <p:boldItalic r:id="rId22"/>
    </p:embeddedFont>
    <p:embeddedFont>
      <p:font typeface="Perpetu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process4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1600" b="1" baseline="0" dirty="0" smtClean="0">
              <a:solidFill>
                <a:schemeClr val="tx2"/>
              </a:solidFill>
            </a:rPr>
            <a:t>Aligning with the Vision</a:t>
          </a:r>
          <a:endParaRPr lang="en-US" sz="1600" b="1" baseline="0" dirty="0">
            <a:solidFill>
              <a:schemeClr val="tx2"/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258A9A00-1735-4AD7-91CD-4219E128385D}">
      <dgm:prSet phldrT="[Text]" custT="1"/>
      <dgm:spPr/>
      <dgm:t>
        <a:bodyPr/>
        <a:lstStyle/>
        <a:p>
          <a:r>
            <a:rPr lang="en-US" sz="1600" b="1" baseline="0" dirty="0" smtClean="0">
              <a:solidFill>
                <a:schemeClr val="tx2"/>
              </a:solidFill>
            </a:rPr>
            <a:t>Reviewing for Gaps </a:t>
          </a:r>
          <a:endParaRPr lang="en-US" sz="1600" b="1" baseline="0" dirty="0">
            <a:solidFill>
              <a:schemeClr val="tx2"/>
            </a:solidFill>
          </a:endParaRPr>
        </a:p>
      </dgm:t>
    </dgm:pt>
    <dgm:pt modelId="{164E3571-578C-4D09-802D-DA7CA8523DFE}" type="parTrans" cxnId="{6A09AE4A-BF3B-4923-9211-7002CECB24DF}">
      <dgm:prSet/>
      <dgm:spPr/>
      <dgm:t>
        <a:bodyPr/>
        <a:lstStyle/>
        <a:p>
          <a:endParaRPr lang="en-US"/>
        </a:p>
      </dgm:t>
    </dgm:pt>
    <dgm:pt modelId="{79213DFF-C503-48D3-89F4-E8701BA849D7}" type="sibTrans" cxnId="{6A09AE4A-BF3B-4923-9211-7002CECB24DF}">
      <dgm:prSet/>
      <dgm:spPr/>
      <dgm:t>
        <a:bodyPr/>
        <a:lstStyle/>
        <a:p>
          <a:endParaRPr lang="en-US"/>
        </a:p>
      </dgm:t>
    </dgm:pt>
    <dgm:pt modelId="{3BB4AA56-4C80-400F-B429-56540F0D2A30}">
      <dgm:prSet phldrT="[Text]" custT="1"/>
      <dgm:spPr/>
      <dgm:t>
        <a:bodyPr/>
        <a:lstStyle/>
        <a:p>
          <a:r>
            <a:rPr lang="en-US" sz="1600" b="1" baseline="0" dirty="0" smtClean="0"/>
            <a:t>Discuss areas where action steps or initiatives might be missing from your goal area.</a:t>
          </a:r>
          <a:endParaRPr lang="en-US" sz="1600" b="1" baseline="0" dirty="0"/>
        </a:p>
      </dgm:t>
    </dgm:pt>
    <dgm:pt modelId="{FFD28052-AA56-4A5C-87FA-2E255A443C85}" type="parTrans" cxnId="{CBE0FA2F-21DD-42AA-9B29-8EF4C4EE6435}">
      <dgm:prSet/>
      <dgm:spPr/>
      <dgm:t>
        <a:bodyPr/>
        <a:lstStyle/>
        <a:p>
          <a:endParaRPr lang="en-US"/>
        </a:p>
      </dgm:t>
    </dgm:pt>
    <dgm:pt modelId="{32170DE0-6553-4C68-AF8D-1E4C3613735A}" type="sibTrans" cxnId="{CBE0FA2F-21DD-42AA-9B29-8EF4C4EE6435}">
      <dgm:prSet/>
      <dgm:spPr/>
      <dgm:t>
        <a:bodyPr/>
        <a:lstStyle/>
        <a:p>
          <a:endParaRPr lang="en-US"/>
        </a:p>
      </dgm:t>
    </dgm:pt>
    <dgm:pt modelId="{78ABDCB0-CF42-45F9-9CA3-F7C9B369C2B1}">
      <dgm:prSet phldrT="[Text]" custT="1"/>
      <dgm:spPr/>
      <dgm:t>
        <a:bodyPr/>
        <a:lstStyle/>
        <a:p>
          <a:r>
            <a:rPr lang="en-US" sz="1600" b="1" baseline="0" dirty="0" smtClean="0"/>
            <a:t>Does the draft plan honor the work of and align with the original strategic plan?</a:t>
          </a:r>
        </a:p>
      </dgm:t>
    </dgm:pt>
    <dgm:pt modelId="{AA812F48-B691-4B49-87E8-F387B986ACCF}" type="parTrans" cxnId="{7D07B33D-1FAC-4B89-A625-FB771262D833}">
      <dgm:prSet/>
      <dgm:spPr/>
      <dgm:t>
        <a:bodyPr/>
        <a:lstStyle/>
        <a:p>
          <a:endParaRPr lang="en-US"/>
        </a:p>
      </dgm:t>
    </dgm:pt>
    <dgm:pt modelId="{FE834C35-5701-43BA-9F89-C1E5F60B625D}" type="sibTrans" cxnId="{7D07B33D-1FAC-4B89-A625-FB771262D833}">
      <dgm:prSet/>
      <dgm:spPr/>
      <dgm:t>
        <a:bodyPr/>
        <a:lstStyle/>
        <a:p>
          <a:endParaRPr lang="en-US"/>
        </a:p>
      </dgm:t>
    </dgm:pt>
    <dgm:pt modelId="{0ECC1261-DE37-471A-BBAF-8A9EF0832DD1}">
      <dgm:prSet custT="1"/>
      <dgm:spPr/>
      <dgm:t>
        <a:bodyPr/>
        <a:lstStyle/>
        <a:p>
          <a:r>
            <a:rPr lang="en-US" sz="1600" b="1" baseline="0" dirty="0" smtClean="0"/>
            <a:t>Would your group make recommendations for addressing these gaps?</a:t>
          </a:r>
          <a:endParaRPr lang="en-US" sz="1600" b="1" dirty="0"/>
        </a:p>
      </dgm:t>
    </dgm:pt>
    <dgm:pt modelId="{C76AE7F9-B4A4-4E85-9F94-8CDA0562A38A}" type="parTrans" cxnId="{E16113F5-885F-4AC6-9D45-E3460FB99C4B}">
      <dgm:prSet/>
      <dgm:spPr/>
      <dgm:t>
        <a:bodyPr/>
        <a:lstStyle/>
        <a:p>
          <a:endParaRPr lang="en-US"/>
        </a:p>
      </dgm:t>
    </dgm:pt>
    <dgm:pt modelId="{6310B39F-30C8-4E7D-B755-2FB2A918A234}" type="sibTrans" cxnId="{E16113F5-885F-4AC6-9D45-E3460FB99C4B}">
      <dgm:prSet/>
      <dgm:spPr/>
      <dgm:t>
        <a:bodyPr/>
        <a:lstStyle/>
        <a:p>
          <a:endParaRPr lang="en-US"/>
        </a:p>
      </dgm:t>
    </dgm:pt>
    <dgm:pt modelId="{7FAFB634-251A-4848-AAB7-F00631CE8988}">
      <dgm:prSet phldrT="[Text]" custT="1"/>
      <dgm:spPr/>
      <dgm:t>
        <a:bodyPr/>
        <a:lstStyle/>
        <a:p>
          <a:r>
            <a:rPr lang="en-US" sz="1600" b="1" baseline="0" dirty="0" smtClean="0">
              <a:solidFill>
                <a:schemeClr val="tx2"/>
              </a:solidFill>
            </a:rPr>
            <a:t>Re-Packaging</a:t>
          </a:r>
          <a:endParaRPr lang="en-US" sz="1600" b="1" baseline="0" dirty="0">
            <a:solidFill>
              <a:schemeClr val="tx2"/>
            </a:solidFill>
          </a:endParaRPr>
        </a:p>
      </dgm:t>
    </dgm:pt>
    <dgm:pt modelId="{4E13A412-D9FF-46D1-9700-F747772784B6}" type="parTrans" cxnId="{8BF8ADB4-4110-4C2B-B922-E4824BEBB1B5}">
      <dgm:prSet/>
      <dgm:spPr/>
      <dgm:t>
        <a:bodyPr/>
        <a:lstStyle/>
        <a:p>
          <a:endParaRPr lang="en-US"/>
        </a:p>
      </dgm:t>
    </dgm:pt>
    <dgm:pt modelId="{C754D603-64FC-4522-AEDC-7F283226C209}" type="sibTrans" cxnId="{8BF8ADB4-4110-4C2B-B922-E4824BEBB1B5}">
      <dgm:prSet/>
      <dgm:spPr/>
      <dgm:t>
        <a:bodyPr/>
        <a:lstStyle/>
        <a:p>
          <a:endParaRPr lang="en-US"/>
        </a:p>
      </dgm:t>
    </dgm:pt>
    <dgm:pt modelId="{F302DEA5-3367-4DDE-89C6-81838E3B1573}">
      <dgm:prSet phldrT="[Text]" custT="1"/>
      <dgm:spPr/>
      <dgm:t>
        <a:bodyPr/>
        <a:lstStyle/>
        <a:p>
          <a:r>
            <a:rPr lang="en-US" sz="1600" b="1" baseline="0" dirty="0" smtClean="0"/>
            <a:t>Does this “re-packaged” draft incorporate the original goals and state initiatives in a way that makes sense?  </a:t>
          </a:r>
          <a:endParaRPr lang="en-US" sz="1600" b="1" baseline="0" dirty="0"/>
        </a:p>
      </dgm:t>
    </dgm:pt>
    <dgm:pt modelId="{15488A3F-5BE5-4CB2-8775-C94149545F91}" type="parTrans" cxnId="{81566281-9091-4A2B-B596-D2DA5526137F}">
      <dgm:prSet/>
      <dgm:spPr/>
      <dgm:t>
        <a:bodyPr/>
        <a:lstStyle/>
        <a:p>
          <a:endParaRPr lang="en-US"/>
        </a:p>
      </dgm:t>
    </dgm:pt>
    <dgm:pt modelId="{39154500-6670-424E-825E-40A6D3C6E953}" type="sibTrans" cxnId="{81566281-9091-4A2B-B596-D2DA5526137F}">
      <dgm:prSet/>
      <dgm:spPr/>
      <dgm:t>
        <a:bodyPr/>
        <a:lstStyle/>
        <a:p>
          <a:endParaRPr lang="en-US"/>
        </a:p>
      </dgm:t>
    </dgm:pt>
    <dgm:pt modelId="{CAA7E34F-8C71-4DE1-A3B3-FD4407265503}" type="pres">
      <dgm:prSet presAssocID="{1BAD8522-E1D8-4100-9F9C-B922C6893C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06AF1-7488-4F28-807C-361EE95BDA3D}" type="pres">
      <dgm:prSet presAssocID="{258A9A00-1735-4AD7-91CD-4219E128385D}" presName="boxAndChildren" presStyleCnt="0"/>
      <dgm:spPr/>
      <dgm:t>
        <a:bodyPr/>
        <a:lstStyle/>
        <a:p>
          <a:endParaRPr lang="en-US"/>
        </a:p>
      </dgm:t>
    </dgm:pt>
    <dgm:pt modelId="{16918DE3-171C-4565-8A88-BAA4543A7ED9}" type="pres">
      <dgm:prSet presAssocID="{258A9A00-1735-4AD7-91CD-4219E128385D}" presName="parentTextBox" presStyleLbl="node1" presStyleIdx="0" presStyleCnt="3"/>
      <dgm:spPr/>
      <dgm:t>
        <a:bodyPr/>
        <a:lstStyle/>
        <a:p>
          <a:endParaRPr lang="en-US"/>
        </a:p>
      </dgm:t>
    </dgm:pt>
    <dgm:pt modelId="{608AA97B-C9D5-479D-8AB9-1007ACE692F2}" type="pres">
      <dgm:prSet presAssocID="{258A9A00-1735-4AD7-91CD-4219E128385D}" presName="entireBox" presStyleLbl="node1" presStyleIdx="0" presStyleCnt="3" custScaleY="138903" custLinFactNeighborY="-11439"/>
      <dgm:spPr/>
      <dgm:t>
        <a:bodyPr/>
        <a:lstStyle/>
        <a:p>
          <a:endParaRPr lang="en-US"/>
        </a:p>
      </dgm:t>
    </dgm:pt>
    <dgm:pt modelId="{4BDF15E5-4338-443E-B0CA-5F7E6DEEB2F2}" type="pres">
      <dgm:prSet presAssocID="{258A9A00-1735-4AD7-91CD-4219E128385D}" presName="descendantBox" presStyleCnt="0"/>
      <dgm:spPr/>
      <dgm:t>
        <a:bodyPr/>
        <a:lstStyle/>
        <a:p>
          <a:endParaRPr lang="en-US"/>
        </a:p>
      </dgm:t>
    </dgm:pt>
    <dgm:pt modelId="{7E5E9594-0B80-4B46-86A8-359CE57E1EFA}" type="pres">
      <dgm:prSet presAssocID="{3BB4AA56-4C80-400F-B429-56540F0D2A30}" presName="childTextBox" presStyleLbl="fgAccFollowNode1" presStyleIdx="0" presStyleCnt="4" custScaleY="14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DAD1F-F21A-498D-9C25-BECF82892340}" type="pres">
      <dgm:prSet presAssocID="{0ECC1261-DE37-471A-BBAF-8A9EF0832DD1}" presName="childTextBox" presStyleLbl="fgAccFollowNode1" presStyleIdx="1" presStyleCnt="4" custScaleY="148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14698-5ADC-4F4F-A143-C095A146703B}" type="pres">
      <dgm:prSet presAssocID="{C754D603-64FC-4522-AEDC-7F283226C209}" presName="sp" presStyleCnt="0"/>
      <dgm:spPr/>
      <dgm:t>
        <a:bodyPr/>
        <a:lstStyle/>
        <a:p>
          <a:endParaRPr lang="en-US"/>
        </a:p>
      </dgm:t>
    </dgm:pt>
    <dgm:pt modelId="{F37CE54D-BA66-40ED-9E36-4EBB9EFC0C97}" type="pres">
      <dgm:prSet presAssocID="{7FAFB634-251A-4848-AAB7-F00631CE8988}" presName="arrowAndChildren" presStyleCnt="0"/>
      <dgm:spPr/>
      <dgm:t>
        <a:bodyPr/>
        <a:lstStyle/>
        <a:p>
          <a:endParaRPr lang="en-US"/>
        </a:p>
      </dgm:t>
    </dgm:pt>
    <dgm:pt modelId="{E18D7DFF-4177-447A-A0FB-2B61A8F35F27}" type="pres">
      <dgm:prSet presAssocID="{7FAFB634-251A-4848-AAB7-F00631CE898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8ED68D9-0D63-45EB-9BCB-5F8C37FB07EF}" type="pres">
      <dgm:prSet presAssocID="{7FAFB634-251A-4848-AAB7-F00631CE8988}" presName="arrow" presStyleLbl="node1" presStyleIdx="1" presStyleCnt="3" custScaleY="95684" custLinFactNeighborY="-1258"/>
      <dgm:spPr/>
      <dgm:t>
        <a:bodyPr/>
        <a:lstStyle/>
        <a:p>
          <a:endParaRPr lang="en-US"/>
        </a:p>
      </dgm:t>
    </dgm:pt>
    <dgm:pt modelId="{6910E812-CF88-4EF1-864A-07C33CB93517}" type="pres">
      <dgm:prSet presAssocID="{7FAFB634-251A-4848-AAB7-F00631CE8988}" presName="descendantArrow" presStyleCnt="0"/>
      <dgm:spPr/>
      <dgm:t>
        <a:bodyPr/>
        <a:lstStyle/>
        <a:p>
          <a:endParaRPr lang="en-US"/>
        </a:p>
      </dgm:t>
    </dgm:pt>
    <dgm:pt modelId="{0C49F5A0-0299-45F0-AB09-5ECEBC566C0A}" type="pres">
      <dgm:prSet presAssocID="{F302DEA5-3367-4DDE-89C6-81838E3B1573}" presName="childTextArrow" presStyleLbl="fgAccFollowNode1" presStyleIdx="2" presStyleCnt="4" custScaleY="100534" custLinFactNeighborY="-5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2C1D2-999E-41C1-B3F7-475CBF1A6CA8}" type="pres">
      <dgm:prSet presAssocID="{B4159C30-DBE3-473F-B6E7-4D39883C930F}" presName="sp" presStyleCnt="0"/>
      <dgm:spPr/>
      <dgm:t>
        <a:bodyPr/>
        <a:lstStyle/>
        <a:p>
          <a:endParaRPr lang="en-US"/>
        </a:p>
      </dgm:t>
    </dgm:pt>
    <dgm:pt modelId="{9EEDDE3D-6DE8-4C1E-8347-280A6D188679}" type="pres">
      <dgm:prSet presAssocID="{EC912083-46BA-47EC-834F-B53C28E6D0BD}" presName="arrowAndChildren" presStyleCnt="0"/>
      <dgm:spPr/>
      <dgm:t>
        <a:bodyPr/>
        <a:lstStyle/>
        <a:p>
          <a:endParaRPr lang="en-US"/>
        </a:p>
      </dgm:t>
    </dgm:pt>
    <dgm:pt modelId="{C1FBA8DE-0B5B-4A5B-AC98-39ED79D2E6D4}" type="pres">
      <dgm:prSet presAssocID="{EC912083-46BA-47EC-834F-B53C28E6D0B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0F38335-1374-46D1-8D77-4437F94E133C}" type="pres">
      <dgm:prSet presAssocID="{EC912083-46BA-47EC-834F-B53C28E6D0BD}" presName="arrow" presStyleLbl="node1" presStyleIdx="2" presStyleCnt="3" custScaleY="99985" custLinFactNeighborX="-6757" custLinFactNeighborY="-47"/>
      <dgm:spPr/>
      <dgm:t>
        <a:bodyPr/>
        <a:lstStyle/>
        <a:p>
          <a:endParaRPr lang="en-US"/>
        </a:p>
      </dgm:t>
    </dgm:pt>
    <dgm:pt modelId="{DD9FE203-98C5-4E18-ADD4-93E2F196ECD3}" type="pres">
      <dgm:prSet presAssocID="{EC912083-46BA-47EC-834F-B53C28E6D0BD}" presName="descendantArrow" presStyleCnt="0"/>
      <dgm:spPr/>
      <dgm:t>
        <a:bodyPr/>
        <a:lstStyle/>
        <a:p>
          <a:endParaRPr lang="en-US"/>
        </a:p>
      </dgm:t>
    </dgm:pt>
    <dgm:pt modelId="{2A1659E9-E6E1-49F9-8040-B60BBC6AEAA8}" type="pres">
      <dgm:prSet presAssocID="{78ABDCB0-CF42-45F9-9CA3-F7C9B369C2B1}" presName="childTextArrow" presStyleLbl="fgAccFollowNode1" presStyleIdx="3" presStyleCnt="4" custScaleY="100957" custLinFactNeighborY="-8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050DACFA-4A50-4CF7-B9DB-0E056E7B0396}" type="presOf" srcId="{F302DEA5-3367-4DDE-89C6-81838E3B1573}" destId="{0C49F5A0-0299-45F0-AB09-5ECEBC566C0A}" srcOrd="0" destOrd="0" presId="urn:microsoft.com/office/officeart/2005/8/layout/process4"/>
    <dgm:cxn modelId="{15023999-02CF-4309-BA91-35D4A9C92A36}" type="presOf" srcId="{0ECC1261-DE37-471A-BBAF-8A9EF0832DD1}" destId="{ED1DAD1F-F21A-498D-9C25-BECF82892340}" srcOrd="0" destOrd="0" presId="urn:microsoft.com/office/officeart/2005/8/layout/process4"/>
    <dgm:cxn modelId="{2602A11B-DA38-41DB-A857-23FDA3F7EE8F}" type="presOf" srcId="{258A9A00-1735-4AD7-91CD-4219E128385D}" destId="{16918DE3-171C-4565-8A88-BAA4543A7ED9}" srcOrd="0" destOrd="0" presId="urn:microsoft.com/office/officeart/2005/8/layout/process4"/>
    <dgm:cxn modelId="{9D1E5721-DB5C-4286-8A4B-CD115DAA8F71}" type="presOf" srcId="{3BB4AA56-4C80-400F-B429-56540F0D2A30}" destId="{7E5E9594-0B80-4B46-86A8-359CE57E1EFA}" srcOrd="0" destOrd="0" presId="urn:microsoft.com/office/officeart/2005/8/layout/process4"/>
    <dgm:cxn modelId="{C48AE397-5287-4C90-9793-51E7A700FCF2}" type="presOf" srcId="{258A9A00-1735-4AD7-91CD-4219E128385D}" destId="{608AA97B-C9D5-479D-8AB9-1007ACE692F2}" srcOrd="1" destOrd="0" presId="urn:microsoft.com/office/officeart/2005/8/layout/process4"/>
    <dgm:cxn modelId="{8BF8ADB4-4110-4C2B-B922-E4824BEBB1B5}" srcId="{1BAD8522-E1D8-4100-9F9C-B922C6893C90}" destId="{7FAFB634-251A-4848-AAB7-F00631CE8988}" srcOrd="1" destOrd="0" parTransId="{4E13A412-D9FF-46D1-9700-F747772784B6}" sibTransId="{C754D603-64FC-4522-AEDC-7F283226C209}"/>
    <dgm:cxn modelId="{8974F66E-C03C-4009-96E3-E00573674073}" type="presOf" srcId="{1BAD8522-E1D8-4100-9F9C-B922C6893C90}" destId="{CAA7E34F-8C71-4DE1-A3B3-FD4407265503}" srcOrd="0" destOrd="0" presId="urn:microsoft.com/office/officeart/2005/8/layout/process4"/>
    <dgm:cxn modelId="{81566281-9091-4A2B-B596-D2DA5526137F}" srcId="{7FAFB634-251A-4848-AAB7-F00631CE8988}" destId="{F302DEA5-3367-4DDE-89C6-81838E3B1573}" srcOrd="0" destOrd="0" parTransId="{15488A3F-5BE5-4CB2-8775-C94149545F91}" sibTransId="{39154500-6670-424E-825E-40A6D3C6E953}"/>
    <dgm:cxn modelId="{7D07B33D-1FAC-4B89-A625-FB771262D833}" srcId="{EC912083-46BA-47EC-834F-B53C28E6D0BD}" destId="{78ABDCB0-CF42-45F9-9CA3-F7C9B369C2B1}" srcOrd="0" destOrd="0" parTransId="{AA812F48-B691-4B49-87E8-F387B986ACCF}" sibTransId="{FE834C35-5701-43BA-9F89-C1E5F60B625D}"/>
    <dgm:cxn modelId="{BD6572C4-C2D7-4F20-A249-495EC408F560}" type="presOf" srcId="{7FAFB634-251A-4848-AAB7-F00631CE8988}" destId="{E18D7DFF-4177-447A-A0FB-2B61A8F35F27}" srcOrd="0" destOrd="0" presId="urn:microsoft.com/office/officeart/2005/8/layout/process4"/>
    <dgm:cxn modelId="{F94A5C8C-6C48-4C7F-9234-9BD9FEF499A3}" type="presOf" srcId="{7FAFB634-251A-4848-AAB7-F00631CE8988}" destId="{08ED68D9-0D63-45EB-9BCB-5F8C37FB07EF}" srcOrd="1" destOrd="0" presId="urn:microsoft.com/office/officeart/2005/8/layout/process4"/>
    <dgm:cxn modelId="{CBE0FA2F-21DD-42AA-9B29-8EF4C4EE6435}" srcId="{258A9A00-1735-4AD7-91CD-4219E128385D}" destId="{3BB4AA56-4C80-400F-B429-56540F0D2A30}" srcOrd="0" destOrd="0" parTransId="{FFD28052-AA56-4A5C-87FA-2E255A443C85}" sibTransId="{32170DE0-6553-4C68-AF8D-1E4C3613735A}"/>
    <dgm:cxn modelId="{27AFD08D-8EA4-4B9F-B972-76FCAC53C602}" type="presOf" srcId="{78ABDCB0-CF42-45F9-9CA3-F7C9B369C2B1}" destId="{2A1659E9-E6E1-49F9-8040-B60BBC6AEAA8}" srcOrd="0" destOrd="0" presId="urn:microsoft.com/office/officeart/2005/8/layout/process4"/>
    <dgm:cxn modelId="{6A09AE4A-BF3B-4923-9211-7002CECB24DF}" srcId="{1BAD8522-E1D8-4100-9F9C-B922C6893C90}" destId="{258A9A00-1735-4AD7-91CD-4219E128385D}" srcOrd="2" destOrd="0" parTransId="{164E3571-578C-4D09-802D-DA7CA8523DFE}" sibTransId="{79213DFF-C503-48D3-89F4-E8701BA849D7}"/>
    <dgm:cxn modelId="{B6A5F5F6-775C-484D-999E-490F2CCEE171}" type="presOf" srcId="{EC912083-46BA-47EC-834F-B53C28E6D0BD}" destId="{40F38335-1374-46D1-8D77-4437F94E133C}" srcOrd="1" destOrd="0" presId="urn:microsoft.com/office/officeart/2005/8/layout/process4"/>
    <dgm:cxn modelId="{A50B0726-13D4-4D55-BECF-512ED03CAD0F}" type="presOf" srcId="{EC912083-46BA-47EC-834F-B53C28E6D0BD}" destId="{C1FBA8DE-0B5B-4A5B-AC98-39ED79D2E6D4}" srcOrd="0" destOrd="0" presId="urn:microsoft.com/office/officeart/2005/8/layout/process4"/>
    <dgm:cxn modelId="{E16113F5-885F-4AC6-9D45-E3460FB99C4B}" srcId="{258A9A00-1735-4AD7-91CD-4219E128385D}" destId="{0ECC1261-DE37-471A-BBAF-8A9EF0832DD1}" srcOrd="1" destOrd="0" parTransId="{C76AE7F9-B4A4-4E85-9F94-8CDA0562A38A}" sibTransId="{6310B39F-30C8-4E7D-B755-2FB2A918A234}"/>
    <dgm:cxn modelId="{5B73F296-4323-45EB-AE2B-D9F0F3FF223A}" type="presParOf" srcId="{CAA7E34F-8C71-4DE1-A3B3-FD4407265503}" destId="{26E06AF1-7488-4F28-807C-361EE95BDA3D}" srcOrd="0" destOrd="0" presId="urn:microsoft.com/office/officeart/2005/8/layout/process4"/>
    <dgm:cxn modelId="{80F7C27E-A622-42E8-9F5B-2AFCA93A20FF}" type="presParOf" srcId="{26E06AF1-7488-4F28-807C-361EE95BDA3D}" destId="{16918DE3-171C-4565-8A88-BAA4543A7ED9}" srcOrd="0" destOrd="0" presId="urn:microsoft.com/office/officeart/2005/8/layout/process4"/>
    <dgm:cxn modelId="{37DCFDF1-55DF-44C3-A206-2B2404BE626C}" type="presParOf" srcId="{26E06AF1-7488-4F28-807C-361EE95BDA3D}" destId="{608AA97B-C9D5-479D-8AB9-1007ACE692F2}" srcOrd="1" destOrd="0" presId="urn:microsoft.com/office/officeart/2005/8/layout/process4"/>
    <dgm:cxn modelId="{DAD16EF3-31AD-4C37-9EA8-5314AF79E7D7}" type="presParOf" srcId="{26E06AF1-7488-4F28-807C-361EE95BDA3D}" destId="{4BDF15E5-4338-443E-B0CA-5F7E6DEEB2F2}" srcOrd="2" destOrd="0" presId="urn:microsoft.com/office/officeart/2005/8/layout/process4"/>
    <dgm:cxn modelId="{C8E79C64-370B-44B8-86D4-5192A5EEBE49}" type="presParOf" srcId="{4BDF15E5-4338-443E-B0CA-5F7E6DEEB2F2}" destId="{7E5E9594-0B80-4B46-86A8-359CE57E1EFA}" srcOrd="0" destOrd="0" presId="urn:microsoft.com/office/officeart/2005/8/layout/process4"/>
    <dgm:cxn modelId="{5A6E66F5-99AF-4AB9-AC38-9BDB703D39DC}" type="presParOf" srcId="{4BDF15E5-4338-443E-B0CA-5F7E6DEEB2F2}" destId="{ED1DAD1F-F21A-498D-9C25-BECF82892340}" srcOrd="1" destOrd="0" presId="urn:microsoft.com/office/officeart/2005/8/layout/process4"/>
    <dgm:cxn modelId="{851CD5AB-FF58-423C-9B18-3D3892921384}" type="presParOf" srcId="{CAA7E34F-8C71-4DE1-A3B3-FD4407265503}" destId="{AFF14698-5ADC-4F4F-A143-C095A146703B}" srcOrd="1" destOrd="0" presId="urn:microsoft.com/office/officeart/2005/8/layout/process4"/>
    <dgm:cxn modelId="{3103A185-E849-4AC8-A50C-B55E0F8B6B1E}" type="presParOf" srcId="{CAA7E34F-8C71-4DE1-A3B3-FD4407265503}" destId="{F37CE54D-BA66-40ED-9E36-4EBB9EFC0C97}" srcOrd="2" destOrd="0" presId="urn:microsoft.com/office/officeart/2005/8/layout/process4"/>
    <dgm:cxn modelId="{66F52F55-6174-45E6-B757-F952A10FE4DA}" type="presParOf" srcId="{F37CE54D-BA66-40ED-9E36-4EBB9EFC0C97}" destId="{E18D7DFF-4177-447A-A0FB-2B61A8F35F27}" srcOrd="0" destOrd="0" presId="urn:microsoft.com/office/officeart/2005/8/layout/process4"/>
    <dgm:cxn modelId="{74D11B85-305D-4CDA-9A0A-95F33FE568B0}" type="presParOf" srcId="{F37CE54D-BA66-40ED-9E36-4EBB9EFC0C97}" destId="{08ED68D9-0D63-45EB-9BCB-5F8C37FB07EF}" srcOrd="1" destOrd="0" presId="urn:microsoft.com/office/officeart/2005/8/layout/process4"/>
    <dgm:cxn modelId="{B5CD1ECB-70F0-48AA-9D0E-2200C5AD4FDE}" type="presParOf" srcId="{F37CE54D-BA66-40ED-9E36-4EBB9EFC0C97}" destId="{6910E812-CF88-4EF1-864A-07C33CB93517}" srcOrd="2" destOrd="0" presId="urn:microsoft.com/office/officeart/2005/8/layout/process4"/>
    <dgm:cxn modelId="{2397EC46-C7AD-4E87-94F5-E55552A3C3E5}" type="presParOf" srcId="{6910E812-CF88-4EF1-864A-07C33CB93517}" destId="{0C49F5A0-0299-45F0-AB09-5ECEBC566C0A}" srcOrd="0" destOrd="0" presId="urn:microsoft.com/office/officeart/2005/8/layout/process4"/>
    <dgm:cxn modelId="{13AEFDB1-9C9A-47F6-A20C-3F25F8C016B8}" type="presParOf" srcId="{CAA7E34F-8C71-4DE1-A3B3-FD4407265503}" destId="{5562C1D2-999E-41C1-B3F7-475CBF1A6CA8}" srcOrd="3" destOrd="0" presId="urn:microsoft.com/office/officeart/2005/8/layout/process4"/>
    <dgm:cxn modelId="{F177CF15-6B3E-452B-92BE-D8C8F92FE872}" type="presParOf" srcId="{CAA7E34F-8C71-4DE1-A3B3-FD4407265503}" destId="{9EEDDE3D-6DE8-4C1E-8347-280A6D188679}" srcOrd="4" destOrd="0" presId="urn:microsoft.com/office/officeart/2005/8/layout/process4"/>
    <dgm:cxn modelId="{BCA4107E-FF07-4E8A-B706-E00107BA7B05}" type="presParOf" srcId="{9EEDDE3D-6DE8-4C1E-8347-280A6D188679}" destId="{C1FBA8DE-0B5B-4A5B-AC98-39ED79D2E6D4}" srcOrd="0" destOrd="0" presId="urn:microsoft.com/office/officeart/2005/8/layout/process4"/>
    <dgm:cxn modelId="{5199A12C-8293-4885-AFA1-91531A67AB55}" type="presParOf" srcId="{9EEDDE3D-6DE8-4C1E-8347-280A6D188679}" destId="{40F38335-1374-46D1-8D77-4437F94E133C}" srcOrd="1" destOrd="0" presId="urn:microsoft.com/office/officeart/2005/8/layout/process4"/>
    <dgm:cxn modelId="{81703916-9C03-4CE7-AF36-CF8579E88A46}" type="presParOf" srcId="{9EEDDE3D-6DE8-4C1E-8347-280A6D188679}" destId="{DD9FE203-98C5-4E18-ADD4-93E2F196ECD3}" srcOrd="2" destOrd="0" presId="urn:microsoft.com/office/officeart/2005/8/layout/process4"/>
    <dgm:cxn modelId="{2AAE0452-A559-4671-97F6-3F1B3C5A05AE}" type="presParOf" srcId="{DD9FE203-98C5-4E18-ADD4-93E2F196ECD3}" destId="{2A1659E9-E6E1-49F9-8040-B60BBC6AEAA8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A97B-C9D5-479D-8AB9-1007ACE692F2}">
      <dsp:nvSpPr>
        <dsp:cNvPr id="0" name=""/>
        <dsp:cNvSpPr/>
      </dsp:nvSpPr>
      <dsp:spPr>
        <a:xfrm>
          <a:off x="0" y="3047997"/>
          <a:ext cx="5638800" cy="1476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2"/>
              </a:solidFill>
            </a:rPr>
            <a:t>Reviewing for Gaps </a:t>
          </a:r>
          <a:endParaRPr lang="en-US" sz="1600" b="1" kern="1200" baseline="0" dirty="0">
            <a:solidFill>
              <a:schemeClr val="tx2"/>
            </a:solidFill>
          </a:endParaRPr>
        </a:p>
      </dsp:txBody>
      <dsp:txXfrm>
        <a:off x="0" y="3047997"/>
        <a:ext cx="5638800" cy="797571"/>
      </dsp:txXfrm>
    </dsp:sp>
    <dsp:sp modelId="{7E5E9594-0B80-4B46-86A8-359CE57E1EFA}">
      <dsp:nvSpPr>
        <dsp:cNvPr id="0" name=""/>
        <dsp:cNvSpPr/>
      </dsp:nvSpPr>
      <dsp:spPr>
        <a:xfrm>
          <a:off x="0" y="3810001"/>
          <a:ext cx="2819399" cy="7279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Discuss areas where action steps or initiatives might be missing from your goal area.</a:t>
          </a:r>
          <a:endParaRPr lang="en-US" sz="1600" b="1" kern="1200" baseline="0" dirty="0"/>
        </a:p>
      </dsp:txBody>
      <dsp:txXfrm>
        <a:off x="0" y="3810001"/>
        <a:ext cx="2819399" cy="727905"/>
      </dsp:txXfrm>
    </dsp:sp>
    <dsp:sp modelId="{ED1DAD1F-F21A-498D-9C25-BECF82892340}">
      <dsp:nvSpPr>
        <dsp:cNvPr id="0" name=""/>
        <dsp:cNvSpPr/>
      </dsp:nvSpPr>
      <dsp:spPr>
        <a:xfrm>
          <a:off x="2819400" y="3810001"/>
          <a:ext cx="2819399" cy="7279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Would your group make recommendations for addressing these gaps?</a:t>
          </a:r>
          <a:endParaRPr lang="en-US" sz="1600" b="1" kern="1200" dirty="0"/>
        </a:p>
      </dsp:txBody>
      <dsp:txXfrm>
        <a:off x="2819400" y="3810001"/>
        <a:ext cx="2819399" cy="727905"/>
      </dsp:txXfrm>
    </dsp:sp>
    <dsp:sp modelId="{08ED68D9-0D63-45EB-9BCB-5F8C37FB07EF}">
      <dsp:nvSpPr>
        <dsp:cNvPr id="0" name=""/>
        <dsp:cNvSpPr/>
      </dsp:nvSpPr>
      <dsp:spPr>
        <a:xfrm rot="10800000">
          <a:off x="0" y="1600203"/>
          <a:ext cx="5638800" cy="156480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2"/>
              </a:solidFill>
            </a:rPr>
            <a:t>Re-Packaging</a:t>
          </a:r>
          <a:endParaRPr lang="en-US" sz="1600" b="1" kern="1200" baseline="0" dirty="0">
            <a:solidFill>
              <a:schemeClr val="tx2"/>
            </a:solidFill>
          </a:endParaRPr>
        </a:p>
      </dsp:txBody>
      <dsp:txXfrm rot="-10800000">
        <a:off x="0" y="1600203"/>
        <a:ext cx="5638800" cy="549246"/>
      </dsp:txXfrm>
    </dsp:sp>
    <dsp:sp modelId="{0C49F5A0-0299-45F0-AB09-5ECEBC566C0A}">
      <dsp:nvSpPr>
        <dsp:cNvPr id="0" name=""/>
        <dsp:cNvSpPr/>
      </dsp:nvSpPr>
      <dsp:spPr>
        <a:xfrm>
          <a:off x="0" y="2133599"/>
          <a:ext cx="5638800" cy="4915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Does this “re-packaged” draft incorporate the original goals and state initiatives in a way that makes sense?  </a:t>
          </a:r>
          <a:endParaRPr lang="en-US" sz="1600" b="1" kern="1200" baseline="0" dirty="0"/>
        </a:p>
      </dsp:txBody>
      <dsp:txXfrm>
        <a:off x="0" y="2133599"/>
        <a:ext cx="5638800" cy="491592"/>
      </dsp:txXfrm>
    </dsp:sp>
    <dsp:sp modelId="{40F38335-1374-46D1-8D77-4437F94E133C}">
      <dsp:nvSpPr>
        <dsp:cNvPr id="0" name=""/>
        <dsp:cNvSpPr/>
      </dsp:nvSpPr>
      <dsp:spPr>
        <a:xfrm rot="10800000">
          <a:off x="0" y="815"/>
          <a:ext cx="5638800" cy="16351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2"/>
              </a:solidFill>
            </a:rPr>
            <a:t>Aligning with the Vision</a:t>
          </a:r>
          <a:endParaRPr lang="en-US" sz="1600" b="1" kern="1200" baseline="0" dirty="0">
            <a:solidFill>
              <a:schemeClr val="tx2"/>
            </a:solidFill>
          </a:endParaRPr>
        </a:p>
      </dsp:txBody>
      <dsp:txXfrm rot="-10800000">
        <a:off x="0" y="815"/>
        <a:ext cx="5638800" cy="573935"/>
      </dsp:txXfrm>
    </dsp:sp>
    <dsp:sp modelId="{2A1659E9-E6E1-49F9-8040-B60BBC6AEAA8}">
      <dsp:nvSpPr>
        <dsp:cNvPr id="0" name=""/>
        <dsp:cNvSpPr/>
      </dsp:nvSpPr>
      <dsp:spPr>
        <a:xfrm>
          <a:off x="0" y="533398"/>
          <a:ext cx="5638800" cy="4936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Does the draft plan honor the work of and align with the original strategic plan?</a:t>
          </a:r>
        </a:p>
      </dsp:txBody>
      <dsp:txXfrm>
        <a:off x="0" y="533398"/>
        <a:ext cx="5638800" cy="493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conline.org/" TargetMode="External"/><Relationship Id="rId2" Type="http://schemas.openxmlformats.org/officeDocument/2006/relationships/hyperlink" Target="http://www.georgiastandard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k12.ga.us/Curriculum-Instruction-and-Assessment/CTAE/Pages/Georgia-Career-Pathways-New-Rule.aspx" TargetMode="External"/><Relationship Id="rId5" Type="http://schemas.openxmlformats.org/officeDocument/2006/relationships/hyperlink" Target="http://www.doe.k12.ga.us/Curriculum-Instruction-and-Assessment/Accountability/Pages/default.aspx" TargetMode="External"/><Relationship Id="rId4" Type="http://schemas.openxmlformats.org/officeDocument/2006/relationships/hyperlink" Target="http://www.doe.k12.ga.us/School-Improvement/Teacher-and-Leader-Effectiveness/Pages/default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dison.k12.ga.us/downloads/ci_cycles/mcsd_20120814_143321_5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Plan 2013-14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Madison County School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486400"/>
            <a:ext cx="23622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6" name="Picture 5" descr="Description: MC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38600" cy="37773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Goals for Strategic Plan 2013-14</a:t>
            </a:r>
            <a:endParaRPr lang="en-US" sz="3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Amanda Sailors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Re-package plan based on GSBA Recommendations and using </a:t>
            </a:r>
            <a:r>
              <a:rPr lang="en-US" b="1" dirty="0" err="1" smtClean="0"/>
              <a:t>eBoard</a:t>
            </a:r>
            <a:r>
              <a:rPr lang="en-US" b="1" dirty="0" smtClean="0"/>
              <a:t> format</a:t>
            </a:r>
          </a:p>
          <a:p>
            <a:r>
              <a:rPr lang="en-US" b="1" dirty="0" smtClean="0"/>
              <a:t>Align plan with state-mandated initiatives</a:t>
            </a:r>
          </a:p>
          <a:p>
            <a:r>
              <a:rPr lang="en-US" b="1" dirty="0" smtClean="0"/>
              <a:t>Remain true to the vision already in place for Madison County Schools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335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 smtClean="0"/>
              <a:t>Parking Lot</a:t>
            </a:r>
          </a:p>
          <a:p>
            <a:pPr marL="0" indent="0">
              <a:buNone/>
            </a:pPr>
            <a:r>
              <a:rPr lang="en-US" sz="3200" dirty="0" smtClean="0"/>
              <a:t>Pieces that don’t fit the initiatives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dirty="0" smtClean="0"/>
              <a:t>Concerns?</a:t>
            </a:r>
          </a:p>
          <a:p>
            <a:r>
              <a:rPr lang="en-US" sz="3500" dirty="0" smtClean="0"/>
              <a:t>Ideas?</a:t>
            </a:r>
          </a:p>
          <a:p>
            <a:r>
              <a:rPr lang="en-US" sz="3500" dirty="0" smtClean="0"/>
              <a:t>Suggestions?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Pieces of the Puzzle?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Allen McCannon Superintendent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</p:spTree>
    <p:extLst>
      <p:ext uri="{BB962C8B-B14F-4D97-AF65-F5344CB8AC3E}">
        <p14:creationId xmlns:p14="http://schemas.microsoft.com/office/powerpoint/2010/main" val="367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845735"/>
              </p:ext>
            </p:extLst>
          </p:nvPr>
        </p:nvGraphicFramePr>
        <p:xfrm>
          <a:off x="685800" y="1371600"/>
          <a:ext cx="5638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Work --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Guiding Questions for Goal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4876800" cy="1524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Reporting Out</a:t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Strategic Planning Committee Members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  <p:extLst>
      <p:ext uri="{BB962C8B-B14F-4D97-AF65-F5344CB8AC3E}">
        <p14:creationId xmlns:p14="http://schemas.microsoft.com/office/powerpoint/2010/main" val="10653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3962400" cy="33813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Closing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Remarks—Dr. Allen McCannon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  <p:pic>
        <p:nvPicPr>
          <p:cNvPr id="5" name="Picture 4" descr="Description: MC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0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Aligning Our Work Through Strategic Planning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smtClean="0"/>
              <a:t>Dr. Allen McCannon – Welcome and Vision</a:t>
            </a:r>
            <a:br>
              <a:rPr lang="en-US" dirty="0" smtClean="0"/>
            </a:br>
            <a:r>
              <a:rPr lang="en-US" sz="1200" dirty="0" smtClean="0"/>
              <a:t>Alignment of Plans, GSBA Recommendations, State Initiatives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Bonnie Knight – History of Strategic Planning in Madison County</a:t>
            </a:r>
            <a:br>
              <a:rPr lang="en-US" dirty="0" smtClean="0"/>
            </a:br>
            <a:r>
              <a:rPr lang="en-US" sz="1200" dirty="0" smtClean="0"/>
              <a:t>How did we get here?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Dr. Sherrie Gibney-Sherman – Report on Initiatives</a:t>
            </a:r>
            <a:br>
              <a:rPr lang="en-US" dirty="0" smtClean="0"/>
            </a:br>
            <a:r>
              <a:rPr lang="en-US" sz="1200" dirty="0" smtClean="0"/>
              <a:t>Strategic Plan and System Initiatives to Meet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 smtClean="0"/>
              <a:t>Amanda Sailors – Alignment for the Future</a:t>
            </a:r>
            <a:br>
              <a:rPr lang="en-US" dirty="0" smtClean="0"/>
            </a:br>
            <a:r>
              <a:rPr lang="en-US" sz="1200" dirty="0" smtClean="0"/>
              <a:t>GSBA Recommendations, State Initiatives, and Re-Packaging the Plan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 smtClean="0"/>
              <a:t>Committee Work – Feedback and Input</a:t>
            </a:r>
          </a:p>
          <a:p>
            <a:pPr lvl="0"/>
            <a:r>
              <a:rPr lang="en-US" sz="1200" dirty="0" smtClean="0"/>
              <a:t>Review for Alignment, Gaps, Recommended Action Steps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4" name="Trapezoid 23"/>
          <p:cNvSpPr/>
          <p:nvPr/>
        </p:nvSpPr>
        <p:spPr>
          <a:xfrm>
            <a:off x="762000" y="156897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423410" y="30480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Brittan Ayers – Report of Progress</a:t>
            </a:r>
            <a:br>
              <a:rPr lang="en-US" dirty="0" smtClean="0"/>
            </a:br>
            <a:r>
              <a:rPr lang="en-US" sz="1200" dirty="0" smtClean="0"/>
              <a:t>Strategic Plan 2012-13 and System Report of Progress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5" name="Trapezoid 24"/>
          <p:cNvSpPr/>
          <p:nvPr/>
        </p:nvSpPr>
        <p:spPr>
          <a:xfrm>
            <a:off x="762000" y="2285250"/>
            <a:ext cx="1600200" cy="533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>
            <a:off x="762000" y="3001530"/>
            <a:ext cx="1600200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762000" y="3717810"/>
            <a:ext cx="1600200" cy="533400"/>
          </a:xfrm>
          <a:prstGeom prst="trapezoid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762000" y="4434090"/>
            <a:ext cx="1600200" cy="533400"/>
          </a:xfrm>
          <a:prstGeom prst="trapezoi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>
            <a:off x="762000" y="5150370"/>
            <a:ext cx="1600200" cy="533400"/>
          </a:xfrm>
          <a:prstGeom prst="trapezoi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Item 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67000" y="1371600"/>
            <a:ext cx="6019800" cy="2209799"/>
          </a:xfrm>
        </p:spPr>
        <p:txBody>
          <a:bodyPr>
            <a:normAutofit/>
          </a:bodyPr>
          <a:lstStyle/>
          <a:p>
            <a:r>
              <a:rPr lang="en-US" b="1" dirty="0" smtClean="0"/>
              <a:t>Aligning Our Work—One Plan Theory</a:t>
            </a:r>
          </a:p>
          <a:p>
            <a:pPr lvl="2"/>
            <a:r>
              <a:rPr lang="en-US" sz="1800" b="1" dirty="0" smtClean="0"/>
              <a:t>A multitude of required plans</a:t>
            </a:r>
          </a:p>
          <a:p>
            <a:pPr lvl="2"/>
            <a:r>
              <a:rPr lang="en-US" sz="1800" b="1" dirty="0" smtClean="0"/>
              <a:t>Goal—Create one plan that permits all others</a:t>
            </a:r>
          </a:p>
          <a:p>
            <a:pPr lvl="2"/>
            <a:r>
              <a:rPr lang="en-US" sz="1800" b="1" dirty="0" smtClean="0"/>
              <a:t>SACS encourages Strategic Plans that drive instruction and relate to student achievement.</a:t>
            </a:r>
            <a:endParaRPr lang="en-US" sz="1800" b="1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2590800" y="3638070"/>
            <a:ext cx="4038600" cy="2762730"/>
          </a:xfrm>
        </p:spPr>
        <p:txBody>
          <a:bodyPr>
            <a:normAutofit/>
          </a:bodyPr>
          <a:lstStyle/>
          <a:p>
            <a:r>
              <a:rPr lang="en-US" b="1" dirty="0" smtClean="0"/>
              <a:t>GA School Board Association Recommendations</a:t>
            </a:r>
          </a:p>
          <a:p>
            <a:pPr lvl="2"/>
            <a:r>
              <a:rPr lang="en-US" sz="1800" b="1" dirty="0" err="1" smtClean="0"/>
              <a:t>eBoard</a:t>
            </a:r>
            <a:r>
              <a:rPr lang="en-US" sz="1800" b="1" dirty="0" smtClean="0"/>
              <a:t> as a “one-stop shop” for stakeholders</a:t>
            </a:r>
          </a:p>
          <a:p>
            <a:pPr lvl="2"/>
            <a:r>
              <a:rPr lang="en-US" sz="1800" b="1" dirty="0" err="1" smtClean="0"/>
              <a:t>eBoard</a:t>
            </a:r>
            <a:r>
              <a:rPr lang="en-US" sz="1800" b="1" dirty="0" smtClean="0"/>
              <a:t> Strategic Plan module used across the state</a:t>
            </a:r>
          </a:p>
          <a:p>
            <a:pPr lvl="2"/>
            <a:r>
              <a:rPr lang="en-US" sz="1800" b="1" dirty="0" smtClean="0"/>
              <a:t>GSBA Strategic Planning Specialist—recommended consolidated goals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Vision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Allen McCannon Superintendent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Initiatives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20600"/>
              </p:ext>
            </p:extLst>
          </p:nvPr>
        </p:nvGraphicFramePr>
        <p:xfrm>
          <a:off x="152400" y="1371603"/>
          <a:ext cx="6248400" cy="4887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4191000"/>
              </a:tblGrid>
              <a:tr h="380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Area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State Initiative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Curriculum and Instruction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Common Core Standards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www.georgiastandards.org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Partnership for Assessment</a:t>
                      </a:r>
                      <a:r>
                        <a:rPr lang="en-US" sz="1600" baseline="0" dirty="0" smtClean="0">
                          <a:effectLst/>
                        </a:rPr>
                        <a:t> of Readiness for College and Careers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www.parcconline.org</a:t>
                      </a:r>
                      <a:endParaRPr lang="en-US" sz="12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7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Teacher Evaluation/Student  Achievement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 and Teacher </a:t>
                      </a:r>
                      <a:r>
                        <a:rPr lang="en-US" sz="1600" dirty="0" smtClean="0">
                          <a:effectLst/>
                        </a:rPr>
                        <a:t>Keys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http://www.doe.k12.ga.us/School-Improvement/Teacher-and-Leader-Effectiveness/Pages/default.aspx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Accountability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College and Career Readiness Performance Index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http://www.doe.k12.ga.us/Curriculum-Instruction-and-Assessment/Accountability/Pages/default.aspx</a:t>
                      </a: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14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Career and Higher Learning Attainment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Pathways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6"/>
                        </a:rPr>
                        <a:t>http://www.doe.k12.ga.us/Curriculum-Instruction-and-Assessment/CTAE/Pages/Georgia-Career-Pathways-New-Rule.aspx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School Safety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Crisis Management and Prevention Information (National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Allen McCannon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In Madison County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Cambridge Group – Nationally Recognized Strategic Planning</a:t>
            </a:r>
          </a:p>
          <a:p>
            <a:r>
              <a:rPr lang="en-US" dirty="0" smtClean="0"/>
              <a:t>Fall 2007</a:t>
            </a:r>
          </a:p>
          <a:p>
            <a:pPr lvl="1"/>
            <a:r>
              <a:rPr lang="en-US" dirty="0" smtClean="0"/>
              <a:t>	Strategic Planning Team formed</a:t>
            </a:r>
          </a:p>
          <a:p>
            <a:pPr lvl="2"/>
            <a:r>
              <a:rPr lang="en-US" dirty="0" smtClean="0"/>
              <a:t>Microcosm of the community</a:t>
            </a:r>
          </a:p>
          <a:p>
            <a:pPr lvl="2"/>
            <a:r>
              <a:rPr lang="en-US" dirty="0" smtClean="0"/>
              <a:t>Training on Strategic Plans </a:t>
            </a:r>
            <a:r>
              <a:rPr lang="en-US" dirty="0" err="1" smtClean="0"/>
              <a:t>vs</a:t>
            </a:r>
            <a:r>
              <a:rPr lang="en-US" dirty="0" smtClean="0"/>
              <a:t> Operational Plans</a:t>
            </a:r>
          </a:p>
          <a:p>
            <a:pPr lvl="2"/>
            <a:r>
              <a:rPr lang="en-US" dirty="0" smtClean="0"/>
              <a:t>Community values used to create beliefs, vision and mission</a:t>
            </a:r>
          </a:p>
          <a:p>
            <a:pPr lvl="2"/>
            <a:r>
              <a:rPr lang="en-US" dirty="0" smtClean="0"/>
              <a:t>System and Community data used to create original goals and objectives</a:t>
            </a:r>
          </a:p>
          <a:p>
            <a:r>
              <a:rPr lang="en-US" dirty="0" smtClean="0"/>
              <a:t>Winter 2008</a:t>
            </a:r>
          </a:p>
          <a:p>
            <a:pPr lvl="1"/>
            <a:r>
              <a:rPr lang="en-US" dirty="0" smtClean="0"/>
              <a:t>Communication of Plan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Bonnie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In Madison County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2008</a:t>
            </a:r>
          </a:p>
          <a:p>
            <a:pPr lvl="1"/>
            <a:r>
              <a:rPr lang="en-US" dirty="0" smtClean="0"/>
              <a:t>Action Team Planning</a:t>
            </a:r>
          </a:p>
          <a:p>
            <a:pPr lvl="2"/>
            <a:r>
              <a:rPr lang="en-US" dirty="0" smtClean="0"/>
              <a:t>Created implementation plans</a:t>
            </a:r>
          </a:p>
          <a:p>
            <a:pPr lvl="2"/>
            <a:r>
              <a:rPr lang="en-US" dirty="0" smtClean="0"/>
              <a:t>Over 300 people involved</a:t>
            </a:r>
          </a:p>
          <a:p>
            <a:r>
              <a:rPr lang="en-US" dirty="0" smtClean="0"/>
              <a:t>Summer/Fall 2008 Initial Plan Adopted</a:t>
            </a:r>
          </a:p>
          <a:p>
            <a:r>
              <a:rPr lang="en-US" dirty="0" smtClean="0"/>
              <a:t>Annual Reviews</a:t>
            </a:r>
          </a:p>
          <a:p>
            <a:pPr lvl="1"/>
            <a:r>
              <a:rPr lang="en-US" dirty="0" smtClean="0"/>
              <a:t>Celebrate Accomplishments</a:t>
            </a:r>
          </a:p>
          <a:p>
            <a:pPr lvl="1"/>
            <a:r>
              <a:rPr lang="en-US" dirty="0" smtClean="0"/>
              <a:t>Modify plan </a:t>
            </a:r>
          </a:p>
          <a:p>
            <a:pPr lvl="2"/>
            <a:r>
              <a:rPr lang="en-US" dirty="0" smtClean="0"/>
              <a:t>identified strengths, weaknesses and other changes</a:t>
            </a:r>
          </a:p>
          <a:p>
            <a:pPr lvl="1"/>
            <a:r>
              <a:rPr lang="en-US" dirty="0" smtClean="0"/>
              <a:t>Morphing to move to one plan</a:t>
            </a:r>
          </a:p>
          <a:p>
            <a:r>
              <a:rPr lang="en-US" dirty="0" smtClean="0"/>
              <a:t>Full Circle Process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Bonnie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of Progress from 2011-12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467836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Continuous Cycle of Academic Achievement, along with the Strategic Plan</a:t>
            </a:r>
            <a:r>
              <a:rPr lang="en-US" b="1" smtClean="0"/>
              <a:t>, placed on </a:t>
            </a:r>
            <a:r>
              <a:rPr lang="en-US" b="1" dirty="0" smtClean="0"/>
              <a:t>the website:</a:t>
            </a:r>
          </a:p>
          <a:p>
            <a:pPr lvl="1"/>
            <a:r>
              <a:rPr lang="en-US" b="1" dirty="0" smtClean="0"/>
              <a:t>Go to www.madison.k12.ga.us</a:t>
            </a:r>
          </a:p>
          <a:p>
            <a:pPr lvl="1"/>
            <a:r>
              <a:rPr lang="en-US" b="1" dirty="0" smtClean="0"/>
              <a:t>Click on Our District</a:t>
            </a:r>
          </a:p>
          <a:p>
            <a:pPr lvl="1"/>
            <a:r>
              <a:rPr lang="en-US" b="1" dirty="0" smtClean="0"/>
              <a:t>Drag to Academic Achievement  </a:t>
            </a:r>
            <a:r>
              <a:rPr lang="en-US" b="1" dirty="0" smtClean="0">
                <a:hlinkClick r:id="rId2"/>
              </a:rPr>
              <a:t>http://www.madison.k12.ga.us/downloads/ci_cycles/mcsd_20120814_143321_56.pdf</a:t>
            </a:r>
            <a:r>
              <a:rPr lang="en-US" b="1" dirty="0" smtClean="0"/>
              <a:t> </a:t>
            </a:r>
          </a:p>
          <a:p>
            <a:pPr lvl="2"/>
            <a:r>
              <a:rPr lang="en-US" sz="2100" b="1" dirty="0" smtClean="0"/>
              <a:t>Who are we?  Mission/Vision</a:t>
            </a:r>
          </a:p>
          <a:p>
            <a:pPr lvl="2"/>
            <a:r>
              <a:rPr lang="en-US" sz="2100" b="1" dirty="0" smtClean="0"/>
              <a:t>Where are we now?  2011 Report of Progress</a:t>
            </a:r>
          </a:p>
          <a:p>
            <a:pPr lvl="2"/>
            <a:r>
              <a:rPr lang="en-US" sz="2100" b="1" dirty="0" smtClean="0"/>
              <a:t>Where do we want to go?  Strategic Goals</a:t>
            </a:r>
          </a:p>
          <a:p>
            <a:pPr lvl="2"/>
            <a:r>
              <a:rPr lang="en-US" sz="2100" b="1" dirty="0" smtClean="0"/>
              <a:t>How do we plan to get there?  Strategic Plan</a:t>
            </a:r>
          </a:p>
          <a:p>
            <a:pPr lvl="2"/>
            <a:r>
              <a:rPr lang="en-US" sz="2100" b="1" dirty="0" smtClean="0"/>
              <a:t>How we will know we have arrived?  2012 Report of Progress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Brittan 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Initiatives Related To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Students as Individuals with Individual Needs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Response to </a:t>
            </a:r>
            <a:r>
              <a:rPr lang="en-US" dirty="0" smtClean="0"/>
              <a:t>Intervention (RTI):  April 6, 2013 recognition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Positive Behavior Intervention System (PBIS)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Data Teams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Assessment </a:t>
            </a:r>
            <a:r>
              <a:rPr lang="en-US" dirty="0" smtClean="0"/>
              <a:t>Strategies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Mountain Education Charter High School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School as a Community Partnership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Charter System Status: July 1, 2012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College and Career </a:t>
            </a:r>
            <a:r>
              <a:rPr lang="en-US" dirty="0" smtClean="0"/>
              <a:t>Academy: December 6, 2012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Process for Continuous Improvement:  SACS October 2011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Facilities Improvement: SPLOST 2011.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Dr. Sherrie Gibney-Sherman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Strategic Plan 2012-13</a:t>
            </a:r>
          </a:p>
          <a:p>
            <a:r>
              <a:rPr lang="en-US" b="1" dirty="0" smtClean="0"/>
              <a:t>Developed with stakeholder input over time</a:t>
            </a:r>
          </a:p>
          <a:p>
            <a:r>
              <a:rPr lang="en-US" b="1" dirty="0" smtClean="0"/>
              <a:t>Reviewed by GSBA Representative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3352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Recommendations from GSBA regarding Goals (6 to 4)</a:t>
            </a:r>
          </a:p>
          <a:p>
            <a:endParaRPr lang="en-US" b="1" dirty="0" smtClean="0"/>
          </a:p>
          <a:p>
            <a:r>
              <a:rPr lang="en-US" b="1" dirty="0" smtClean="0"/>
              <a:t>Recommendation to use format from GSBA—in </a:t>
            </a:r>
            <a:r>
              <a:rPr lang="en-US" b="1" dirty="0" err="1" smtClean="0"/>
              <a:t>eBoard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New format asks for Initiatives and Action Steps—documented from work of Action Teams in place in the district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Emerging Draft Plan for 2013-14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for the Future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Amanda Sailors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667000" y="19812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905000"/>
            <a:ext cx="762000" cy="609600"/>
          </a:xfrm>
          <a:prstGeom prst="rightArrow">
            <a:avLst>
              <a:gd name="adj1" fmla="val 2541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single_piece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 rot="8115262">
            <a:off x="1038703" y="1493838"/>
            <a:ext cx="1580193" cy="1477962"/>
          </a:xfrm>
        </p:spPr>
      </p:pic>
      <p:pic>
        <p:nvPicPr>
          <p:cNvPr id="20" name="Content Placeholder 19" descr="single_piece.png"/>
          <p:cNvPicPr>
            <a:picLocks noGrp="1" noChangeAspect="1"/>
          </p:cNvPicPr>
          <p:nvPr>
            <p:ph sz="half" idx="16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97352">
            <a:off x="3820003" y="1493838"/>
            <a:ext cx="1580193" cy="1477962"/>
          </a:xfrm>
        </p:spPr>
      </p:pic>
      <p:pic>
        <p:nvPicPr>
          <p:cNvPr id="22" name="Content Placeholder 21" descr="single_piece.png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182237">
            <a:off x="6601303" y="1493838"/>
            <a:ext cx="1580193" cy="1477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piece_of_the_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</Template>
  <TotalTime>117</TotalTime>
  <Words>638</Words>
  <Application>Microsoft Office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Segoe UI</vt:lpstr>
      <vt:lpstr>Perpetua</vt:lpstr>
      <vt:lpstr>Calibri</vt:lpstr>
      <vt:lpstr>Times New Roman</vt:lpstr>
      <vt:lpstr>PM_piece_of_the_puzzle</vt:lpstr>
      <vt:lpstr>Strategic Plan 2013-14</vt:lpstr>
      <vt:lpstr>Agenda</vt:lpstr>
      <vt:lpstr>Welcome and Vision</vt:lpstr>
      <vt:lpstr>State Initiatives</vt:lpstr>
      <vt:lpstr>Strategic Planning In Madison County </vt:lpstr>
      <vt:lpstr>Strategic Planning In Madison County </vt:lpstr>
      <vt:lpstr>Report of Progress from 2011-12</vt:lpstr>
      <vt:lpstr>System Initiatives Related To Progress</vt:lpstr>
      <vt:lpstr>Alignment for the Future</vt:lpstr>
      <vt:lpstr>Goals for Strategic Plan 2013-14</vt:lpstr>
      <vt:lpstr>Other Pieces of the Puzzle?</vt:lpstr>
      <vt:lpstr>Committee Work -- Review</vt:lpstr>
      <vt:lpstr>Reporting Out Strategic Planning Committee Members </vt:lpstr>
      <vt:lpstr>Closing Remarks—Dr. Allen McCannon</vt:lpstr>
    </vt:vector>
  </TitlesOfParts>
  <Company>MCSD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2013-14</dc:title>
  <dc:creator>Sailors, Amanda</dc:creator>
  <cp:lastModifiedBy>Sailors, Amanda</cp:lastModifiedBy>
  <cp:revision>17</cp:revision>
  <dcterms:created xsi:type="dcterms:W3CDTF">2013-04-16T15:26:25Z</dcterms:created>
  <dcterms:modified xsi:type="dcterms:W3CDTF">2013-04-24T12:59:51Z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